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06" r:id="rId2"/>
    <p:sldMasterId id="2147483710" r:id="rId3"/>
    <p:sldMasterId id="2147483713" r:id="rId4"/>
    <p:sldMasterId id="2147483716" r:id="rId5"/>
    <p:sldMasterId id="2147483719" r:id="rId6"/>
    <p:sldMasterId id="2147483721" r:id="rId7"/>
    <p:sldMasterId id="2147483723" r:id="rId8"/>
    <p:sldMasterId id="2147483726" r:id="rId9"/>
    <p:sldMasterId id="2147483728" r:id="rId10"/>
    <p:sldMasterId id="2147483730" r:id="rId11"/>
    <p:sldMasterId id="2147483732" r:id="rId12"/>
  </p:sldMasterIdLst>
  <p:notesMasterIdLst>
    <p:notesMasterId r:id="rId62"/>
  </p:notesMasterIdLst>
  <p:handoutMasterIdLst>
    <p:handoutMasterId r:id="rId63"/>
  </p:handoutMasterIdLst>
  <p:sldIdLst>
    <p:sldId id="257" r:id="rId13"/>
    <p:sldId id="258" r:id="rId14"/>
    <p:sldId id="259" r:id="rId15"/>
    <p:sldId id="313" r:id="rId16"/>
    <p:sldId id="314" r:id="rId17"/>
    <p:sldId id="315" r:id="rId18"/>
    <p:sldId id="316" r:id="rId19"/>
    <p:sldId id="348" r:id="rId20"/>
    <p:sldId id="349" r:id="rId21"/>
    <p:sldId id="350" r:id="rId22"/>
    <p:sldId id="360" r:id="rId23"/>
    <p:sldId id="351" r:id="rId24"/>
    <p:sldId id="352" r:id="rId25"/>
    <p:sldId id="363" r:id="rId26"/>
    <p:sldId id="353" r:id="rId27"/>
    <p:sldId id="319" r:id="rId28"/>
    <p:sldId id="364" r:id="rId29"/>
    <p:sldId id="376" r:id="rId30"/>
    <p:sldId id="365" r:id="rId31"/>
    <p:sldId id="366" r:id="rId32"/>
    <p:sldId id="368" r:id="rId33"/>
    <p:sldId id="263" r:id="rId34"/>
    <p:sldId id="380" r:id="rId35"/>
    <p:sldId id="277" r:id="rId36"/>
    <p:sldId id="278" r:id="rId37"/>
    <p:sldId id="374" r:id="rId38"/>
    <p:sldId id="279" r:id="rId39"/>
    <p:sldId id="280" r:id="rId40"/>
    <p:sldId id="375" r:id="rId41"/>
    <p:sldId id="338" r:id="rId42"/>
    <p:sldId id="361" r:id="rId43"/>
    <p:sldId id="369" r:id="rId44"/>
    <p:sldId id="370" r:id="rId45"/>
    <p:sldId id="371" r:id="rId46"/>
    <p:sldId id="379" r:id="rId47"/>
    <p:sldId id="281" r:id="rId48"/>
    <p:sldId id="282" r:id="rId49"/>
    <p:sldId id="287" r:id="rId50"/>
    <p:sldId id="288" r:id="rId51"/>
    <p:sldId id="381" r:id="rId52"/>
    <p:sldId id="372" r:id="rId53"/>
    <p:sldId id="289" r:id="rId54"/>
    <p:sldId id="373" r:id="rId55"/>
    <p:sldId id="290" r:id="rId56"/>
    <p:sldId id="377" r:id="rId57"/>
    <p:sldId id="378" r:id="rId58"/>
    <p:sldId id="341" r:id="rId59"/>
    <p:sldId id="345" r:id="rId60"/>
    <p:sldId id="382" r:id="rId61"/>
  </p:sldIdLst>
  <p:sldSz cx="9144000" cy="6858000" type="screen4x3"/>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aly" initials="K" lastIdx="1" clrIdx="0"/>
  <p:cmAuthor id="1" name="Solina Lindahl" initials="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810" autoAdjust="0"/>
  </p:normalViewPr>
  <p:slideViewPr>
    <p:cSldViewPr>
      <p:cViewPr varScale="1">
        <p:scale>
          <a:sx n="74" d="100"/>
          <a:sy n="74" d="100"/>
        </p:scale>
        <p:origin x="396" y="78"/>
      </p:cViewPr>
      <p:guideLst>
        <p:guide orient="horz" pos="2160"/>
        <p:guide pos="2880"/>
      </p:guideLst>
    </p:cSldViewPr>
  </p:slideViewPr>
  <p:notesTextViewPr>
    <p:cViewPr>
      <p:scale>
        <a:sx n="1" d="1"/>
        <a:sy n="1" d="1"/>
      </p:scale>
      <p:origin x="0" y="0"/>
    </p:cViewPr>
  </p:notesTextViewPr>
  <p:notesViewPr>
    <p:cSldViewPr snapToGrid="0" snapToObjects="1">
      <p:cViewPr>
        <p:scale>
          <a:sx n="77" d="100"/>
          <a:sy n="77" d="100"/>
        </p:scale>
        <p:origin x="-2424" y="-4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slide" Target="slides/slide49.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70B7A-3E95-8242-8B91-C3DF4B9C05C4}" type="datetimeFigureOut">
              <a:rPr lang="en-US" smtClean="0"/>
              <a:t>11/17/2015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B24AFF-A701-B248-A0C6-50CEB17EE35F}" type="slidenum">
              <a:rPr lang="en-US" smtClean="0"/>
              <a:t>‹#›</a:t>
            </a:fld>
            <a:endParaRPr lang="en-US"/>
          </a:p>
        </p:txBody>
      </p:sp>
    </p:spTree>
    <p:extLst>
      <p:ext uri="{BB962C8B-B14F-4D97-AF65-F5344CB8AC3E}">
        <p14:creationId xmlns:p14="http://schemas.microsoft.com/office/powerpoint/2010/main" val="1510800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92C098-E9CE-41D8-95F5-C04A8DF9806B}" type="datetimeFigureOut">
              <a:rPr lang="en-US" smtClean="0"/>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1FF38D-D3A2-4FBC-8FEA-59DD9915B52B}" type="slidenum">
              <a:rPr lang="en-US" smtClean="0"/>
              <a:t>‹#›</a:t>
            </a:fld>
            <a:endParaRPr lang="en-US"/>
          </a:p>
        </p:txBody>
      </p:sp>
    </p:spTree>
    <p:extLst>
      <p:ext uri="{BB962C8B-B14F-4D97-AF65-F5344CB8AC3E}">
        <p14:creationId xmlns:p14="http://schemas.microsoft.com/office/powerpoint/2010/main" val="236447937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1</a:t>
            </a:fld>
            <a:endParaRPr lang="en-US"/>
          </a:p>
        </p:txBody>
      </p:sp>
    </p:spTree>
    <p:extLst>
      <p:ext uri="{BB962C8B-B14F-4D97-AF65-F5344CB8AC3E}">
        <p14:creationId xmlns:p14="http://schemas.microsoft.com/office/powerpoint/2010/main" val="1768855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dirty="0" smtClean="0">
                <a:latin typeface="Arial" pitchFamily="34" charset="0"/>
              </a:rPr>
              <a:t>Notes to the Instructor</a:t>
            </a:r>
            <a:r>
              <a:rPr lang="en-US" dirty="0" smtClean="0">
                <a:latin typeface="Arial" pitchFamily="34" charset="0"/>
              </a:rPr>
              <a:t>: However, as recent events have shown, defining an industry can be tricky. In 2007, Whole Foods and Wild Oats, two purveyors of high-end organic foods, proposed a merger. The Justice Department disallowed it, claiming it would substantially reduce competition and defining the industry as consisting of only natural food groceries.</a:t>
            </a:r>
          </a:p>
          <a:p>
            <a:pPr eaLnBrk="1" hangingPunct="1"/>
            <a:r>
              <a:rPr lang="en-US" dirty="0" smtClean="0">
                <a:latin typeface="Arial" pitchFamily="34" charset="0"/>
              </a:rPr>
              <a:t>However, this was appealed to a federal court, which found the merger allowable since regular supermarkets now carried organic foods as well, arguing that they would provide sufficient competition after the merger. The Justice Department has appealed and, as of the time of writing, the case is still undecided.</a:t>
            </a:r>
          </a:p>
        </p:txBody>
      </p:sp>
      <p:sp>
        <p:nvSpPr>
          <p:cNvPr id="2375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algn="r" eaLnBrk="1" hangingPunct="1">
              <a:lnSpc>
                <a:spcPct val="100000"/>
              </a:lnSpc>
              <a:spcBef>
                <a:spcPct val="0"/>
              </a:spcBef>
              <a:buClrTx/>
              <a:buSzTx/>
              <a:buFontTx/>
              <a:buNone/>
            </a:pPr>
            <a:fld id="{823F86F8-BB79-40DA-B328-9B4DFB65D39C}" type="slidenum">
              <a:rPr lang="en-US" sz="1200"/>
              <a:pPr algn="r" eaLnBrk="1" hangingPunct="1">
                <a:lnSpc>
                  <a:spcPct val="100000"/>
                </a:lnSpc>
                <a:spcBef>
                  <a:spcPct val="0"/>
                </a:spcBef>
                <a:buClrTx/>
                <a:buSzTx/>
                <a:buFontTx/>
                <a:buNone/>
              </a:pPr>
              <a:t>10</a:t>
            </a:fld>
            <a:endParaRPr lang="en-US" sz="1200"/>
          </a:p>
        </p:txBody>
      </p:sp>
    </p:spTree>
    <p:extLst>
      <p:ext uri="{BB962C8B-B14F-4D97-AF65-F5344CB8AC3E}">
        <p14:creationId xmlns:p14="http://schemas.microsoft.com/office/powerpoint/2010/main" val="1490146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11</a:t>
            </a:fld>
            <a:endParaRPr lang="en-US"/>
          </a:p>
        </p:txBody>
      </p:sp>
    </p:spTree>
    <p:extLst>
      <p:ext uri="{BB962C8B-B14F-4D97-AF65-F5344CB8AC3E}">
        <p14:creationId xmlns:p14="http://schemas.microsoft.com/office/powerpoint/2010/main" val="191458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3F66201B-0CD6-440F-BC1F-CB7E7AF2963D}" type="slidenum">
              <a:rPr lang="en-US" sz="1200"/>
              <a:pPr eaLnBrk="1" hangingPunct="1"/>
              <a:t>12</a:t>
            </a:fld>
            <a:endParaRPr lang="en-US" sz="1200"/>
          </a:p>
        </p:txBody>
      </p:sp>
    </p:spTree>
    <p:extLst>
      <p:ext uri="{BB962C8B-B14F-4D97-AF65-F5344CB8AC3E}">
        <p14:creationId xmlns:p14="http://schemas.microsoft.com/office/powerpoint/2010/main" val="1216855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C8929000-B935-4CF6-9518-CAC948C24447}" type="slidenum">
              <a:rPr lang="en-US" sz="1200"/>
              <a:pPr eaLnBrk="1" hangingPunct="1"/>
              <a:t>13</a:t>
            </a:fld>
            <a:endParaRPr lang="en-US" sz="1200"/>
          </a:p>
        </p:txBody>
      </p:sp>
    </p:spTree>
    <p:extLst>
      <p:ext uri="{BB962C8B-B14F-4D97-AF65-F5344CB8AC3E}">
        <p14:creationId xmlns:p14="http://schemas.microsoft.com/office/powerpoint/2010/main" val="3506492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Martin </a:t>
            </a:r>
            <a:r>
              <a:rPr lang="en-US" dirty="0" err="1"/>
              <a:t>Barraud</a:t>
            </a:r>
            <a:r>
              <a:rPr lang="en-US" dirty="0"/>
              <a:t>/Getty Images</a:t>
            </a:r>
          </a:p>
        </p:txBody>
      </p:sp>
      <p:sp>
        <p:nvSpPr>
          <p:cNvPr id="4" name="Slide Number Placeholder 3"/>
          <p:cNvSpPr>
            <a:spLocks noGrp="1"/>
          </p:cNvSpPr>
          <p:nvPr>
            <p:ph type="sldNum" sz="quarter" idx="10"/>
          </p:nvPr>
        </p:nvSpPr>
        <p:spPr/>
        <p:txBody>
          <a:bodyPr/>
          <a:lstStyle/>
          <a:p>
            <a:fld id="{FE1FF38D-D3A2-4FBC-8FEA-59DD9915B52B}" type="slidenum">
              <a:rPr lang="en-US" smtClean="0"/>
              <a:t>14</a:t>
            </a:fld>
            <a:endParaRPr lang="en-US"/>
          </a:p>
        </p:txBody>
      </p:sp>
    </p:spTree>
    <p:extLst>
      <p:ext uri="{BB962C8B-B14F-4D97-AF65-F5344CB8AC3E}">
        <p14:creationId xmlns:p14="http://schemas.microsoft.com/office/powerpoint/2010/main" val="4085091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F0B048E5-4EDF-4EB2-8933-368AC2B72C9B}" type="slidenum">
              <a:rPr lang="en-US" sz="1200"/>
              <a:pPr eaLnBrk="1" hangingPunct="1"/>
              <a:t>15</a:t>
            </a:fld>
            <a:endParaRPr lang="en-US" sz="1200"/>
          </a:p>
        </p:txBody>
      </p:sp>
    </p:spTree>
    <p:extLst>
      <p:ext uri="{BB962C8B-B14F-4D97-AF65-F5344CB8AC3E}">
        <p14:creationId xmlns:p14="http://schemas.microsoft.com/office/powerpoint/2010/main" val="3973726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Century Gothic" pitchFamily="34" charset="0"/>
              </a:rPr>
              <a:t>To join, musicians must pay $10 a month and pledge not to charge less than $50 an hour. In return, they receive a gold-colored picture identification card, which leaders hope customers will recognize as a badge of authenticity.</a:t>
            </a:r>
          </a:p>
          <a:p>
            <a:r>
              <a:rPr lang="en-US" b="1" dirty="0" smtClean="0">
                <a:latin typeface="Century Gothic" pitchFamily="34" charset="0"/>
              </a:rPr>
              <a:t>Customers have come back to the plaza to complain about mediocre bands or musicians who did not show up on time…</a:t>
            </a:r>
          </a:p>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472D80AB-DC7C-420F-B41F-8BAF21403A29}" type="slidenum">
              <a:rPr lang="en-US" smtClean="0"/>
              <a:t>16</a:t>
            </a:fld>
            <a:endParaRPr lang="en-US"/>
          </a:p>
        </p:txBody>
      </p:sp>
    </p:spTree>
    <p:extLst>
      <p:ext uri="{BB962C8B-B14F-4D97-AF65-F5344CB8AC3E}">
        <p14:creationId xmlns:p14="http://schemas.microsoft.com/office/powerpoint/2010/main" val="221583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17</a:t>
            </a:fld>
            <a:endParaRPr lang="en-US"/>
          </a:p>
        </p:txBody>
      </p:sp>
    </p:spTree>
    <p:extLst>
      <p:ext uri="{BB962C8B-B14F-4D97-AF65-F5344CB8AC3E}">
        <p14:creationId xmlns:p14="http://schemas.microsoft.com/office/powerpoint/2010/main" val="294137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credit: </a:t>
            </a:r>
            <a:r>
              <a:rPr lang="en-US" sz="1200" b="0" i="0" u="none" strike="noStrike" kern="1200" baseline="0" dirty="0" err="1" smtClean="0">
                <a:solidFill>
                  <a:schemeClr val="tx1"/>
                </a:solidFill>
                <a:latin typeface="+mn-lt"/>
                <a:ea typeface="+mn-ea"/>
                <a:cs typeface="+mn-cs"/>
              </a:rPr>
              <a:t>iStockphoto</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Thinkstock</a:t>
            </a:r>
            <a:endParaRPr lang="en-US" dirty="0"/>
          </a:p>
        </p:txBody>
      </p:sp>
      <p:sp>
        <p:nvSpPr>
          <p:cNvPr id="4" name="Slide Number Placeholder 3"/>
          <p:cNvSpPr>
            <a:spLocks noGrp="1"/>
          </p:cNvSpPr>
          <p:nvPr>
            <p:ph type="sldNum" sz="quarter" idx="10"/>
          </p:nvPr>
        </p:nvSpPr>
        <p:spPr/>
        <p:txBody>
          <a:bodyPr/>
          <a:lstStyle/>
          <a:p>
            <a:fld id="{C955D073-3400-42D1-88BB-37DC21B29C49}"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518250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19</a:t>
            </a:fld>
            <a:endParaRPr lang="en-US"/>
          </a:p>
        </p:txBody>
      </p:sp>
    </p:spTree>
    <p:extLst>
      <p:ext uri="{BB962C8B-B14F-4D97-AF65-F5344CB8AC3E}">
        <p14:creationId xmlns:p14="http://schemas.microsoft.com/office/powerpoint/2010/main" val="17395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2</a:t>
            </a:fld>
            <a:endParaRPr lang="en-US"/>
          </a:p>
        </p:txBody>
      </p:sp>
    </p:spTree>
    <p:extLst>
      <p:ext uri="{BB962C8B-B14F-4D97-AF65-F5344CB8AC3E}">
        <p14:creationId xmlns:p14="http://schemas.microsoft.com/office/powerpoint/2010/main" val="421728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20</a:t>
            </a:fld>
            <a:endParaRPr lang="en-US"/>
          </a:p>
        </p:txBody>
      </p:sp>
    </p:spTree>
    <p:extLst>
      <p:ext uri="{BB962C8B-B14F-4D97-AF65-F5344CB8AC3E}">
        <p14:creationId xmlns:p14="http://schemas.microsoft.com/office/powerpoint/2010/main" val="13893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21</a:t>
            </a:fld>
            <a:endParaRPr lang="en-US"/>
          </a:p>
        </p:txBody>
      </p:sp>
    </p:spTree>
    <p:extLst>
      <p:ext uri="{BB962C8B-B14F-4D97-AF65-F5344CB8AC3E}">
        <p14:creationId xmlns:p14="http://schemas.microsoft.com/office/powerpoint/2010/main" val="4074789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Adey</a:t>
            </a:r>
            <a:r>
              <a:rPr lang="en-US" dirty="0"/>
              <a:t> Bryant/</a:t>
            </a:r>
            <a:r>
              <a:rPr lang="en-US" dirty="0" err="1"/>
              <a:t>Cartoonstock.com</a:t>
            </a:r>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22</a:t>
            </a:fld>
            <a:endParaRPr lang="en-US"/>
          </a:p>
        </p:txBody>
      </p:sp>
    </p:spTree>
    <p:extLst>
      <p:ext uri="{BB962C8B-B14F-4D97-AF65-F5344CB8AC3E}">
        <p14:creationId xmlns:p14="http://schemas.microsoft.com/office/powerpoint/2010/main" val="1209798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23</a:t>
            </a:fld>
            <a:endParaRPr lang="en-US"/>
          </a:p>
        </p:txBody>
      </p:sp>
    </p:spTree>
    <p:extLst>
      <p:ext uri="{BB962C8B-B14F-4D97-AF65-F5344CB8AC3E}">
        <p14:creationId xmlns:p14="http://schemas.microsoft.com/office/powerpoint/2010/main" val="321852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66824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2603F9D1-24A7-4ED1-B9B4-7F5D409F37E4}" type="slidenum">
              <a:rPr lang="en-US" sz="1200"/>
              <a:pPr eaLnBrk="1" hangingPunct="1"/>
              <a:t>25</a:t>
            </a:fld>
            <a:endParaRPr lang="en-US" sz="1200"/>
          </a:p>
        </p:txBody>
      </p:sp>
    </p:spTree>
    <p:extLst>
      <p:ext uri="{BB962C8B-B14F-4D97-AF65-F5344CB8AC3E}">
        <p14:creationId xmlns:p14="http://schemas.microsoft.com/office/powerpoint/2010/main" val="871024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http://criticalcommons.org/Members/gdmateer/clips/THE_PRINCESS_BRIDE_FINAL2.m4v/view</a:t>
            </a:r>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26</a:t>
            </a:fld>
            <a:endParaRPr lang="en-US"/>
          </a:p>
        </p:txBody>
      </p:sp>
    </p:spTree>
    <p:extLst>
      <p:ext uri="{BB962C8B-B14F-4D97-AF65-F5344CB8AC3E}">
        <p14:creationId xmlns:p14="http://schemas.microsoft.com/office/powerpoint/2010/main" val="1354189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809451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18DA0A52-6A33-4ADC-B5CD-C694CD14D88C}" type="slidenum">
              <a:rPr lang="en-US" sz="1200"/>
              <a:pPr eaLnBrk="1" hangingPunct="1"/>
              <a:t>28</a:t>
            </a:fld>
            <a:endParaRPr lang="en-US" sz="1200"/>
          </a:p>
        </p:txBody>
      </p:sp>
    </p:spTree>
    <p:extLst>
      <p:ext uri="{BB962C8B-B14F-4D97-AF65-F5344CB8AC3E}">
        <p14:creationId xmlns:p14="http://schemas.microsoft.com/office/powerpoint/2010/main" val="4190887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http://criticalcommons.org/Members/gdmateer/clips/A_BEAUTIFUL_MIND_FINAL2.m4v/view?portal_status_message=Changes%20saved.</a:t>
            </a:r>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29</a:t>
            </a:fld>
            <a:endParaRPr lang="en-US"/>
          </a:p>
        </p:txBody>
      </p:sp>
    </p:spTree>
    <p:extLst>
      <p:ext uri="{BB962C8B-B14F-4D97-AF65-F5344CB8AC3E}">
        <p14:creationId xmlns:p14="http://schemas.microsoft.com/office/powerpoint/2010/main" val="49845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3</a:t>
            </a:fld>
            <a:endParaRPr lang="en-US"/>
          </a:p>
        </p:txBody>
      </p:sp>
    </p:spTree>
    <p:extLst>
      <p:ext uri="{BB962C8B-B14F-4D97-AF65-F5344CB8AC3E}">
        <p14:creationId xmlns:p14="http://schemas.microsoft.com/office/powerpoint/2010/main" val="621325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30</a:t>
            </a:fld>
            <a:endParaRPr lang="en-US"/>
          </a:p>
        </p:txBody>
      </p:sp>
    </p:spTree>
    <p:extLst>
      <p:ext uri="{BB962C8B-B14F-4D97-AF65-F5344CB8AC3E}">
        <p14:creationId xmlns:p14="http://schemas.microsoft.com/office/powerpoint/2010/main" val="137462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31</a:t>
            </a:fld>
            <a:endParaRPr lang="en-US"/>
          </a:p>
        </p:txBody>
      </p:sp>
    </p:spTree>
    <p:extLst>
      <p:ext uri="{BB962C8B-B14F-4D97-AF65-F5344CB8AC3E}">
        <p14:creationId xmlns:p14="http://schemas.microsoft.com/office/powerpoint/2010/main" val="1790267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32</a:t>
            </a:fld>
            <a:endParaRPr lang="en-US"/>
          </a:p>
        </p:txBody>
      </p:sp>
    </p:spTree>
    <p:extLst>
      <p:ext uri="{BB962C8B-B14F-4D97-AF65-F5344CB8AC3E}">
        <p14:creationId xmlns:p14="http://schemas.microsoft.com/office/powerpoint/2010/main" val="4234251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33</a:t>
            </a:fld>
            <a:endParaRPr lang="en-US"/>
          </a:p>
        </p:txBody>
      </p:sp>
    </p:spTree>
    <p:extLst>
      <p:ext uri="{BB962C8B-B14F-4D97-AF65-F5344CB8AC3E}">
        <p14:creationId xmlns:p14="http://schemas.microsoft.com/office/powerpoint/2010/main" val="1180027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34</a:t>
            </a:fld>
            <a:endParaRPr lang="en-US"/>
          </a:p>
        </p:txBody>
      </p:sp>
    </p:spTree>
    <p:extLst>
      <p:ext uri="{BB962C8B-B14F-4D97-AF65-F5344CB8AC3E}">
        <p14:creationId xmlns:p14="http://schemas.microsoft.com/office/powerpoint/2010/main" val="1180027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a:t>
            </a:r>
            <a:r>
              <a:rPr lang="en-US" dirty="0" err="1"/>
              <a:t>Sovfoto</a:t>
            </a:r>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35</a:t>
            </a:fld>
            <a:endParaRPr lang="en-US"/>
          </a:p>
        </p:txBody>
      </p:sp>
    </p:spTree>
    <p:extLst>
      <p:ext uri="{BB962C8B-B14F-4D97-AF65-F5344CB8AC3E}">
        <p14:creationId xmlns:p14="http://schemas.microsoft.com/office/powerpoint/2010/main" val="643848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3A790766-9FEB-45AF-B52C-38D3DE790E76}" type="slidenum">
              <a:rPr lang="en-US" sz="1200"/>
              <a:pPr eaLnBrk="1" hangingPunct="1"/>
              <a:t>36</a:t>
            </a:fld>
            <a:endParaRPr lang="en-US" sz="1200"/>
          </a:p>
        </p:txBody>
      </p:sp>
    </p:spTree>
    <p:extLst>
      <p:ext uri="{BB962C8B-B14F-4D97-AF65-F5344CB8AC3E}">
        <p14:creationId xmlns:p14="http://schemas.microsoft.com/office/powerpoint/2010/main" val="1803926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987246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extLst>
      <p:ext uri="{BB962C8B-B14F-4D97-AF65-F5344CB8AC3E}">
        <p14:creationId xmlns:p14="http://schemas.microsoft.com/office/powerpoint/2010/main" val="1041631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Bryan Smith/</a:t>
            </a:r>
            <a:r>
              <a:rPr lang="en-US" dirty="0" err="1"/>
              <a:t>Zuma</a:t>
            </a:r>
            <a:r>
              <a:rPr lang="en-US" dirty="0"/>
              <a:t> Press</a:t>
            </a:r>
            <a:endParaRPr lang="en-US" dirty="0" smtClean="0">
              <a:latin typeface="Arial"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F2ADB46D-AA0F-4448-BDD0-8C42F5C08E86}" type="slidenum">
              <a:rPr lang="en-US" sz="1200"/>
              <a:pPr eaLnBrk="1" hangingPunct="1"/>
              <a:t>39</a:t>
            </a:fld>
            <a:endParaRPr lang="en-US" sz="1200"/>
          </a:p>
        </p:txBody>
      </p:sp>
    </p:spTree>
    <p:extLst>
      <p:ext uri="{BB962C8B-B14F-4D97-AF65-F5344CB8AC3E}">
        <p14:creationId xmlns:p14="http://schemas.microsoft.com/office/powerpoint/2010/main" val="206618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Image public domain</a:t>
            </a:r>
            <a:endParaRPr lang="en-US" dirty="0"/>
          </a:p>
          <a:p>
            <a:pPr eaLnBrk="1" hangingPunct="1">
              <a:spcBef>
                <a:spcPct val="0"/>
              </a:spcBef>
            </a:pPr>
            <a:endParaRPr lang="en-US" dirty="0" smtClean="0"/>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81CA91-F060-4C57-A9A3-51D642231F88}"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val="136110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a:t>
            </a:r>
            <a:r>
              <a:rPr lang="en-US" dirty="0" err="1" smtClean="0"/>
              <a:t>FreeImages.com</a:t>
            </a:r>
            <a:endParaRPr lang="en-US" dirty="0"/>
          </a:p>
        </p:txBody>
      </p:sp>
      <p:sp>
        <p:nvSpPr>
          <p:cNvPr id="4" name="Slide Number Placeholder 3"/>
          <p:cNvSpPr>
            <a:spLocks noGrp="1"/>
          </p:cNvSpPr>
          <p:nvPr>
            <p:ph type="sldNum" sz="quarter" idx="10"/>
          </p:nvPr>
        </p:nvSpPr>
        <p:spPr/>
        <p:txBody>
          <a:bodyPr/>
          <a:lstStyle/>
          <a:p>
            <a:fld id="{C955D073-3400-42D1-88BB-37DC21B29C49}"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536274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F2ADB46D-AA0F-4448-BDD0-8C42F5C08E86}" type="slidenum">
              <a:rPr lang="en-US" sz="1200"/>
              <a:pPr eaLnBrk="1" hangingPunct="1"/>
              <a:t>41</a:t>
            </a:fld>
            <a:endParaRPr lang="en-US" sz="1200"/>
          </a:p>
        </p:txBody>
      </p:sp>
    </p:spTree>
    <p:extLst>
      <p:ext uri="{BB962C8B-B14F-4D97-AF65-F5344CB8AC3E}">
        <p14:creationId xmlns:p14="http://schemas.microsoft.com/office/powerpoint/2010/main" val="923261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DB402FCC-45DA-4A5E-AF8E-529316EFEAC6}" type="slidenum">
              <a:rPr lang="en-US" sz="1200"/>
              <a:pPr eaLnBrk="1" hangingPunct="1"/>
              <a:t>42</a:t>
            </a:fld>
            <a:endParaRPr lang="en-US" sz="1200"/>
          </a:p>
        </p:txBody>
      </p:sp>
    </p:spTree>
    <p:extLst>
      <p:ext uri="{BB962C8B-B14F-4D97-AF65-F5344CB8AC3E}">
        <p14:creationId xmlns:p14="http://schemas.microsoft.com/office/powerpoint/2010/main" val="3508991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DB402FCC-45DA-4A5E-AF8E-529316EFEAC6}" type="slidenum">
              <a:rPr lang="en-US" sz="1200"/>
              <a:pPr eaLnBrk="1" hangingPunct="1"/>
              <a:t>43</a:t>
            </a:fld>
            <a:endParaRPr lang="en-US" sz="1200"/>
          </a:p>
        </p:txBody>
      </p:sp>
    </p:spTree>
    <p:extLst>
      <p:ext uri="{BB962C8B-B14F-4D97-AF65-F5344CB8AC3E}">
        <p14:creationId xmlns:p14="http://schemas.microsoft.com/office/powerpoint/2010/main" val="42813779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F2A0EE97-6E3F-4989-BC9C-91359FA75DCC}" type="slidenum">
              <a:rPr lang="en-US" sz="1200"/>
              <a:pPr eaLnBrk="1" hangingPunct="1"/>
              <a:t>44</a:t>
            </a:fld>
            <a:endParaRPr lang="en-US" sz="1200"/>
          </a:p>
        </p:txBody>
      </p:sp>
    </p:spTree>
    <p:extLst>
      <p:ext uri="{BB962C8B-B14F-4D97-AF65-F5344CB8AC3E}">
        <p14:creationId xmlns:p14="http://schemas.microsoft.com/office/powerpoint/2010/main" val="12031436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45</a:t>
            </a:fld>
            <a:endParaRPr lang="en-US"/>
          </a:p>
        </p:txBody>
      </p:sp>
    </p:spTree>
    <p:extLst>
      <p:ext uri="{BB962C8B-B14F-4D97-AF65-F5344CB8AC3E}">
        <p14:creationId xmlns:p14="http://schemas.microsoft.com/office/powerpoint/2010/main" val="37444141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46</a:t>
            </a:fld>
            <a:endParaRPr lang="en-US"/>
          </a:p>
        </p:txBody>
      </p:sp>
    </p:spTree>
    <p:extLst>
      <p:ext uri="{BB962C8B-B14F-4D97-AF65-F5344CB8AC3E}">
        <p14:creationId xmlns:p14="http://schemas.microsoft.com/office/powerpoint/2010/main" val="37910940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watch Matt Damon in the movie “The Informant” based on this story.</a:t>
            </a:r>
          </a:p>
          <a:p>
            <a:r>
              <a:rPr lang="en-US" dirty="0" smtClean="0"/>
              <a:t>http://www.youtube.com/watch?v=E21YYoxRs5g&amp;feature=player_embedded</a:t>
            </a:r>
            <a:endParaRPr lang="en-US" dirty="0"/>
          </a:p>
        </p:txBody>
      </p:sp>
      <p:sp>
        <p:nvSpPr>
          <p:cNvPr id="4" name="Slide Number Placeholder 3"/>
          <p:cNvSpPr>
            <a:spLocks noGrp="1"/>
          </p:cNvSpPr>
          <p:nvPr>
            <p:ph type="sldNum" sz="quarter" idx="10"/>
          </p:nvPr>
        </p:nvSpPr>
        <p:spPr/>
        <p:txBody>
          <a:bodyPr/>
          <a:lstStyle/>
          <a:p>
            <a:fld id="{472D80AB-DC7C-420F-B41F-8BAF21403A29}" type="slidenum">
              <a:rPr lang="en-US" smtClean="0"/>
              <a:t>47</a:t>
            </a:fld>
            <a:endParaRPr lang="en-US"/>
          </a:p>
        </p:txBody>
      </p:sp>
    </p:spTree>
    <p:extLst>
      <p:ext uri="{BB962C8B-B14F-4D97-AF65-F5344CB8AC3E}">
        <p14:creationId xmlns:p14="http://schemas.microsoft.com/office/powerpoint/2010/main" val="2616619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48</a:t>
            </a:fld>
            <a:endParaRPr lang="en-US"/>
          </a:p>
        </p:txBody>
      </p:sp>
    </p:spTree>
    <p:extLst>
      <p:ext uri="{BB962C8B-B14F-4D97-AF65-F5344CB8AC3E}">
        <p14:creationId xmlns:p14="http://schemas.microsoft.com/office/powerpoint/2010/main" val="21690711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courtesy </a:t>
            </a:r>
            <a:r>
              <a:rPr lang="en-US" dirty="0"/>
              <a:t>AP Photo/Alastair Grant</a:t>
            </a:r>
          </a:p>
        </p:txBody>
      </p:sp>
      <p:sp>
        <p:nvSpPr>
          <p:cNvPr id="4" name="Slide Number Placeholder 3"/>
          <p:cNvSpPr>
            <a:spLocks noGrp="1"/>
          </p:cNvSpPr>
          <p:nvPr>
            <p:ph type="sldNum" sz="quarter" idx="10"/>
          </p:nvPr>
        </p:nvSpPr>
        <p:spPr/>
        <p:txBody>
          <a:bodyPr/>
          <a:lstStyle/>
          <a:p>
            <a:fld id="{FE1FF38D-D3A2-4FBC-8FEA-59DD9915B52B}" type="slidenum">
              <a:rPr lang="en-US" smtClean="0"/>
              <a:t>49</a:t>
            </a:fld>
            <a:endParaRPr lang="en-US"/>
          </a:p>
        </p:txBody>
      </p:sp>
    </p:spTree>
    <p:extLst>
      <p:ext uri="{BB962C8B-B14F-4D97-AF65-F5344CB8AC3E}">
        <p14:creationId xmlns:p14="http://schemas.microsoft.com/office/powerpoint/2010/main" val="2344920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FE1FF38D-D3A2-4FBC-8FEA-59DD9915B52B}" type="slidenum">
              <a:rPr lang="en-US" smtClean="0"/>
              <a:t>5</a:t>
            </a:fld>
            <a:endParaRPr lang="en-US"/>
          </a:p>
        </p:txBody>
      </p:sp>
    </p:spTree>
    <p:extLst>
      <p:ext uri="{BB962C8B-B14F-4D97-AF65-F5344CB8AC3E}">
        <p14:creationId xmlns:p14="http://schemas.microsoft.com/office/powerpoint/2010/main" val="1939343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1FF38D-D3A2-4FBC-8FEA-59DD9915B52B}" type="slidenum">
              <a:rPr lang="en-US" smtClean="0"/>
              <a:t>6</a:t>
            </a:fld>
            <a:endParaRPr lang="en-US"/>
          </a:p>
        </p:txBody>
      </p:sp>
    </p:spTree>
    <p:extLst>
      <p:ext uri="{BB962C8B-B14F-4D97-AF65-F5344CB8AC3E}">
        <p14:creationId xmlns:p14="http://schemas.microsoft.com/office/powerpoint/2010/main" val="3023983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All image credits courtesy of Morgue File and/or </a:t>
            </a:r>
            <a:r>
              <a:rPr lang="en-US" dirty="0" err="1"/>
              <a:t>FreeImages.com</a:t>
            </a:r>
            <a:r>
              <a:rPr lang="en-US" dirty="0"/>
              <a:t> unless otherwise specified</a:t>
            </a:r>
          </a:p>
          <a:p>
            <a:pPr eaLnBrk="1" hangingPunct="1">
              <a:spcBef>
                <a:spcPct val="0"/>
              </a:spcBef>
            </a:pPr>
            <a:endParaRPr lang="en-US" dirty="0" smtClean="0"/>
          </a:p>
        </p:txBody>
      </p:sp>
      <p:sp>
        <p:nvSpPr>
          <p:cNvPr id="95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679009-EA42-4468-A766-57E88401869F}" type="slidenum">
              <a:rPr lang="en-US" smtClean="0"/>
              <a:pPr fontAlgn="base">
                <a:spcBef>
                  <a:spcPct val="0"/>
                </a:spcBef>
                <a:spcAft>
                  <a:spcPct val="0"/>
                </a:spcAft>
                <a:defRPr/>
              </a:pPr>
              <a:t>7</a:t>
            </a:fld>
            <a:endParaRPr lang="en-US" smtClean="0"/>
          </a:p>
        </p:txBody>
      </p:sp>
    </p:spTree>
    <p:extLst>
      <p:ext uri="{BB962C8B-B14F-4D97-AF65-F5344CB8AC3E}">
        <p14:creationId xmlns:p14="http://schemas.microsoft.com/office/powerpoint/2010/main" val="243345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2160B213-3F98-4A87-8AAE-8D4871EF1879}" type="slidenum">
              <a:rPr lang="en-US" sz="1200"/>
              <a:pPr eaLnBrk="1" hangingPunct="1"/>
              <a:t>8</a:t>
            </a:fld>
            <a:endParaRPr lang="en-US" sz="1200"/>
          </a:p>
        </p:txBody>
      </p:sp>
    </p:spTree>
    <p:extLst>
      <p:ext uri="{BB962C8B-B14F-4D97-AF65-F5344CB8AC3E}">
        <p14:creationId xmlns:p14="http://schemas.microsoft.com/office/powerpoint/2010/main" val="55595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E4B72D25-C3BB-4C0F-99B8-B9755E350156}" type="slidenum">
              <a:rPr lang="en-US" sz="1200"/>
              <a:pPr eaLnBrk="1" hangingPunct="1"/>
              <a:t>9</a:t>
            </a:fld>
            <a:endParaRPr lang="en-US" sz="1200"/>
          </a:p>
        </p:txBody>
      </p:sp>
    </p:spTree>
    <p:extLst>
      <p:ext uri="{BB962C8B-B14F-4D97-AF65-F5344CB8AC3E}">
        <p14:creationId xmlns:p14="http://schemas.microsoft.com/office/powerpoint/2010/main" val="195292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krugman.blogs.nytimes.com/"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gregmankiw.blogspot.com/" TargetMode="External"/><Relationship Id="rId1" Type="http://schemas.openxmlformats.org/officeDocument/2006/relationships/slideMaster" Target="../slideMasters/slideMaster2.xml"/><Relationship Id="rId6" Type="http://schemas.openxmlformats.org/officeDocument/2006/relationships/hyperlink" Target="http://www.freakonomics.com/blog/"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research.stlouisfed.org/fred2/" TargetMode="External"/><Relationship Id="rId4" Type="http://schemas.openxmlformats.org/officeDocument/2006/relationships/hyperlink" Target="http://marginalrevolution.com/" TargetMode="External"/><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382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088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912159916"/>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entury Gothic"/>
                <a:cs typeface="Century Gothic"/>
              </a:defRPr>
            </a:lvl1pPr>
            <a:lvl2pPr>
              <a:defRPr sz="3200" baseline="0">
                <a:latin typeface="Century Gothic"/>
                <a:cs typeface="Century Gothic"/>
              </a:defRPr>
            </a:lvl2pPr>
            <a:lvl3pPr>
              <a:defRPr sz="2800" baseline="0">
                <a:latin typeface="Century Gothic"/>
                <a:cs typeface="Century Gothic"/>
              </a:defRPr>
            </a:lvl3pPr>
            <a:lvl4pPr>
              <a:defRPr sz="2400" baseline="0">
                <a:latin typeface="Century Gothic"/>
                <a:cs typeface="Century Gothic"/>
              </a:defRPr>
            </a:lvl4pPr>
            <a:lvl5pPr>
              <a:defRPr sz="2400" baseline="0">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359308934"/>
      </p:ext>
    </p:extLst>
  </p:cSld>
  <p:clrMapOvr>
    <a:masterClrMapping/>
  </p:clrMapOvr>
  <p:transition>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8443429"/>
      </p:ext>
    </p:extLst>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671972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
        <p:nvSpPr>
          <p:cNvPr id="7" name="Footer Placeholder 1"/>
          <p:cNvSpPr>
            <a:spLocks noGrp="1"/>
          </p:cNvSpPr>
          <p:nvPr>
            <p:ph type="ftr" sz="quarter" idx="3"/>
          </p:nvPr>
        </p:nvSpPr>
        <p:spPr>
          <a:xfrm>
            <a:off x="1455229" y="6603259"/>
            <a:ext cx="7096993" cy="228600"/>
          </a:xfrm>
          <a:prstGeom prst="rect">
            <a:avLst/>
          </a:prstGeom>
        </p:spPr>
        <p:txBody>
          <a:bodyPr/>
          <a:lstStyle>
            <a:lvl1pP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032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0" y="2438400"/>
            <a:ext cx="5245100" cy="3932581"/>
          </a:xfrm>
          <a:prstGeom prst="rect">
            <a:avLst/>
          </a:prstGeom>
        </p:spPr>
      </p:pic>
      <p:sp>
        <p:nvSpPr>
          <p:cNvPr id="7" name="Content Placeholder 2"/>
          <p:cNvSpPr>
            <a:spLocks noGrp="1"/>
          </p:cNvSpPr>
          <p:nvPr>
            <p:ph idx="1"/>
          </p:nvPr>
        </p:nvSpPr>
        <p:spPr>
          <a:xfrm>
            <a:off x="457200" y="1143000"/>
            <a:ext cx="8686800" cy="1371600"/>
          </a:xfrm>
        </p:spPr>
        <p:txBody>
          <a:bodyPr>
            <a:noAutofit/>
          </a:bodyPr>
          <a:lstStyle>
            <a:lvl1pPr>
              <a:defRPr sz="3200" baseline="0">
                <a:latin typeface="Century Gothic"/>
                <a:cs typeface="Century Gothic"/>
              </a:defRPr>
            </a:lvl1pPr>
            <a:lvl2pPr>
              <a:defRPr sz="2800" baseline="0">
                <a:latin typeface="Century Gothic"/>
                <a:cs typeface="Century Gothic"/>
              </a:defRPr>
            </a:lvl2pPr>
            <a:lvl3pPr>
              <a:defRPr sz="2400" baseline="0">
                <a:latin typeface="Candara" pitchFamily="34" charset="0"/>
              </a:defRPr>
            </a:lvl3pPr>
            <a:lvl4pPr>
              <a:defRPr sz="2000" baseline="0">
                <a:latin typeface="Candara" pitchFamily="34" charset="0"/>
              </a:defRPr>
            </a:lvl4pPr>
            <a:lvl5pPr>
              <a:defRPr sz="2000" baseline="0">
                <a:latin typeface="Candara" pitchFamily="34" charset="0"/>
              </a:defRPr>
            </a:lvl5pPr>
          </a:lstStyle>
          <a:p>
            <a:pPr lvl="0"/>
            <a:r>
              <a:rPr lang="en-US" smtClean="0"/>
              <a:t>Click to edit Master text styles</a:t>
            </a:r>
          </a:p>
          <a:p>
            <a:pPr lvl="1"/>
            <a:r>
              <a:rPr lang="en-US" smtClean="0"/>
              <a:t>Second level</a:t>
            </a: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099020502"/>
      </p:ext>
    </p:extLst>
  </p:cSld>
  <p:clrMapOvr>
    <a:masterClrMapping/>
  </p:clrMapOvr>
  <p:transition>
    <p:fade thruBlk="1"/>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ight Arrow 8">
            <a:hlinkClick r:id="" action="ppaction://noaction"/>
          </p:cNvPr>
          <p:cNvSpPr/>
          <p:nvPr userDrawn="1"/>
        </p:nvSpPr>
        <p:spPr>
          <a:xfrm>
            <a:off x="0" y="5952053"/>
            <a:ext cx="1143000" cy="905947"/>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a:defRPr/>
            </a:pPr>
            <a:r>
              <a:rPr lang="en-US" sz="1100" b="1" spc="60" dirty="0" smtClean="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hlinkClick r:id="" action="ppaction://noaction"/>
              </a:rPr>
              <a:t>To </a:t>
            </a:r>
            <a:r>
              <a:rPr lang="en-US" sz="1100" b="1" spc="60" dirty="0" smtClean="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rPr>
              <a:t>Active Learning</a:t>
            </a:r>
            <a:endParaRPr lang="en-US" sz="1100" b="1" spc="60" dirty="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endParaRPr>
          </a:p>
        </p:txBody>
      </p:sp>
      <p:pic>
        <p:nvPicPr>
          <p:cNvPr id="10" name="Picture 9">
            <a:hlinkClick r:id="" action="ppaction://noaction"/>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74496" y="6028188"/>
            <a:ext cx="1143000" cy="856979"/>
          </a:xfrm>
          <a:prstGeom prst="rect">
            <a:avLst/>
          </a:prstGeom>
        </p:spPr>
      </p:pic>
      <p:sp>
        <p:nvSpPr>
          <p:cNvPr id="11" name="TextBox 10"/>
          <p:cNvSpPr txBox="1"/>
          <p:nvPr userDrawn="1"/>
        </p:nvSpPr>
        <p:spPr>
          <a:xfrm>
            <a:off x="8126895" y="6209547"/>
            <a:ext cx="634182" cy="523220"/>
          </a:xfrm>
          <a:prstGeom prst="rect">
            <a:avLst/>
          </a:prstGeom>
          <a:noFill/>
        </p:spPr>
        <p:txBody>
          <a:bodyPr wrap="square" rtlCol="0">
            <a:spAutoFit/>
          </a:bodyPr>
          <a:lstStyle/>
          <a:p>
            <a:r>
              <a:rPr lang="en-US" sz="1400" b="1" dirty="0" smtClean="0">
                <a:solidFill>
                  <a:prstClr val="white"/>
                </a:solidFill>
                <a:effectLst>
                  <a:outerShdw blurRad="38100" dist="38100" dir="2700000" algn="tl">
                    <a:srgbClr val="000000">
                      <a:alpha val="43137"/>
                    </a:srgbClr>
                  </a:outerShdw>
                </a:effectLst>
                <a:latin typeface="Calibri"/>
                <a:hlinkClick r:id="" action="ppaction://noaction"/>
              </a:rPr>
              <a:t>To Video</a:t>
            </a:r>
            <a:endParaRPr lang="en-US" sz="1400" b="1" dirty="0">
              <a:solidFill>
                <a:prstClr val="white"/>
              </a:solidFill>
              <a:effectLst>
                <a:outerShdw blurRad="38100" dist="38100" dir="2700000" algn="tl">
                  <a:srgbClr val="000000">
                    <a:alpha val="43137"/>
                  </a:srgbClr>
                </a:outerShdw>
              </a:effectLst>
              <a:latin typeface="Calibri"/>
            </a:endParaRPr>
          </a:p>
        </p:txBody>
      </p:sp>
      <p:sp>
        <p:nvSpPr>
          <p:cNvPr id="13"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1614468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
        <p:nvSpPr>
          <p:cNvPr id="7" name="Footer Placeholder 1"/>
          <p:cNvSpPr>
            <a:spLocks noGrp="1"/>
          </p:cNvSpPr>
          <p:nvPr>
            <p:ph type="ftr" sz="quarter" idx="3"/>
          </p:nvPr>
        </p:nvSpPr>
        <p:spPr>
          <a:xfrm>
            <a:off x="1455229" y="6603259"/>
            <a:ext cx="7096993" cy="228600"/>
          </a:xfrm>
          <a:prstGeom prst="rect">
            <a:avLst/>
          </a:prstGeom>
        </p:spPr>
        <p:txBody>
          <a:bodyPr/>
          <a:lstStyle>
            <a:lvl1pP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90081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Tree>
    <p:extLst>
      <p:ext uri="{BB962C8B-B14F-4D97-AF65-F5344CB8AC3E}">
        <p14:creationId xmlns:p14="http://schemas.microsoft.com/office/powerpoint/2010/main" val="357692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Tree>
    <p:extLst>
      <p:ext uri="{BB962C8B-B14F-4D97-AF65-F5344CB8AC3E}">
        <p14:creationId xmlns:p14="http://schemas.microsoft.com/office/powerpoint/2010/main" val="200967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382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pic>
        <p:nvPicPr>
          <p:cNvPr id="5" name="Picture 4" descr="Screen Shot 2014-12-20 at 5.27.50 PM.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2925592"/>
            <a:ext cx="3985858" cy="3924300"/>
          </a:xfrm>
          <a:prstGeom prst="rect">
            <a:avLst/>
          </a:prstGeom>
        </p:spPr>
      </p:pic>
    </p:spTree>
    <p:extLst>
      <p:ext uri="{BB962C8B-B14F-4D97-AF65-F5344CB8AC3E}">
        <p14:creationId xmlns:p14="http://schemas.microsoft.com/office/powerpoint/2010/main" val="40613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prstGeom prst="rect">
            <a:avLst/>
          </a:prstGeom>
        </p:spPr>
        <p:txBody>
          <a:bodyPr/>
          <a:lstStyle>
            <a:lvl1pPr algn="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
          <p:cNvSpPr>
            <a:spLocks noGrp="1"/>
          </p:cNvSpPr>
          <p:nvPr>
            <p:ph type="ftr" sz="quarter" idx="3"/>
          </p:nvPr>
        </p:nvSpPr>
        <p:spPr>
          <a:xfrm>
            <a:off x="1238203" y="6603259"/>
            <a:ext cx="7096993" cy="228600"/>
          </a:xfrm>
          <a:prstGeom prst="rect">
            <a:avLst/>
          </a:prstGeom>
        </p:spPr>
        <p:txBody>
          <a:bodyPr/>
          <a:lstStyle>
            <a:lvl1pPr algn="ct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8769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57200"/>
          </a:xfrm>
          <a:prstGeom prst="rect">
            <a:avLst/>
          </a:prstGeom>
        </p:spPr>
        <p:txBody>
          <a:bodyPr/>
          <a:lstStyle>
            <a:lvl1pPr algn="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
          <p:cNvSpPr>
            <a:spLocks noGrp="1"/>
          </p:cNvSpPr>
          <p:nvPr>
            <p:ph type="ftr" sz="quarter" idx="3"/>
          </p:nvPr>
        </p:nvSpPr>
        <p:spPr>
          <a:xfrm>
            <a:off x="1238203" y="6603259"/>
            <a:ext cx="7096993" cy="228600"/>
          </a:xfrm>
          <a:prstGeom prst="rect">
            <a:avLst/>
          </a:prstGeom>
        </p:spPr>
        <p:txBody>
          <a:bodyPr/>
          <a:lstStyle>
            <a:lvl1pPr algn="ct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3694974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31750"/>
            <a:ext cx="8153400" cy="946150"/>
          </a:xfrm>
          <a:prstGeom prst="rect">
            <a:avLst/>
          </a:prstGeom>
          <a:noFill/>
        </p:spPr>
        <p:txBody>
          <a:bodyPr/>
          <a:lstStyle>
            <a:lvl1pPr algn="l">
              <a:defRPr sz="4000" baseline="0">
                <a:solidFill>
                  <a:schemeClr val="accent6">
                    <a:lumMod val="75000"/>
                  </a:schemeClr>
                </a:solidFill>
                <a:effectLst>
                  <a:outerShdw blurRad="38100" dist="38100" dir="2700000" algn="tl">
                    <a:srgbClr val="000000">
                      <a:alpha val="43137"/>
                    </a:srgbClr>
                  </a:outerShdw>
                </a:effectLst>
                <a:latin typeface="Gill Sans MT"/>
                <a:cs typeface="Gill Sans MT"/>
              </a:defRPr>
            </a:lvl1pPr>
          </a:lstStyle>
          <a:p>
            <a:r>
              <a:rPr lang="en-US" dirty="0" smtClean="0"/>
              <a:t>Take a look…..</a:t>
            </a:r>
            <a:endParaRPr lang="en-US" dirty="0"/>
          </a:p>
        </p:txBody>
      </p:sp>
      <p:sp>
        <p:nvSpPr>
          <p:cNvPr id="3" name="Date Placeholder 2"/>
          <p:cNvSpPr>
            <a:spLocks noGrp="1"/>
          </p:cNvSpPr>
          <p:nvPr>
            <p:ph type="dt" sz="half" idx="10"/>
          </p:nvPr>
        </p:nvSpPr>
        <p:spPr>
          <a:xfrm>
            <a:off x="457200" y="6356350"/>
            <a:ext cx="381000" cy="365125"/>
          </a:xfrm>
          <a:prstGeom prst="rect">
            <a:avLst/>
          </a:prstGeom>
        </p:spPr>
        <p:txBody>
          <a:bodyPr/>
          <a:lstStyle/>
          <a:p>
            <a:pPr>
              <a:defRPr/>
            </a:pPr>
            <a:endParaRPr lang="en-US">
              <a:solidFill>
                <a:prstClr val="black"/>
              </a:solidFill>
              <a:latin typeface="Calibri"/>
            </a:endParaRPr>
          </a:p>
        </p:txBody>
      </p:sp>
      <p:sp>
        <p:nvSpPr>
          <p:cNvPr id="4" name="Footer Placeholder 3"/>
          <p:cNvSpPr>
            <a:spLocks noGrp="1"/>
          </p:cNvSpPr>
          <p:nvPr>
            <p:ph type="ftr" sz="quarter" idx="11"/>
          </p:nvPr>
        </p:nvSpPr>
        <p:spPr>
          <a:xfrm>
            <a:off x="2171700" y="6629400"/>
            <a:ext cx="4800600" cy="228600"/>
          </a:xfrm>
          <a:prstGeom prst="rect">
            <a:avLst/>
          </a:prstGeom>
        </p:spPr>
        <p:txBody>
          <a:bodyPr/>
          <a:lstStyle/>
          <a:p>
            <a:pPr>
              <a:defRPr/>
            </a:pPr>
            <a:r>
              <a:rPr lang="en-US" smtClean="0">
                <a:solidFill>
                  <a:prstClr val="white">
                    <a:lumMod val="50000"/>
                  </a:prstClr>
                </a:solidFill>
                <a:latin typeface="Calibri"/>
              </a:rPr>
              <a:t>Copyright 2015 Worth Publishers    </a:t>
            </a:r>
            <a:endParaRPr lang="en-US">
              <a:solidFill>
                <a:prstClr val="white">
                  <a:lumMod val="50000"/>
                </a:prstClr>
              </a:solidFill>
              <a:latin typeface="Calibri"/>
            </a:endParaRPr>
          </a:p>
        </p:txBody>
      </p:sp>
      <p:sp>
        <p:nvSpPr>
          <p:cNvPr id="5" name="Slide Number Placeholder 4"/>
          <p:cNvSpPr>
            <a:spLocks noGrp="1"/>
          </p:cNvSpPr>
          <p:nvPr>
            <p:ph type="sldNum" sz="quarter" idx="12"/>
          </p:nvPr>
        </p:nvSpPr>
        <p:spPr>
          <a:xfrm>
            <a:off x="8153400" y="6400800"/>
            <a:ext cx="457200" cy="228600"/>
          </a:xfrm>
          <a:prstGeom prst="rect">
            <a:avLst/>
          </a:prstGeom>
        </p:spPr>
        <p:txBody>
          <a:bodyPr/>
          <a:lstStyle/>
          <a:p>
            <a:pPr>
              <a:defRPr/>
            </a:pPr>
            <a:fld id="{397979CC-4B86-46FB-8E31-C36FC5A7CF61}" type="slidenum">
              <a:rPr lang="en-US" smtClean="0">
                <a:solidFill>
                  <a:prstClr val="black"/>
                </a:solidFill>
                <a:latin typeface="Calibri"/>
              </a:rPr>
              <a:pPr>
                <a:defRPr/>
              </a:pPr>
              <a:t>‹#›</a:t>
            </a:fld>
            <a:endParaRPr lang="en-US">
              <a:solidFill>
                <a:prstClr val="black"/>
              </a:solidFill>
              <a:latin typeface="Calibri"/>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133"/>
            <a:ext cx="990600" cy="110474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00" y="2438400"/>
            <a:ext cx="5245100" cy="3932581"/>
          </a:xfrm>
          <a:prstGeom prst="rect">
            <a:avLst/>
          </a:prstGeom>
        </p:spPr>
      </p:pic>
    </p:spTree>
    <p:extLst>
      <p:ext uri="{BB962C8B-B14F-4D97-AF65-F5344CB8AC3E}">
        <p14:creationId xmlns:p14="http://schemas.microsoft.com/office/powerpoint/2010/main" val="302823778"/>
      </p:ext>
    </p:extLst>
  </p:cSld>
  <p:clrMapOvr>
    <a:masterClrMapping/>
  </p:clrMapOvr>
  <p:transition>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37630653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0" y="2438400"/>
            <a:ext cx="5245100" cy="3932581"/>
          </a:xfrm>
          <a:prstGeom prst="rect">
            <a:avLst/>
          </a:prstGeom>
        </p:spPr>
      </p:pic>
      <p:sp>
        <p:nvSpPr>
          <p:cNvPr id="7" name="Content Placeholder 2"/>
          <p:cNvSpPr>
            <a:spLocks noGrp="1"/>
          </p:cNvSpPr>
          <p:nvPr>
            <p:ph idx="1"/>
          </p:nvPr>
        </p:nvSpPr>
        <p:spPr>
          <a:xfrm>
            <a:off x="457200" y="1143000"/>
            <a:ext cx="8686800" cy="1371600"/>
          </a:xfrm>
        </p:spPr>
        <p:txBody>
          <a:bodyPr>
            <a:noAutofit/>
          </a:bodyPr>
          <a:lstStyle>
            <a:lvl1pPr>
              <a:defRPr sz="3200" baseline="0">
                <a:latin typeface="Candara" pitchFamily="34" charset="0"/>
              </a:defRPr>
            </a:lvl1pPr>
            <a:lvl2pPr>
              <a:defRPr sz="2800" baseline="0">
                <a:latin typeface="Candara" pitchFamily="34" charset="0"/>
              </a:defRPr>
            </a:lvl2pPr>
            <a:lvl3pPr>
              <a:defRPr sz="2400" baseline="0">
                <a:latin typeface="Candara" pitchFamily="34" charset="0"/>
              </a:defRPr>
            </a:lvl3pPr>
            <a:lvl4pPr>
              <a:defRPr sz="2000" baseline="0">
                <a:latin typeface="Candara" pitchFamily="34" charset="0"/>
              </a:defRPr>
            </a:lvl4pPr>
            <a:lvl5pPr>
              <a:defRPr sz="2000" baseline="0">
                <a:latin typeface="Candara" pitchFamily="34" charset="0"/>
              </a:defRPr>
            </a:lvl5pPr>
          </a:lstStyle>
          <a:p>
            <a:pPr lvl="0"/>
            <a:r>
              <a:rPr lang="en-US" smtClean="0"/>
              <a:t>Click to edit Master text styles</a:t>
            </a:r>
          </a:p>
          <a:p>
            <a:pPr lvl="1"/>
            <a:r>
              <a:rPr lang="en-US" smtClean="0"/>
              <a:t>Second level</a:t>
            </a:r>
          </a:p>
        </p:txBody>
      </p:sp>
      <p:sp>
        <p:nvSpPr>
          <p:cNvPr id="8" name="Footer Placeholder 4"/>
          <p:cNvSpPr txBox="1">
            <a:spLocks/>
          </p:cNvSpPr>
          <p:nvPr/>
        </p:nvSpPr>
        <p:spPr>
          <a:xfrm>
            <a:off x="2324100" y="6629400"/>
            <a:ext cx="4800600" cy="228600"/>
          </a:xfrm>
          <a:prstGeom prst="rect">
            <a:avLst/>
          </a:prstGeom>
        </p:spPr>
        <p:txBody>
          <a:bodyPr/>
          <a:lstStyle>
            <a:defPPr>
              <a:defRPr lang="en-US"/>
            </a:defPPr>
            <a:lvl1pPr marL="0" algn="ctr" defTabSz="914400" rtl="0" eaLnBrk="1" fontAlgn="auto" latinLnBrk="0" hangingPunct="1">
              <a:spcBef>
                <a:spcPts val="0"/>
              </a:spcBef>
              <a:spcAft>
                <a:spcPts val="0"/>
              </a:spcAft>
              <a:defRPr sz="1100" i="0" kern="1200" cap="small" spc="400" baseline="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a:solidFill>
                  <a:prstClr val="black">
                    <a:lumMod val="50000"/>
                    <a:lumOff val="50000"/>
                  </a:prstClr>
                </a:solidFill>
                <a:latin typeface="Calibri"/>
              </a:rPr>
              <a:t>Copyright 2013 Worth Publishers</a:t>
            </a:r>
          </a:p>
        </p:txBody>
      </p:sp>
    </p:spTree>
    <p:extLst>
      <p:ext uri="{BB962C8B-B14F-4D97-AF65-F5344CB8AC3E}">
        <p14:creationId xmlns:p14="http://schemas.microsoft.com/office/powerpoint/2010/main" val="308575630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0600" y="-31750"/>
            <a:ext cx="8153400" cy="946150"/>
          </a:xfrm>
          <a:noFill/>
        </p:spPr>
        <p:txBody>
          <a:bodyPr>
            <a:normAutofit/>
          </a:bodyPr>
          <a:lstStyle>
            <a:lvl1pPr algn="l">
              <a:defRPr sz="4400" b="0" spc="0" baseline="0">
                <a:solidFill>
                  <a:schemeClr val="accent6"/>
                </a:solidFill>
                <a:effectLst>
                  <a:innerShdw blurRad="63500" dist="50800" dir="13500000">
                    <a:prstClr val="black">
                      <a:alpha val="50000"/>
                    </a:prstClr>
                  </a:innerShdw>
                </a:effectLst>
              </a:defRPr>
            </a:lvl1pPr>
          </a:lstStyle>
          <a:p>
            <a:r>
              <a:rPr lang="en-US" dirty="0" smtClean="0"/>
              <a:t>TAKE A LOOK…..</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1133"/>
            <a:ext cx="990600" cy="110474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28800" y="2438400"/>
            <a:ext cx="5245100" cy="3932581"/>
          </a:xfrm>
          <a:prstGeom prst="rect">
            <a:avLst/>
          </a:prstGeom>
        </p:spPr>
      </p:pic>
      <p:sp>
        <p:nvSpPr>
          <p:cNvPr id="8"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927267147"/>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4763" y="5410200"/>
            <a:ext cx="9136063" cy="1447800"/>
          </a:xfrm>
          <a:prstGeom prst="rect">
            <a:avLst/>
          </a:prstGeom>
          <a:solidFill>
            <a:schemeClr val="tx1">
              <a:alpha val="81000"/>
            </a:schemeClr>
          </a:solidFill>
        </p:spPr>
        <p:txBody>
          <a:bodyPr anchor="ctr">
            <a:normAutofit/>
          </a:bodyPr>
          <a:lstStyle/>
          <a:p>
            <a:pPr algn="r">
              <a:defRPr/>
            </a:pPr>
            <a:endParaRPr lang="en-US" sz="4800" spc="50" dirty="0">
              <a:latin typeface="Candara" pitchFamily="34" charset="0"/>
              <a:ea typeface="Tahoma" pitchFamily="34" charset="0"/>
              <a:cs typeface="Tahoma" pitchFamily="34" charset="0"/>
            </a:endParaRPr>
          </a:p>
        </p:txBody>
      </p:sp>
      <p:sp>
        <p:nvSpPr>
          <p:cNvPr id="6" name="TextBox 5"/>
          <p:cNvSpPr txBox="1"/>
          <p:nvPr/>
        </p:nvSpPr>
        <p:spPr>
          <a:xfrm>
            <a:off x="261938" y="5181600"/>
            <a:ext cx="2024062" cy="1862048"/>
          </a:xfrm>
          <a:prstGeom prst="rect">
            <a:avLst/>
          </a:prstGeom>
          <a:noFill/>
        </p:spPr>
        <p:txBody>
          <a:bodyPr wrap="square">
            <a:spAutoFit/>
          </a:bodyPr>
          <a:lstStyle/>
          <a:p>
            <a:pPr>
              <a:defRPr/>
            </a:pPr>
            <a:r>
              <a:rPr lang="en-US" sz="11500" b="1" spc="-300" dirty="0" smtClean="0">
                <a:solidFill>
                  <a:schemeClr val="bg1"/>
                </a:solidFill>
                <a:effectLst>
                  <a:outerShdw blurRad="38100" dist="38100" dir="2700000" algn="tl">
                    <a:srgbClr val="000000">
                      <a:alpha val="43137"/>
                    </a:srgbClr>
                  </a:outerShdw>
                </a:effectLst>
                <a:latin typeface="Tw Cen MT"/>
                <a:ea typeface="Tahoma" pitchFamily="34" charset="0"/>
                <a:cs typeface="Tw Cen MT"/>
              </a:rPr>
              <a:t>14</a:t>
            </a:r>
            <a:endParaRPr lang="en-US" sz="11500" b="1" spc="-300" dirty="0">
              <a:solidFill>
                <a:schemeClr val="bg1"/>
              </a:solidFill>
              <a:effectLst>
                <a:outerShdw blurRad="38100" dist="38100" dir="2700000" algn="tl">
                  <a:srgbClr val="000000">
                    <a:alpha val="43137"/>
                  </a:srgbClr>
                </a:outerShdw>
              </a:effectLst>
              <a:latin typeface="Tw Cen MT"/>
              <a:ea typeface="Tahoma" pitchFamily="34" charset="0"/>
              <a:cs typeface="Tw Cen MT"/>
            </a:endParaRPr>
          </a:p>
        </p:txBody>
      </p:sp>
      <p:sp>
        <p:nvSpPr>
          <p:cNvPr id="7" name="TextBox 6"/>
          <p:cNvSpPr txBox="1"/>
          <p:nvPr/>
        </p:nvSpPr>
        <p:spPr>
          <a:xfrm rot="16200000">
            <a:off x="-418306" y="5981184"/>
            <a:ext cx="1358900" cy="369332"/>
          </a:xfrm>
          <a:prstGeom prst="rect">
            <a:avLst/>
          </a:prstGeom>
          <a:noFill/>
        </p:spPr>
        <p:txBody>
          <a:bodyPr>
            <a:spAutoFit/>
          </a:bodyPr>
          <a:lstStyle/>
          <a:p>
            <a:pPr>
              <a:defRPr/>
            </a:pPr>
            <a:r>
              <a:rPr lang="en-US" b="1" kern="0" cap="all" spc="300" dirty="0">
                <a:solidFill>
                  <a:schemeClr val="bg1">
                    <a:lumMod val="75000"/>
                  </a:schemeClr>
                </a:solidFill>
                <a:latin typeface="Tw Cen MT"/>
                <a:ea typeface="+mj-ea"/>
                <a:cs typeface="Tw Cen MT"/>
              </a:rPr>
              <a:t>Chapter</a:t>
            </a:r>
            <a:endParaRPr lang="en-US" sz="2000" b="1" kern="0" cap="all" spc="300" dirty="0">
              <a:solidFill>
                <a:schemeClr val="bg1">
                  <a:lumMod val="75000"/>
                </a:schemeClr>
              </a:solidFill>
              <a:latin typeface="Tw Cen MT"/>
              <a:ea typeface="+mj-ea"/>
              <a:cs typeface="Tw Cen MT"/>
            </a:endParaRPr>
          </a:p>
        </p:txBody>
      </p:sp>
      <p:sp>
        <p:nvSpPr>
          <p:cNvPr id="8" name="TextBox 7"/>
          <p:cNvSpPr txBox="1"/>
          <p:nvPr/>
        </p:nvSpPr>
        <p:spPr>
          <a:xfrm>
            <a:off x="0" y="-15356"/>
            <a:ext cx="7696200" cy="307777"/>
          </a:xfrm>
          <a:prstGeom prst="rect">
            <a:avLst/>
          </a:prstGeom>
          <a:noFill/>
        </p:spPr>
        <p:txBody>
          <a:bodyPr wrap="square">
            <a:spAutoFit/>
          </a:bodyPr>
          <a:lstStyle/>
          <a:p>
            <a:pPr algn="l">
              <a:defRPr/>
            </a:pPr>
            <a:r>
              <a:rPr lang="en-US" sz="1400" b="1" i="0" kern="0" cap="small" spc="400" dirty="0" smtClean="0">
                <a:solidFill>
                  <a:schemeClr val="tx1">
                    <a:lumMod val="50000"/>
                    <a:lumOff val="50000"/>
                  </a:schemeClr>
                </a:solidFill>
                <a:latin typeface="Tw Cen MT" pitchFamily="34" charset="0"/>
              </a:rPr>
              <a:t>Slides </a:t>
            </a:r>
            <a:r>
              <a:rPr lang="en-US" sz="1400" b="1" i="0" kern="0" cap="small" spc="400" dirty="0">
                <a:solidFill>
                  <a:schemeClr val="tx1">
                    <a:lumMod val="50000"/>
                    <a:lumOff val="50000"/>
                  </a:schemeClr>
                </a:solidFill>
                <a:latin typeface="Tw Cen MT" pitchFamily="34" charset="0"/>
              </a:rPr>
              <a:t>by Solina Lindahl</a:t>
            </a:r>
          </a:p>
        </p:txBody>
      </p:sp>
      <p:sp>
        <p:nvSpPr>
          <p:cNvPr id="12" name="Title 1"/>
          <p:cNvSpPr txBox="1">
            <a:spLocks/>
          </p:cNvSpPr>
          <p:nvPr userDrawn="1"/>
        </p:nvSpPr>
        <p:spPr>
          <a:xfrm>
            <a:off x="1295400" y="5410200"/>
            <a:ext cx="7772400" cy="1447800"/>
          </a:xfrm>
          <a:prstGeom prst="rect">
            <a:avLst/>
          </a:prstGeom>
          <a:noFill/>
        </p:spPr>
        <p:txBody>
          <a:bodyPr>
            <a:noAutofit/>
          </a:bodyPr>
          <a:lstStyle>
            <a:lvl1pPr algn="r" defTabSz="914400" rtl="0" eaLnBrk="1" latinLnBrk="0" hangingPunct="1">
              <a:spcBef>
                <a:spcPct val="0"/>
              </a:spcBef>
              <a:buNone/>
              <a:defRPr lang="en-US" sz="5400" b="1" i="0" u="none" strike="noStrike" kern="1200" cap="none" spc="100" baseline="0" smtClean="0">
                <a:solidFill>
                  <a:srgbClr val="FF3300"/>
                </a:solidFill>
                <a:effectLst/>
                <a:latin typeface="Candara" pitchFamily="34" charset="0"/>
                <a:ea typeface="+mj-ea"/>
                <a:cs typeface="+mj-cs"/>
              </a:defRPr>
            </a:lvl1pPr>
          </a:lstStyle>
          <a:p>
            <a:r>
              <a:rPr lang="en-US" sz="6600" b="1" kern="0" spc="500" dirty="0" smtClean="0">
                <a:latin typeface="Tw Cen MT"/>
                <a:cs typeface="Tw Cen MT"/>
              </a:rPr>
              <a:t>Oligopoly</a:t>
            </a:r>
            <a:endParaRPr lang="en-US" sz="6600" b="1" kern="0" spc="500" dirty="0">
              <a:latin typeface="Tw Cen MT"/>
              <a:cs typeface="Tw Cen MT"/>
            </a:endParaRPr>
          </a:p>
        </p:txBody>
      </p:sp>
    </p:spTree>
    <p:extLst>
      <p:ext uri="{BB962C8B-B14F-4D97-AF65-F5344CB8AC3E}">
        <p14:creationId xmlns:p14="http://schemas.microsoft.com/office/powerpoint/2010/main" val="4220870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2" name="Straight Connector 1"/>
          <p:cNvCxnSpPr/>
          <p:nvPr/>
        </p:nvCxnSpPr>
        <p:spPr>
          <a:xfrm>
            <a:off x="0" y="6019800"/>
            <a:ext cx="9144000" cy="0"/>
          </a:xfrm>
          <a:prstGeom prst="line">
            <a:avLst/>
          </a:prstGeom>
          <a:ln w="57150" cmpd="sng">
            <a:solidFill>
              <a:srgbClr val="F8EF59"/>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286000"/>
            <a:ext cx="9144000" cy="0"/>
          </a:xfrm>
          <a:prstGeom prst="line">
            <a:avLst/>
          </a:prstGeom>
          <a:ln w="57150" cmpd="sng">
            <a:solidFill>
              <a:srgbClr val="F8EF59"/>
            </a:solidFill>
            <a:prstDash val="dash"/>
          </a:ln>
        </p:spPr>
        <p:style>
          <a:lnRef idx="1">
            <a:schemeClr val="accent1"/>
          </a:lnRef>
          <a:fillRef idx="0">
            <a:schemeClr val="accent1"/>
          </a:fillRef>
          <a:effectRef idx="0">
            <a:schemeClr val="accent1"/>
          </a:effectRef>
          <a:fontRef idx="minor">
            <a:schemeClr val="tx1"/>
          </a:fontRef>
        </p:style>
      </p:cxnSp>
      <p:sp>
        <p:nvSpPr>
          <p:cNvPr id="5" name="TextBox 9"/>
          <p:cNvSpPr txBox="1">
            <a:spLocks noChangeArrowheads="1"/>
          </p:cNvSpPr>
          <p:nvPr/>
        </p:nvSpPr>
        <p:spPr bwMode="auto">
          <a:xfrm>
            <a:off x="0" y="1490246"/>
            <a:ext cx="9144000" cy="338554"/>
          </a:xfrm>
          <a:prstGeom prst="rect">
            <a:avLst/>
          </a:prstGeom>
          <a:solidFill>
            <a:srgbClr val="CCFF33">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0" i="0" spc="300" dirty="0" smtClean="0">
                <a:solidFill>
                  <a:srgbClr val="F79646"/>
                </a:solidFill>
                <a:latin typeface="+mn-lt"/>
              </a:rPr>
              <a:t>SOME GOOD BLOGS AND OTHER SITES TO GET THE JUICES FLOWING:</a:t>
            </a:r>
            <a:endParaRPr lang="en-US" sz="1600" b="0" i="0" spc="300" dirty="0">
              <a:solidFill>
                <a:srgbClr val="F79646"/>
              </a:solidFill>
              <a:latin typeface="+mn-lt"/>
            </a:endParaRPr>
          </a:p>
        </p:txBody>
      </p:sp>
      <p:sp>
        <p:nvSpPr>
          <p:cNvPr id="6" name="Title 1"/>
          <p:cNvSpPr txBox="1">
            <a:spLocks/>
          </p:cNvSpPr>
          <p:nvPr/>
        </p:nvSpPr>
        <p:spPr>
          <a:xfrm>
            <a:off x="0" y="0"/>
            <a:ext cx="7391400" cy="784225"/>
          </a:xfrm>
          <a:prstGeom prst="rect">
            <a:avLst/>
          </a:prstGeom>
          <a:noFill/>
          <a:effectLst/>
        </p:spPr>
        <p:txBody>
          <a:bodyPr/>
          <a:lstStyle>
            <a:lvl1pPr>
              <a:defRPr sz="3600">
                <a:solidFill>
                  <a:schemeClr val="accent1">
                    <a:lumMod val="60000"/>
                    <a:lumOff val="40000"/>
                  </a:schemeClr>
                </a:solidFill>
                <a:effectLst>
                  <a:outerShdw blurRad="38100" dist="38100" dir="2700000" algn="tl">
                    <a:srgbClr val="000000">
                      <a:alpha val="43137"/>
                    </a:srgbClr>
                  </a:outerShdw>
                </a:effectLst>
              </a:defRPr>
            </a:lvl1pPr>
          </a:lstStyle>
          <a:p>
            <a:pPr>
              <a:defRPr/>
            </a:pPr>
            <a:r>
              <a:rPr lang="en-US" sz="4800" b="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FOOD FOR</a:t>
            </a:r>
            <a:r>
              <a:rPr lang="en-US" sz="4800" b="0" baseline="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 </a:t>
            </a:r>
            <a:r>
              <a:rPr lang="en-US" sz="4800" b="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THOUGHT….</a:t>
            </a:r>
            <a:endParaRPr lang="en-US" sz="4800" b="0" dirty="0">
              <a:solidFill>
                <a:schemeClr val="accent6"/>
              </a:solidFill>
              <a:effectLst>
                <a:innerShdw blurRad="63500" dist="50800" dir="13500000">
                  <a:prstClr val="black">
                    <a:alpha val="50000"/>
                  </a:prstClr>
                </a:innerShdw>
              </a:effectLst>
              <a:latin typeface="Century Gothic" pitchFamily="34" charset="0"/>
              <a:cs typeface="Arial" pitchFamily="34" charset="0"/>
            </a:endParaRPr>
          </a:p>
        </p:txBody>
      </p:sp>
      <p:pic>
        <p:nvPicPr>
          <p:cNvPr id="7" name="Picture 2">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572000"/>
            <a:ext cx="2724150" cy="51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45213" y="3048000"/>
            <a:ext cx="2998787" cy="53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2971800"/>
            <a:ext cx="2686050" cy="65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pic>
        <p:nvPicPr>
          <p:cNvPr id="15" name="Picture 14" descr="Screen Shot 2014-12-20 at 8.46.54 PM.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2674" y="2971800"/>
            <a:ext cx="2692400" cy="592126"/>
          </a:xfrm>
          <a:prstGeom prst="rect">
            <a:avLst/>
          </a:prstGeom>
          <a:ln>
            <a:noFill/>
          </a:ln>
          <a:effectLst>
            <a:outerShdw blurRad="292100" dist="139700" dir="2700000" algn="tl" rotWithShape="0">
              <a:srgbClr val="333333">
                <a:alpha val="65000"/>
              </a:srgbClr>
            </a:outerShdw>
          </a:effectLst>
        </p:spPr>
      </p:pic>
      <p:pic>
        <p:nvPicPr>
          <p:cNvPr id="16" name="Picture 15" descr="Screen Shot 2014-12-20 at 8.49.18 PM.png">
            <a:hlinkClick r:id="rId10"/>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905000" y="4343400"/>
            <a:ext cx="2336800" cy="84169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960000">
            <a:off x="8016447" y="97714"/>
            <a:ext cx="787093" cy="1328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1745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912813" indent="-571500">
              <a:buClr>
                <a:schemeClr val="accent3"/>
              </a:buClr>
              <a:buFont typeface="Wingdings" charset="2"/>
              <a:buChar char="§"/>
              <a:defRPr b="1">
                <a:solidFill>
                  <a:schemeClr val="tx1"/>
                </a:solidFill>
                <a:latin typeface="Century Gothic"/>
                <a:cs typeface="Century Gothic"/>
              </a:defRPr>
            </a:lvl1pPr>
            <a:lvl2pPr marL="1200150" indent="-457200">
              <a:buClr>
                <a:schemeClr val="accent3"/>
              </a:buClr>
              <a:buFont typeface="Wingdings" charset="2"/>
              <a:buChar char="§"/>
              <a:defRPr b="1">
                <a:solidFill>
                  <a:schemeClr val="tx1"/>
                </a:solidFill>
                <a:latin typeface="Century Gothic"/>
                <a:cs typeface="Century Gothic"/>
              </a:defRPr>
            </a:lvl2pPr>
            <a:lvl3pPr marL="1371600" indent="-457200">
              <a:buClr>
                <a:schemeClr val="accent3"/>
              </a:buClr>
              <a:buFont typeface="Wingdings" charset="2"/>
              <a:buChar char="§"/>
              <a:defRPr b="1">
                <a:solidFill>
                  <a:schemeClr val="tx1"/>
                </a:solidFill>
                <a:latin typeface="Century Gothic"/>
                <a:cs typeface="Century Gothic"/>
              </a:defRPr>
            </a:lvl3pPr>
            <a:lvl4pPr marL="1714500" indent="-342900">
              <a:buClr>
                <a:schemeClr val="accent3"/>
              </a:buClr>
              <a:buFont typeface="Wingdings" charset="2"/>
              <a:buChar char="§"/>
              <a:defRPr b="1">
                <a:solidFill>
                  <a:schemeClr val="tx1"/>
                </a:solidFill>
                <a:latin typeface="Century Gothic"/>
                <a:cs typeface="Century Gothic"/>
              </a:defRPr>
            </a:lvl4pPr>
            <a:lvl5pPr marL="2171700" indent="-342900">
              <a:buClr>
                <a:schemeClr val="accent3"/>
              </a:buClr>
              <a:buFont typeface="Wingdings" charset="2"/>
              <a:buChar char="§"/>
              <a:defRPr b="1">
                <a:solidFill>
                  <a:schemeClr val="tx1"/>
                </a:solidFill>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ight Arrow 8">
            <a:hlinkClick r:id="" action="ppaction://noaction"/>
          </p:cNvPr>
          <p:cNvSpPr/>
          <p:nvPr userDrawn="1"/>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pic>
        <p:nvPicPr>
          <p:cNvPr id="10" name="Picture 9">
            <a:hlinkClick r:id="" action="ppaction://noaction"/>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74496" y="6028188"/>
            <a:ext cx="1143000" cy="856979"/>
          </a:xfrm>
          <a:prstGeom prst="rect">
            <a:avLst/>
          </a:prstGeom>
        </p:spPr>
      </p:pic>
      <p:cxnSp>
        <p:nvCxnSpPr>
          <p:cNvPr id="15" name="Straight Connector 14"/>
          <p:cNvCxnSpPr/>
          <p:nvPr userDrawn="1"/>
        </p:nvCxnSpPr>
        <p:spPr>
          <a:xfrm>
            <a:off x="0" y="1219200"/>
            <a:ext cx="9144000" cy="0"/>
          </a:xfrm>
          <a:prstGeom prst="line">
            <a:avLst/>
          </a:prstGeom>
          <a:ln w="76200" cmpd="sng">
            <a:solidFill>
              <a:srgbClr val="F8EF59">
                <a:alpha val="49000"/>
              </a:srgbClr>
            </a:solidFill>
            <a:prstDash val="solid"/>
          </a:ln>
        </p:spPr>
        <p:style>
          <a:lnRef idx="1">
            <a:schemeClr val="accent5"/>
          </a:lnRef>
          <a:fillRef idx="0">
            <a:schemeClr val="accent5"/>
          </a:fillRef>
          <a:effectRef idx="0">
            <a:schemeClr val="accent5"/>
          </a:effectRef>
          <a:fontRef idx="minor">
            <a:schemeClr val="tx1"/>
          </a:fontRef>
        </p:style>
      </p:cxnSp>
      <p:sp>
        <p:nvSpPr>
          <p:cNvPr id="11"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
        <p:nvSpPr>
          <p:cNvPr id="4" name="Down Arrow Callout 3"/>
          <p:cNvSpPr/>
          <p:nvPr userDrawn="1"/>
        </p:nvSpPr>
        <p:spPr>
          <a:xfrm>
            <a:off x="0" y="-29407"/>
            <a:ext cx="3200400" cy="1676400"/>
          </a:xfrm>
          <a:prstGeom prst="downArrowCallout">
            <a:avLst>
              <a:gd name="adj1" fmla="val 32640"/>
              <a:gd name="adj2" fmla="val 28183"/>
              <a:gd name="adj3" fmla="val 25000"/>
              <a:gd name="adj4" fmla="val 61794"/>
            </a:avLst>
          </a:prstGeom>
          <a:solidFill>
            <a:schemeClr val="accent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5" name="TextBox 4"/>
          <p:cNvSpPr txBox="1"/>
          <p:nvPr userDrawn="1"/>
        </p:nvSpPr>
        <p:spPr>
          <a:xfrm>
            <a:off x="0" y="0"/>
            <a:ext cx="3200400" cy="830997"/>
          </a:xfrm>
          <a:prstGeom prst="rect">
            <a:avLst/>
          </a:prstGeom>
          <a:noFill/>
        </p:spPr>
        <p:txBody>
          <a:bodyPr wrap="square" rtlCol="0">
            <a:spAutoFit/>
          </a:bodyPr>
          <a:lstStyle/>
          <a:p>
            <a:r>
              <a:rPr lang="en-US" sz="2400" b="1" dirty="0" smtClean="0">
                <a:solidFill>
                  <a:schemeClr val="bg1"/>
                </a:solidFill>
                <a:effectLst/>
              </a:rPr>
              <a:t>     What you will learn in this chapter</a:t>
            </a:r>
            <a:endParaRPr lang="en-US" sz="2400" b="1" dirty="0">
              <a:solidFill>
                <a:schemeClr val="bg1"/>
              </a:solidFill>
              <a:effectLst/>
            </a:endParaRPr>
          </a:p>
        </p:txBody>
      </p:sp>
      <p:sp>
        <p:nvSpPr>
          <p:cNvPr id="6" name="Isosceles Triangle 5"/>
          <p:cNvSpPr/>
          <p:nvPr userDrawn="1"/>
        </p:nvSpPr>
        <p:spPr>
          <a:xfrm rot="5400000">
            <a:off x="95250" y="95250"/>
            <a:ext cx="304799" cy="266700"/>
          </a:xfrm>
          <a:prstGeom prst="triangle">
            <a:avLst>
              <a:gd name="adj" fmla="val 525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17337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entury Gothic"/>
                <a:cs typeface="Century Gothic"/>
              </a:defRPr>
            </a:lvl1pPr>
            <a:lvl2pPr>
              <a:defRPr sz="3200" baseline="0">
                <a:latin typeface="Century Gothic"/>
                <a:cs typeface="Century Gothic"/>
              </a:defRPr>
            </a:lvl2pPr>
            <a:lvl3pPr>
              <a:defRPr sz="2800" baseline="0">
                <a:latin typeface="Century Gothic"/>
                <a:cs typeface="Century Gothic"/>
              </a:defRPr>
            </a:lvl3pPr>
            <a:lvl4pPr>
              <a:defRPr sz="2400" baseline="0">
                <a:latin typeface="Century Gothic"/>
                <a:cs typeface="Century Gothic"/>
              </a:defRPr>
            </a:lvl4pPr>
            <a:lvl5pPr>
              <a:defRPr sz="2400" baseline="0">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406293393"/>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9852625"/>
      </p:ext>
    </p:extLst>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andara" pitchFamily="34" charset="0"/>
              </a:defRPr>
            </a:lvl1pPr>
            <a:lvl2pPr>
              <a:defRPr sz="3200" baseline="0">
                <a:latin typeface="Candara" pitchFamily="34" charset="0"/>
              </a:defRPr>
            </a:lvl2pPr>
            <a:lvl3pPr>
              <a:defRPr sz="2800" baseline="0">
                <a:latin typeface="Candara" pitchFamily="34" charset="0"/>
              </a:defRPr>
            </a:lvl3pPr>
            <a:lvl4pPr>
              <a:defRPr sz="2400" baseline="0">
                <a:latin typeface="Candara" pitchFamily="34" charset="0"/>
              </a:defRPr>
            </a:lvl4pPr>
            <a:lvl5pPr>
              <a:defRPr sz="2400" baseline="0">
                <a:latin typeface="Candar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40984043"/>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3.xml"/><Relationship Id="rId5" Type="http://schemas.openxmlformats.org/officeDocument/2006/relationships/slide" Target="../slides/slide4.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1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slide" Target="../slides/slid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3.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7.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theme" Target="../theme/theme7.xml"/><Relationship Id="rId1" Type="http://schemas.openxmlformats.org/officeDocument/2006/relationships/slideLayout" Target="../slideLayouts/slideLayout14.xml"/><Relationship Id="rId4" Type="http://schemas.openxmlformats.org/officeDocument/2006/relationships/slide" Target="../slides/slide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slide" Target="../slides/slide3.xml"/><Relationship Id="rId4" Type="http://schemas.openxmlformats.org/officeDocument/2006/relationships/slide" Target="../slides/slide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76200"/>
            <a:ext cx="9144000" cy="83820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990600"/>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Oval 10"/>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5"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6"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7468067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4400" b="0" kern="1200" spc="0" baseline="0">
          <a:solidFill>
            <a:schemeClr val="accent3"/>
          </a:solidFill>
          <a:effectLst>
            <a:innerShdw blurRad="63500" dist="50800" dir="13500000">
              <a:prstClr val="black">
                <a:alpha val="50000"/>
              </a:prstClr>
            </a:innerShdw>
          </a:effectLst>
          <a:latin typeface="Century Gothic"/>
          <a:ea typeface="+mj-ea"/>
          <a:cs typeface="Century Gothic"/>
        </a:defRPr>
      </a:lvl1pPr>
    </p:titleStyle>
    <p:bodyStyle>
      <a:lvl1pPr marL="0" indent="0" algn="l" defTabSz="914400" rtl="0" eaLnBrk="1" latinLnBrk="0" hangingPunct="1">
        <a:spcBef>
          <a:spcPct val="20000"/>
        </a:spcBef>
        <a:buFontTx/>
        <a:buNone/>
        <a:defRPr sz="3200" b="1" kern="1200">
          <a:solidFill>
            <a:schemeClr val="tx1"/>
          </a:solidFill>
          <a:latin typeface="Century Gothic"/>
          <a:ea typeface="+mn-ea"/>
          <a:cs typeface="Century Gothic"/>
        </a:defRPr>
      </a:lvl1pPr>
      <a:lvl2pPr marL="457200" indent="0" algn="l" defTabSz="914400" rtl="0" eaLnBrk="1" latinLnBrk="0" hangingPunct="1">
        <a:spcBef>
          <a:spcPct val="20000"/>
        </a:spcBef>
        <a:buFontTx/>
        <a:buNone/>
        <a:defRPr sz="2800" b="1" kern="1200">
          <a:solidFill>
            <a:schemeClr val="tx1"/>
          </a:solidFill>
          <a:latin typeface="Century Gothic"/>
          <a:ea typeface="+mn-ea"/>
          <a:cs typeface="Century Gothic"/>
        </a:defRPr>
      </a:lvl2pPr>
      <a:lvl3pPr marL="914400" indent="0" algn="l" defTabSz="914400" rtl="0" eaLnBrk="1" latinLnBrk="0" hangingPunct="1">
        <a:spcBef>
          <a:spcPct val="20000"/>
        </a:spcBef>
        <a:buFontTx/>
        <a:buNone/>
        <a:defRPr sz="2400" b="1" kern="1200">
          <a:solidFill>
            <a:schemeClr val="tx1"/>
          </a:solidFill>
          <a:latin typeface="Century Gothic"/>
          <a:ea typeface="+mn-ea"/>
          <a:cs typeface="Century Gothic"/>
        </a:defRPr>
      </a:lvl3pPr>
      <a:lvl4pPr marL="1371600" indent="0" algn="l" defTabSz="914400" rtl="0" eaLnBrk="1" latinLnBrk="0" hangingPunct="1">
        <a:spcBef>
          <a:spcPct val="20000"/>
        </a:spcBef>
        <a:buFontTx/>
        <a:buNone/>
        <a:defRPr sz="2000" b="1" kern="1200">
          <a:solidFill>
            <a:schemeClr val="tx1"/>
          </a:solidFill>
          <a:latin typeface="Century Gothic"/>
          <a:ea typeface="+mn-ea"/>
          <a:cs typeface="Century Gothic"/>
        </a:defRPr>
      </a:lvl4pPr>
      <a:lvl5pPr marL="1828800" indent="0" algn="l" defTabSz="914400" rtl="0" eaLnBrk="1" latinLnBrk="0" hangingPunct="1">
        <a:spcBef>
          <a:spcPct val="20000"/>
        </a:spcBef>
        <a:buFontTx/>
        <a:buNone/>
        <a:defRPr sz="20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128353"/>
      </p:ext>
    </p:extLst>
  </p:cSld>
  <p:clrMap bg1="lt1" tx1="dk1" bg2="lt2" tx2="dk2" accent1="accent1" accent2="accent2" accent3="accent3" accent4="accent4" accent5="accent5" accent6="accent6" hlink="hlink" folHlink="folHlink"/>
  <p:sldLayoutIdLst>
    <p:sldLayoutId id="214748372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0" kern="1200">
          <a:solidFill>
            <a:schemeClr val="tx1"/>
          </a:solidFill>
          <a:latin typeface="Gill Sans MT"/>
          <a:ea typeface="+mn-ea"/>
          <a:cs typeface="Gill Sans MT"/>
        </a:defRPr>
      </a:lvl1pPr>
      <a:lvl2pPr marL="457200" indent="0" algn="l" defTabSz="914400" rtl="0" eaLnBrk="1" latinLnBrk="0" hangingPunct="1">
        <a:spcBef>
          <a:spcPct val="20000"/>
        </a:spcBef>
        <a:buFontTx/>
        <a:buNone/>
        <a:defRPr sz="2800" b="0" kern="1200">
          <a:solidFill>
            <a:schemeClr val="tx1"/>
          </a:solidFill>
          <a:latin typeface="Gill Sans MT"/>
          <a:ea typeface="+mn-ea"/>
          <a:cs typeface="Gill Sans MT"/>
        </a:defRPr>
      </a:lvl2pPr>
      <a:lvl3pPr marL="914400" indent="0" algn="l" defTabSz="914400" rtl="0" eaLnBrk="1" latinLnBrk="0" hangingPunct="1">
        <a:spcBef>
          <a:spcPct val="20000"/>
        </a:spcBef>
        <a:buFontTx/>
        <a:buNone/>
        <a:defRPr sz="2400" b="0" kern="1200">
          <a:solidFill>
            <a:schemeClr val="tx1"/>
          </a:solidFill>
          <a:latin typeface="Gill Sans MT"/>
          <a:ea typeface="+mn-ea"/>
          <a:cs typeface="Gill Sans MT"/>
        </a:defRPr>
      </a:lvl3pPr>
      <a:lvl4pPr marL="1371600" indent="0" algn="l" defTabSz="914400" rtl="0" eaLnBrk="1" latinLnBrk="0" hangingPunct="1">
        <a:spcBef>
          <a:spcPct val="20000"/>
        </a:spcBef>
        <a:buFontTx/>
        <a:buNone/>
        <a:defRPr sz="2000" b="0" kern="1200">
          <a:solidFill>
            <a:schemeClr val="tx1"/>
          </a:solidFill>
          <a:latin typeface="Gill Sans MT"/>
          <a:ea typeface="+mn-ea"/>
          <a:cs typeface="Gill Sans MT"/>
        </a:defRPr>
      </a:lvl4pPr>
      <a:lvl5pPr marL="1828800" indent="0" algn="l" defTabSz="914400" rtl="0" eaLnBrk="1" latinLnBrk="0" hangingPunct="1">
        <a:spcBef>
          <a:spcPct val="20000"/>
        </a:spcBef>
        <a:buFontTx/>
        <a:buNone/>
        <a:defRPr sz="2000" b="0" kern="1200">
          <a:solidFill>
            <a:schemeClr val="tx1"/>
          </a:solidFill>
          <a:latin typeface="Gill Sans MT"/>
          <a:ea typeface="+mn-ea"/>
          <a:cs typeface="Gill Sans M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528387"/>
      </p:ext>
    </p:extLst>
  </p:cSld>
  <p:clrMap bg1="lt1" tx1="dk1" bg2="lt2" tx2="dk2" accent1="accent1" accent2="accent2" accent3="accent3" accent4="accent4" accent5="accent5" accent6="accent6" hlink="hlink" folHlink="folHlink"/>
  <p:sldLayoutIdLst>
    <p:sldLayoutId id="2147483731"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0" kern="1200">
          <a:solidFill>
            <a:schemeClr val="tx1"/>
          </a:solidFill>
          <a:latin typeface="Gill Sans MT"/>
          <a:ea typeface="+mn-ea"/>
          <a:cs typeface="Gill Sans MT"/>
        </a:defRPr>
      </a:lvl1pPr>
      <a:lvl2pPr marL="457200" indent="0" algn="l" defTabSz="914400" rtl="0" eaLnBrk="1" latinLnBrk="0" hangingPunct="1">
        <a:spcBef>
          <a:spcPct val="20000"/>
        </a:spcBef>
        <a:buFontTx/>
        <a:buNone/>
        <a:defRPr sz="2800" b="0" kern="1200">
          <a:solidFill>
            <a:schemeClr val="tx1"/>
          </a:solidFill>
          <a:latin typeface="Gill Sans MT"/>
          <a:ea typeface="+mn-ea"/>
          <a:cs typeface="Gill Sans MT"/>
        </a:defRPr>
      </a:lvl2pPr>
      <a:lvl3pPr marL="914400" indent="0" algn="l" defTabSz="914400" rtl="0" eaLnBrk="1" latinLnBrk="0" hangingPunct="1">
        <a:spcBef>
          <a:spcPct val="20000"/>
        </a:spcBef>
        <a:buFontTx/>
        <a:buNone/>
        <a:defRPr sz="2400" b="0" kern="1200">
          <a:solidFill>
            <a:schemeClr val="tx1"/>
          </a:solidFill>
          <a:latin typeface="Gill Sans MT"/>
          <a:ea typeface="+mn-ea"/>
          <a:cs typeface="Gill Sans MT"/>
        </a:defRPr>
      </a:lvl3pPr>
      <a:lvl4pPr marL="1371600" indent="0" algn="l" defTabSz="914400" rtl="0" eaLnBrk="1" latinLnBrk="0" hangingPunct="1">
        <a:spcBef>
          <a:spcPct val="20000"/>
        </a:spcBef>
        <a:buFontTx/>
        <a:buNone/>
        <a:defRPr sz="2000" b="0" kern="1200">
          <a:solidFill>
            <a:schemeClr val="tx1"/>
          </a:solidFill>
          <a:latin typeface="Gill Sans MT"/>
          <a:ea typeface="+mn-ea"/>
          <a:cs typeface="Gill Sans MT"/>
        </a:defRPr>
      </a:lvl4pPr>
      <a:lvl5pPr marL="1828800" indent="0" algn="l" defTabSz="914400" rtl="0" eaLnBrk="1" latinLnBrk="0" hangingPunct="1">
        <a:spcBef>
          <a:spcPct val="20000"/>
        </a:spcBef>
        <a:buFontTx/>
        <a:buNone/>
        <a:defRPr sz="2000" b="0" kern="1200">
          <a:solidFill>
            <a:schemeClr val="tx1"/>
          </a:solidFill>
          <a:latin typeface="Gill Sans MT"/>
          <a:ea typeface="+mn-ea"/>
          <a:cs typeface="Gill Sans M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0" y="0"/>
            <a:ext cx="9144000" cy="461665"/>
          </a:xfrm>
          <a:prstGeom prst="rect">
            <a:avLst/>
          </a:prstGeom>
          <a:solidFill>
            <a:srgbClr val="69C2BA">
              <a:alpha val="42000"/>
            </a:srgbClr>
          </a:solidFill>
          <a:ln>
            <a:noFill/>
          </a:ln>
        </p:spPr>
        <p:txBody>
          <a:bodyPr wrap="square" rtlCol="0">
            <a:spAutoFit/>
          </a:bodyPr>
          <a:lstStyle/>
          <a:p>
            <a:pPr algn="r"/>
            <a:endParaRPr lang="en-US" sz="2400" b="1" cap="all" spc="600" dirty="0" smtClean="0">
              <a:solidFill>
                <a:srgbClr val="F79646">
                  <a:lumMod val="75000"/>
                </a:srgbClr>
              </a:solidFill>
              <a:latin typeface="Verdana"/>
              <a:cs typeface="Verdana"/>
            </a:endParaRPr>
          </a:p>
        </p:txBody>
      </p:sp>
      <p:sp>
        <p:nvSpPr>
          <p:cNvPr id="3" name="Text Placeholder 2"/>
          <p:cNvSpPr>
            <a:spLocks noGrp="1"/>
          </p:cNvSpPr>
          <p:nvPr>
            <p:ph type="body" idx="1"/>
          </p:nvPr>
        </p:nvSpPr>
        <p:spPr>
          <a:xfrm>
            <a:off x="228600" y="990600"/>
            <a:ext cx="8839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
          <p:cNvSpPr>
            <a:spLocks noGrp="1"/>
          </p:cNvSpPr>
          <p:nvPr>
            <p:ph type="ftr" sz="quarter" idx="3"/>
          </p:nvPr>
        </p:nvSpPr>
        <p:spPr>
          <a:xfrm>
            <a:off x="1238203" y="6603259"/>
            <a:ext cx="7096993" cy="228600"/>
          </a:xfrm>
          <a:prstGeom prst="rect">
            <a:avLst/>
          </a:prstGeom>
        </p:spPr>
        <p:txBody>
          <a:bodyPr/>
          <a:lstStyle>
            <a:lvl1pPr algn="ct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cxnSp>
        <p:nvCxnSpPr>
          <p:cNvPr id="5" name="Straight Connector 4"/>
          <p:cNvCxnSpPr/>
          <p:nvPr userDrawn="1"/>
        </p:nvCxnSpPr>
        <p:spPr>
          <a:xfrm>
            <a:off x="0" y="484565"/>
            <a:ext cx="9144000" cy="0"/>
          </a:xfrm>
          <a:prstGeom prst="line">
            <a:avLst/>
          </a:prstGeom>
          <a:ln w="57150" cmpd="sng">
            <a:solidFill>
              <a:srgbClr val="69C2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4524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r" defTabSz="914400" rtl="0" eaLnBrk="1" latinLnBrk="0" hangingPunct="1">
        <a:spcBef>
          <a:spcPct val="0"/>
        </a:spcBef>
        <a:buNone/>
        <a:defRPr sz="2400" b="1" kern="0" cap="all" spc="300" baseline="0">
          <a:solidFill>
            <a:schemeClr val="accent6">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Gill Sans MT"/>
          <a:ea typeface="+mn-ea"/>
          <a:cs typeface="Gill Sans MT"/>
        </a:defRPr>
      </a:lvl1pPr>
      <a:lvl2pPr marL="457200" indent="0" algn="l" defTabSz="914400" rtl="0" eaLnBrk="1" latinLnBrk="0" hangingPunct="1">
        <a:spcBef>
          <a:spcPct val="20000"/>
        </a:spcBef>
        <a:buFontTx/>
        <a:buNone/>
        <a:defRPr sz="2800" b="1" kern="1200">
          <a:solidFill>
            <a:schemeClr val="tx1"/>
          </a:solidFill>
          <a:latin typeface="Gill Sans MT"/>
          <a:ea typeface="+mn-ea"/>
          <a:cs typeface="Gill Sans MT"/>
        </a:defRPr>
      </a:lvl2pPr>
      <a:lvl3pPr marL="914400" indent="0" algn="l" defTabSz="914400" rtl="0" eaLnBrk="1" latinLnBrk="0" hangingPunct="1">
        <a:spcBef>
          <a:spcPct val="20000"/>
        </a:spcBef>
        <a:buFontTx/>
        <a:buNone/>
        <a:defRPr sz="2400" b="1" kern="1200">
          <a:solidFill>
            <a:schemeClr val="tx1"/>
          </a:solidFill>
          <a:latin typeface="Gill Sans MT"/>
          <a:ea typeface="+mn-ea"/>
          <a:cs typeface="Gill Sans MT"/>
        </a:defRPr>
      </a:lvl3pPr>
      <a:lvl4pPr marL="1371600" indent="0" algn="l" defTabSz="914400" rtl="0" eaLnBrk="1" latinLnBrk="0" hangingPunct="1">
        <a:spcBef>
          <a:spcPct val="20000"/>
        </a:spcBef>
        <a:buFontTx/>
        <a:buNone/>
        <a:defRPr sz="2000" b="1" kern="1200">
          <a:solidFill>
            <a:schemeClr val="tx1"/>
          </a:solidFill>
          <a:latin typeface="Gill Sans MT"/>
          <a:ea typeface="+mn-ea"/>
          <a:cs typeface="Gill Sans MT"/>
        </a:defRPr>
      </a:lvl4pPr>
      <a:lvl5pPr marL="1828800" indent="0" algn="l" defTabSz="914400" rtl="0" eaLnBrk="1" latinLnBrk="0" hangingPunct="1">
        <a:spcBef>
          <a:spcPct val="20000"/>
        </a:spcBef>
        <a:buFontTx/>
        <a:buNone/>
        <a:defRPr sz="2000" b="1" kern="1200">
          <a:solidFill>
            <a:schemeClr val="tx1"/>
          </a:solidFill>
          <a:latin typeface="Gill Sans MT"/>
          <a:ea typeface="+mn-ea"/>
          <a:cs typeface="Gill Sans M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b="1" kern="1200">
          <a:solidFill>
            <a:schemeClr val="tx1"/>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entury Gothic" pitchFamily="34" charset="0"/>
        </a:defRPr>
      </a:lvl2pPr>
      <a:lvl3pPr algn="ctr" rtl="0" eaLnBrk="1" fontAlgn="base" hangingPunct="1">
        <a:spcBef>
          <a:spcPct val="0"/>
        </a:spcBef>
        <a:spcAft>
          <a:spcPct val="0"/>
        </a:spcAft>
        <a:defRPr sz="4400">
          <a:solidFill>
            <a:schemeClr val="tx1"/>
          </a:solidFill>
          <a:latin typeface="Century Gothic" pitchFamily="34" charset="0"/>
        </a:defRPr>
      </a:lvl3pPr>
      <a:lvl4pPr algn="ctr" rtl="0" eaLnBrk="1" fontAlgn="base" hangingPunct="1">
        <a:spcBef>
          <a:spcPct val="0"/>
        </a:spcBef>
        <a:spcAft>
          <a:spcPct val="0"/>
        </a:spcAft>
        <a:defRPr sz="4400">
          <a:solidFill>
            <a:schemeClr val="tx1"/>
          </a:solidFill>
          <a:latin typeface="Century Gothic" pitchFamily="34" charset="0"/>
        </a:defRPr>
      </a:lvl4pPr>
      <a:lvl5pPr algn="ctr" rtl="0" eaLnBrk="1" fontAlgn="base" hangingPunct="1">
        <a:spcBef>
          <a:spcPct val="0"/>
        </a:spcBef>
        <a:spcAft>
          <a:spcPct val="0"/>
        </a:spcAft>
        <a:defRPr sz="44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entury Gothic" pitchFamily="34" charset="0"/>
        </a:defRPr>
      </a:lvl6pPr>
      <a:lvl7pPr marL="914400" algn="ctr" rtl="0" eaLnBrk="1" fontAlgn="base" hangingPunct="1">
        <a:spcBef>
          <a:spcPct val="0"/>
        </a:spcBef>
        <a:spcAft>
          <a:spcPct val="0"/>
        </a:spcAft>
        <a:defRPr sz="4400">
          <a:solidFill>
            <a:schemeClr val="tx1"/>
          </a:solidFill>
          <a:latin typeface="Century Gothic" pitchFamily="34" charset="0"/>
        </a:defRPr>
      </a:lvl7pPr>
      <a:lvl8pPr marL="1371600" algn="ctr" rtl="0" eaLnBrk="1" fontAlgn="base" hangingPunct="1">
        <a:spcBef>
          <a:spcPct val="0"/>
        </a:spcBef>
        <a:spcAft>
          <a:spcPct val="0"/>
        </a:spcAft>
        <a:defRPr sz="4400">
          <a:solidFill>
            <a:schemeClr val="tx1"/>
          </a:solidFill>
          <a:latin typeface="Century Gothic" pitchFamily="34" charset="0"/>
        </a:defRPr>
      </a:lvl8pPr>
      <a:lvl9pPr marL="1828800" algn="ctr" rtl="0" eaLnBrk="1" fontAlgn="base" hangingPunct="1">
        <a:spcBef>
          <a:spcPct val="0"/>
        </a:spcBef>
        <a:spcAft>
          <a:spcPct val="0"/>
        </a:spcAft>
        <a:defRPr sz="4400">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ight Arrow 8"/>
          <p:cNvSpPr/>
          <p:nvPr/>
        </p:nvSpPr>
        <p:spPr>
          <a:xfrm>
            <a:off x="0" y="0"/>
            <a:ext cx="8991600" cy="1161633"/>
          </a:xfrm>
          <a:prstGeom prst="rightArrow">
            <a:avLst>
              <a:gd name="adj1" fmla="val 50000"/>
              <a:gd name="adj2" fmla="val 78749"/>
            </a:avLst>
          </a:prstGeom>
          <a:solidFill>
            <a:srgbClr val="CBF577">
              <a:alpha val="66000"/>
            </a:srgb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6">
                    <a:lumMod val="75000"/>
                  </a:schemeClr>
                </a:solidFill>
                <a:effectLst>
                  <a:innerShdw blurRad="63500" dist="50800" dir="13500000">
                    <a:prstClr val="black">
                      <a:alpha val="50000"/>
                    </a:prstClr>
                  </a:innerShdw>
                </a:effectLst>
                <a:latin typeface="Century Gothic" pitchFamily="34" charset="0"/>
                <a:cs typeface="Courier New" pitchFamily="49" charset="0"/>
              </a:rPr>
              <a:t>LEARN BY DOING: PRACTICE QUESTION</a:t>
            </a:r>
            <a:endParaRPr lang="en-US" sz="3200" b="0" spc="60" dirty="0">
              <a:ln w="9000" cmpd="sng">
                <a:noFill/>
                <a:prstDash val="solid"/>
              </a:ln>
              <a:solidFill>
                <a:schemeClr val="accent6">
                  <a:lumMod val="75000"/>
                </a:schemeClr>
              </a:solidFill>
              <a:effectLst>
                <a:innerShdw blurRad="63500" dist="50800" dir="13500000">
                  <a:prstClr val="black">
                    <a:alpha val="50000"/>
                  </a:prstClr>
                </a:innerShdw>
              </a:effectLst>
              <a:latin typeface="Century Gothic" pitchFamily="34" charset="0"/>
              <a:cs typeface="Courier New" pitchFamily="49" charset="0"/>
            </a:endParaRPr>
          </a:p>
        </p:txBody>
      </p:sp>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Right Arrow 7">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0"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Oval 9"/>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4"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Right Arrow 7">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2"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
        <p:nvSpPr>
          <p:cNvPr id="11" name="Right Arrow 10"/>
          <p:cNvSpPr/>
          <p:nvPr/>
        </p:nvSpPr>
        <p:spPr>
          <a:xfrm>
            <a:off x="0" y="0"/>
            <a:ext cx="8991600" cy="1161633"/>
          </a:xfrm>
          <a:prstGeom prst="rightArrow">
            <a:avLst>
              <a:gd name="adj1" fmla="val 50000"/>
              <a:gd name="adj2" fmla="val 78749"/>
            </a:avLst>
          </a:prstGeom>
          <a:solidFill>
            <a:schemeClr val="accent5">
              <a:lumMod val="40000"/>
              <a:lumOff val="60000"/>
              <a:alpha val="66000"/>
            </a:scheme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rPr>
              <a:t>LEARN BY DOING: BUSINESS</a:t>
            </a:r>
            <a:r>
              <a:rPr lang="en-US" sz="3200" b="0" spc="60" baseline="0" dirty="0" smtClean="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rPr>
              <a:t> CASE</a:t>
            </a:r>
            <a:endParaRPr lang="en-US" sz="3200" b="0" spc="60" dirty="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3055139934"/>
      </p:ext>
    </p:extLst>
  </p:cSld>
  <p:clrMap bg1="lt1" tx1="dk1" bg2="lt2" tx2="dk2" accent1="accent1" accent2="accent2" accent3="accent3" accent4="accent4" accent5="accent5" accent6="accent6" hlink="hlink" folHlink="folHlink"/>
  <p:sldLayoutIdLst>
    <p:sldLayoutId id="2147483714" r:id="rId1"/>
    <p:sldLayoutId id="2147483715"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11" name="Right Arrow 10">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5"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
        <p:nvSpPr>
          <p:cNvPr id="12" name="Right Arrow 11"/>
          <p:cNvSpPr/>
          <p:nvPr/>
        </p:nvSpPr>
        <p:spPr>
          <a:xfrm>
            <a:off x="0" y="0"/>
            <a:ext cx="8991600" cy="1161633"/>
          </a:xfrm>
          <a:prstGeom prst="rightArrow">
            <a:avLst>
              <a:gd name="adj1" fmla="val 50000"/>
              <a:gd name="adj2" fmla="val 78749"/>
            </a:avLst>
          </a:prstGeom>
          <a:solidFill>
            <a:schemeClr val="bg2">
              <a:lumMod val="90000"/>
              <a:alpha val="66000"/>
            </a:scheme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6">
                    <a:lumMod val="50000"/>
                  </a:schemeClr>
                </a:solidFill>
                <a:effectLst>
                  <a:innerShdw blurRad="63500" dist="50800" dir="13500000">
                    <a:prstClr val="black">
                      <a:alpha val="50000"/>
                    </a:prstClr>
                  </a:innerShdw>
                </a:effectLst>
                <a:latin typeface="Century Gothic" pitchFamily="34" charset="0"/>
                <a:cs typeface="Courier New" pitchFamily="49" charset="0"/>
              </a:rPr>
              <a:t>LEARN BY DOING: DISCUSS</a:t>
            </a:r>
            <a:endParaRPr lang="en-US" sz="3200" b="0" spc="60" dirty="0">
              <a:ln w="9000" cmpd="sng">
                <a:noFill/>
                <a:prstDash val="solid"/>
              </a:ln>
              <a:solidFill>
                <a:schemeClr val="accent6">
                  <a:lumMod val="50000"/>
                </a:schemeClr>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3999456525"/>
      </p:ext>
    </p:extLst>
  </p:cSld>
  <p:clrMap bg1="lt1" tx1="dk1" bg2="lt2" tx2="dk2" accent1="accent1" accent2="accent2" accent3="accent3" accent4="accent4" accent5="accent5" accent6="accent6" hlink="hlink" folHlink="folHlink"/>
  <p:sldLayoutIdLst>
    <p:sldLayoutId id="2147483717" r:id="rId1"/>
    <p:sldLayoutId id="2147483718"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andara" pitchFamily="34" charset="0"/>
          <a:ea typeface="+mn-ea"/>
          <a:cs typeface="Tahoma" pitchFamily="34" charset="0"/>
        </a:defRPr>
      </a:lvl1pPr>
      <a:lvl2pPr marL="457200" indent="0" algn="l" rtl="0" eaLnBrk="1" fontAlgn="base" hangingPunct="1">
        <a:spcBef>
          <a:spcPct val="20000"/>
        </a:spcBef>
        <a:spcAft>
          <a:spcPct val="0"/>
        </a:spcAft>
        <a:buFontTx/>
        <a:buNone/>
        <a:defRPr sz="3200" b="1" kern="1200" spc="100">
          <a:solidFill>
            <a:schemeClr val="tx1"/>
          </a:solidFill>
          <a:latin typeface="Candara" pitchFamily="34" charset="0"/>
          <a:ea typeface="+mn-ea"/>
          <a:cs typeface="Tahoma" pitchFamily="34" charset="0"/>
        </a:defRPr>
      </a:lvl2pPr>
      <a:lvl3pPr marL="914400" indent="0" algn="l" rtl="0" eaLnBrk="1" fontAlgn="base" hangingPunct="1">
        <a:spcBef>
          <a:spcPct val="20000"/>
        </a:spcBef>
        <a:spcAft>
          <a:spcPct val="0"/>
        </a:spcAft>
        <a:buFontTx/>
        <a:buNone/>
        <a:defRPr sz="2800" b="1" kern="1200" spc="100">
          <a:solidFill>
            <a:schemeClr val="tx1"/>
          </a:solidFill>
          <a:latin typeface="Candara" pitchFamily="34" charset="0"/>
          <a:ea typeface="+mn-ea"/>
          <a:cs typeface="Tahoma" pitchFamily="34" charset="0"/>
        </a:defRPr>
      </a:lvl3pPr>
      <a:lvl4pPr marL="1371600" indent="0" algn="l" rtl="0" eaLnBrk="1" fontAlgn="base" hangingPunct="1">
        <a:spcBef>
          <a:spcPct val="20000"/>
        </a:spcBef>
        <a:spcAft>
          <a:spcPct val="0"/>
        </a:spcAft>
        <a:buFontTx/>
        <a:buNone/>
        <a:defRPr sz="2400" b="1" kern="1200" spc="100">
          <a:solidFill>
            <a:schemeClr val="tx1"/>
          </a:solidFill>
          <a:latin typeface="Candara" pitchFamily="34" charset="0"/>
          <a:ea typeface="+mn-ea"/>
          <a:cs typeface="Tahoma" pitchFamily="34" charset="0"/>
        </a:defRPr>
      </a:lvl4pPr>
      <a:lvl5pPr marL="1828800" indent="0" algn="l" rtl="0" eaLnBrk="1" fontAlgn="base" hangingPunct="1">
        <a:spcBef>
          <a:spcPct val="20000"/>
        </a:spcBef>
        <a:spcAft>
          <a:spcPct val="0"/>
        </a:spcAft>
        <a:buFontTx/>
        <a:buNone/>
        <a:defRPr sz="2400" b="1" kern="1200" spc="100">
          <a:solidFill>
            <a:schemeClr val="tx1"/>
          </a:solidFill>
          <a:latin typeface="Candar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35582923"/>
      </p:ext>
    </p:extLst>
  </p:cSld>
  <p:clrMap bg1="lt1" tx1="dk1" bg2="lt2" tx2="dk2" accent1="accent1" accent2="accent2" accent3="accent3" accent4="accent4" accent5="accent5" accent6="accent6" hlink="hlink" folHlink="folHlink"/>
  <p:sldLayoutIdLst>
    <p:sldLayoutId id="2147483720"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3600" b="1" kern="1200">
          <a:solidFill>
            <a:schemeClr val="tx1"/>
          </a:solidFill>
          <a:latin typeface="Century Gothic"/>
          <a:ea typeface="+mn-ea"/>
          <a:cs typeface="Century Gothic"/>
        </a:defRPr>
      </a:lvl1pPr>
      <a:lvl2pPr marL="457200" indent="0" algn="l" defTabSz="914400" rtl="0" eaLnBrk="1" latinLnBrk="0" hangingPunct="1">
        <a:spcBef>
          <a:spcPct val="20000"/>
        </a:spcBef>
        <a:buFontTx/>
        <a:buNone/>
        <a:defRPr sz="3200" b="1" kern="1200">
          <a:solidFill>
            <a:schemeClr val="tx1"/>
          </a:solidFill>
          <a:latin typeface="Century Gothic"/>
          <a:ea typeface="+mn-ea"/>
          <a:cs typeface="Century Gothic"/>
        </a:defRPr>
      </a:lvl2pPr>
      <a:lvl3pPr marL="914400" indent="0" algn="l" defTabSz="914400" rtl="0" eaLnBrk="1" latinLnBrk="0" hangingPunct="1">
        <a:spcBef>
          <a:spcPct val="20000"/>
        </a:spcBef>
        <a:buFontTx/>
        <a:buNone/>
        <a:defRPr sz="2800" b="1" kern="1200">
          <a:solidFill>
            <a:schemeClr val="tx1"/>
          </a:solidFill>
          <a:latin typeface="Century Gothic"/>
          <a:ea typeface="+mn-ea"/>
          <a:cs typeface="Century Gothic"/>
        </a:defRPr>
      </a:lvl3pPr>
      <a:lvl4pPr marL="1371600" indent="0" algn="l" defTabSz="914400" rtl="0" eaLnBrk="1" latinLnBrk="0" hangingPunct="1">
        <a:spcBef>
          <a:spcPct val="20000"/>
        </a:spcBef>
        <a:buFontTx/>
        <a:buNone/>
        <a:defRPr sz="2400" b="1" kern="1200">
          <a:solidFill>
            <a:schemeClr val="tx1"/>
          </a:solidFill>
          <a:latin typeface="Century Gothic"/>
          <a:ea typeface="+mn-ea"/>
          <a:cs typeface="Century Gothic"/>
        </a:defRPr>
      </a:lvl4pPr>
      <a:lvl5pPr marL="1828800" indent="0" algn="l" defTabSz="914400" rtl="0" eaLnBrk="1" latinLnBrk="0" hangingPunct="1">
        <a:spcBef>
          <a:spcPct val="20000"/>
        </a:spcBef>
        <a:buFontTx/>
        <a:buNone/>
        <a:defRPr sz="24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2"/>
          <p:cNvSpPr>
            <a:spLocks noGrp="1"/>
          </p:cNvSpPr>
          <p:nvPr>
            <p:ph type="ftr" sz="quarter" idx="3"/>
          </p:nvPr>
        </p:nvSpPr>
        <p:spPr>
          <a:xfrm>
            <a:off x="1066800" y="6553200"/>
            <a:ext cx="7543800" cy="228600"/>
          </a:xfrm>
          <a:prstGeom prst="rect">
            <a:avLst/>
          </a:prstGeom>
        </p:spPr>
        <p:txBody>
          <a:bodyPr/>
          <a:lstStyle>
            <a:lvl1pPr algn="ctr">
              <a:defRPr>
                <a:solidFill>
                  <a:srgbClr val="7F7F7F"/>
                </a:solidFill>
              </a:defRPr>
            </a:lvl1pPr>
          </a:lstStyle>
          <a:p>
            <a:pPr>
              <a:defRPr/>
            </a:pPr>
            <a:r>
              <a:rPr lang="en-US" sz="1000" kern="0" cap="all" spc="1060" smtClean="0">
                <a:latin typeface="Gill Sans"/>
                <a:cs typeface="Gill Sans"/>
              </a:rPr>
              <a:t>Copyright 2015 Worth Publishers    </a:t>
            </a:r>
            <a:endParaRPr lang="en-US" sz="1000" kern="0" cap="all" spc="1060" dirty="0">
              <a:latin typeface="Gill Sans"/>
              <a:cs typeface="Gill Sans"/>
            </a:endParaRPr>
          </a:p>
        </p:txBody>
      </p:sp>
      <p:sp>
        <p:nvSpPr>
          <p:cNvPr id="11" name="Oval 10"/>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3"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4"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Tree>
    <p:extLst>
      <p:ext uri="{BB962C8B-B14F-4D97-AF65-F5344CB8AC3E}">
        <p14:creationId xmlns:p14="http://schemas.microsoft.com/office/powerpoint/2010/main" val="2096068277"/>
      </p:ext>
    </p:extLst>
  </p:cSld>
  <p:clrMap bg1="lt1" tx1="dk1" bg2="lt2" tx2="dk2" accent1="accent1" accent2="accent2" accent3="accent3" accent4="accent4" accent5="accent5" accent6="accent6" hlink="hlink" folHlink="folHlink"/>
  <p:sldLayoutIdLst>
    <p:sldLayoutId id="214748372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Candara" pitchFamily="34" charset="0"/>
          <a:ea typeface="+mn-ea"/>
          <a:cs typeface="+mn-cs"/>
        </a:defRPr>
      </a:lvl1pPr>
      <a:lvl2pPr marL="457200" indent="0" algn="l" defTabSz="914400" rtl="0" eaLnBrk="1" latinLnBrk="0" hangingPunct="1">
        <a:spcBef>
          <a:spcPct val="20000"/>
        </a:spcBef>
        <a:buFontTx/>
        <a:buNone/>
        <a:defRPr sz="2800" b="1" kern="1200">
          <a:solidFill>
            <a:schemeClr val="tx1"/>
          </a:solidFill>
          <a:latin typeface="Candara" pitchFamily="34" charset="0"/>
          <a:ea typeface="+mn-ea"/>
          <a:cs typeface="+mn-cs"/>
        </a:defRPr>
      </a:lvl2pPr>
      <a:lvl3pPr marL="914400" indent="0" algn="l" defTabSz="914400" rtl="0" eaLnBrk="1" latinLnBrk="0" hangingPunct="1">
        <a:spcBef>
          <a:spcPct val="20000"/>
        </a:spcBef>
        <a:buFontTx/>
        <a:buNone/>
        <a:defRPr sz="2400" b="1" kern="1200">
          <a:solidFill>
            <a:schemeClr val="tx1"/>
          </a:solidFill>
          <a:latin typeface="Candara" pitchFamily="34" charset="0"/>
          <a:ea typeface="+mn-ea"/>
          <a:cs typeface="+mn-cs"/>
        </a:defRPr>
      </a:lvl3pPr>
      <a:lvl4pPr marL="13716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4pPr>
      <a:lvl5pPr marL="18288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830388"/>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solidFill>
                  <a:prstClr val="black"/>
                </a:solidFill>
                <a:latin typeface="Candara" pitchFamily="34" charset="0"/>
                <a:hlinkClick r:id="rId5" action="ppaction://hlinksldjump"/>
              </a:rPr>
              <a:t>Back to Table of contents</a:t>
            </a:r>
            <a:endParaRPr lang="en-US" sz="800" b="1" dirty="0" smtClean="0">
              <a:solidFill>
                <a:prstClr val="black"/>
              </a:solidFill>
              <a:latin typeface="Candara" pitchFamily="34" charset="0"/>
            </a:endParaRPr>
          </a:p>
          <a:p>
            <a:endParaRPr lang="en-US" sz="1000" dirty="0">
              <a:solidFill>
                <a:prstClr val="black"/>
              </a:solidFill>
              <a:latin typeface="Candara" pitchFamily="34" charset="0"/>
            </a:endParaRP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
        <p:nvSpPr>
          <p:cNvPr id="10" name="Right Arrow 9"/>
          <p:cNvSpPr/>
          <p:nvPr userDrawn="1"/>
        </p:nvSpPr>
        <p:spPr>
          <a:xfrm>
            <a:off x="0" y="0"/>
            <a:ext cx="8991600" cy="1161633"/>
          </a:xfrm>
          <a:prstGeom prst="rightArrow">
            <a:avLst>
              <a:gd name="adj1" fmla="val 50000"/>
              <a:gd name="adj2" fmla="val 78749"/>
            </a:avLst>
          </a:prstGeom>
          <a:solidFill>
            <a:srgbClr val="F8EF59">
              <a:alpha val="38000"/>
            </a:srgbClr>
          </a:solidFill>
          <a:ln>
            <a:noFill/>
          </a:ln>
        </p:spPr>
        <p:txBody>
          <a:bodyPr wrap="square">
            <a:spAutoFit/>
          </a:bodyPr>
          <a:lstStyle/>
          <a:p>
            <a:pPr>
              <a:defRPr/>
            </a:pPr>
            <a:r>
              <a:rPr lang="en-US" sz="3200" spc="60" dirty="0" smtClean="0">
                <a:ln w="9000" cmpd="sng">
                  <a:noFill/>
                  <a:prstDash val="solid"/>
                </a:ln>
                <a:solidFill>
                  <a:srgbClr val="C5BE76"/>
                </a:solidFill>
                <a:effectLst>
                  <a:innerShdw blurRad="63500" dist="50800" dir="13500000">
                    <a:prstClr val="black">
                      <a:alpha val="50000"/>
                    </a:prstClr>
                  </a:innerShdw>
                </a:effectLst>
                <a:latin typeface="Century Gothic" pitchFamily="34" charset="0"/>
                <a:cs typeface="Courier New" pitchFamily="49" charset="0"/>
              </a:rPr>
              <a:t>LEARN BY DOING: APPLICATION VIDEO</a:t>
            </a:r>
            <a:endParaRPr lang="en-US" sz="3200" spc="60" dirty="0">
              <a:ln w="9000" cmpd="sng">
                <a:noFill/>
                <a:prstDash val="solid"/>
              </a:ln>
              <a:solidFill>
                <a:srgbClr val="C5BE76"/>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1778006798"/>
      </p:ext>
    </p:extLst>
  </p:cSld>
  <p:clrMap bg1="lt1" tx1="dk1" bg2="lt2" tx2="dk2" accent1="accent1" accent2="accent2" accent3="accent3" accent4="accent4" accent5="accent5" accent6="accent6" hlink="hlink" folHlink="folHlink"/>
  <p:sldLayoutIdLst>
    <p:sldLayoutId id="2147483724" r:id="rId1"/>
    <p:sldLayoutId id="2147483725" r:id="rId2"/>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fade">
                                      <p:cBhvr>
                                        <p:cTn id="7" dur="5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fade">
                                      <p:cBhvr>
                                        <p:cTn id="12" dur="500"/>
                                        <p:tgtEl>
                                          <p:spTgt spid="1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6">
                                            <p:txEl>
                                              <p:pRg st="2" end="2"/>
                                            </p:txEl>
                                          </p:spTgt>
                                        </p:tgtEl>
                                        <p:attrNameLst>
                                          <p:attrName>style.visibility</p:attrName>
                                        </p:attrNameLst>
                                      </p:cBhvr>
                                      <p:to>
                                        <p:strVal val="visible"/>
                                      </p:to>
                                    </p:set>
                                    <p:animEffect transition="in" filter="fade">
                                      <p:cBhvr>
                                        <p:cTn id="17" dur="500"/>
                                        <p:tgtEl>
                                          <p:spTgt spid="10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6">
                                            <p:txEl>
                                              <p:pRg st="3" end="3"/>
                                            </p:txEl>
                                          </p:spTgt>
                                        </p:tgtEl>
                                        <p:attrNameLst>
                                          <p:attrName>style.visibility</p:attrName>
                                        </p:attrNameLst>
                                      </p:cBhvr>
                                      <p:to>
                                        <p:strVal val="visible"/>
                                      </p:to>
                                    </p:set>
                                    <p:animEffect transition="in" filter="fade">
                                      <p:cBhvr>
                                        <p:cTn id="22" dur="500"/>
                                        <p:tgtEl>
                                          <p:spTgt spid="10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6">
                                            <p:txEl>
                                              <p:pRg st="4" end="4"/>
                                            </p:txEl>
                                          </p:spTgt>
                                        </p:tgtEl>
                                        <p:attrNameLst>
                                          <p:attrName>style.visibility</p:attrName>
                                        </p:attrNameLst>
                                      </p:cBhvr>
                                      <p:to>
                                        <p:strVal val="visible"/>
                                      </p:to>
                                    </p:set>
                                    <p:animEffect transition="in" filter="fade">
                                      <p:cBhvr>
                                        <p:cTn id="27" dur="500"/>
                                        <p:tgtEl>
                                          <p:spTgt spid="10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uild="p">
        <p:tmplLst>
          <p:tmpl lvl="1">
            <p:tnLst>
              <p:par>
                <p:cTn presetID="10" presetClass="entr" presetSubtype="0" fill="hold" nodeType="with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Lst>
      </p:bldP>
    </p:bld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2"/>
          <p:cNvSpPr>
            <a:spLocks noGrp="1"/>
          </p:cNvSpPr>
          <p:nvPr>
            <p:ph type="ftr" sz="quarter" idx="3"/>
          </p:nvPr>
        </p:nvSpPr>
        <p:spPr>
          <a:xfrm>
            <a:off x="1066800" y="6553200"/>
            <a:ext cx="7543800" cy="228600"/>
          </a:xfrm>
          <a:prstGeom prst="rect">
            <a:avLst/>
          </a:prstGeom>
        </p:spPr>
        <p:txBody>
          <a:bodyPr/>
          <a:lstStyle>
            <a:lvl1pPr algn="ctr">
              <a:defRPr>
                <a:solidFill>
                  <a:srgbClr val="7F7F7F"/>
                </a:solidFill>
              </a:defRPr>
            </a:lvl1pPr>
          </a:lstStyle>
          <a:p>
            <a:pPr>
              <a:defRPr/>
            </a:pPr>
            <a:r>
              <a:rPr lang="en-US" sz="1000" kern="0" cap="all" spc="1060" smtClean="0">
                <a:latin typeface="Gill Sans"/>
                <a:cs typeface="Gill Sans"/>
              </a:rPr>
              <a:t>Copyright 2015 Worth Publishers    </a:t>
            </a:r>
            <a:endParaRPr lang="en-US" sz="1000" kern="0" cap="all" spc="1060" dirty="0">
              <a:latin typeface="Gill Sans"/>
              <a:cs typeface="Gill Sans"/>
            </a:endParaRPr>
          </a:p>
        </p:txBody>
      </p:sp>
    </p:spTree>
    <p:extLst>
      <p:ext uri="{BB962C8B-B14F-4D97-AF65-F5344CB8AC3E}">
        <p14:creationId xmlns:p14="http://schemas.microsoft.com/office/powerpoint/2010/main" val="3152252349"/>
      </p:ext>
    </p:extLst>
  </p:cSld>
  <p:clrMap bg1="lt1" tx1="dk1" bg2="lt2" tx2="dk2" accent1="accent1" accent2="accent2" accent3="accent3" accent4="accent4" accent5="accent5" accent6="accent6" hlink="hlink" folHlink="folHlink"/>
  <p:sldLayoutIdLst>
    <p:sldLayoutId id="214748372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Gill Sans MT"/>
          <a:ea typeface="+mn-ea"/>
          <a:cs typeface="Gill Sans MT"/>
        </a:defRPr>
      </a:lvl1pPr>
      <a:lvl2pPr marL="457200" indent="0" algn="l" defTabSz="914400" rtl="0" eaLnBrk="1" latinLnBrk="0" hangingPunct="1">
        <a:spcBef>
          <a:spcPct val="20000"/>
        </a:spcBef>
        <a:buFontTx/>
        <a:buNone/>
        <a:defRPr sz="2800" b="1" kern="1200">
          <a:solidFill>
            <a:schemeClr val="tx1"/>
          </a:solidFill>
          <a:latin typeface="Gill Sans MT"/>
          <a:ea typeface="+mn-ea"/>
          <a:cs typeface="Gill Sans MT"/>
        </a:defRPr>
      </a:lvl2pPr>
      <a:lvl3pPr marL="914400" indent="0" algn="l" defTabSz="914400" rtl="0" eaLnBrk="1" latinLnBrk="0" hangingPunct="1">
        <a:spcBef>
          <a:spcPct val="20000"/>
        </a:spcBef>
        <a:buFontTx/>
        <a:buNone/>
        <a:defRPr sz="2400" b="1" kern="1200">
          <a:solidFill>
            <a:schemeClr val="tx1"/>
          </a:solidFill>
          <a:latin typeface="Gill Sans MT"/>
          <a:ea typeface="+mn-ea"/>
          <a:cs typeface="Gill Sans MT"/>
        </a:defRPr>
      </a:lvl3pPr>
      <a:lvl4pPr marL="1371600" indent="0" algn="l" defTabSz="914400" rtl="0" eaLnBrk="1" latinLnBrk="0" hangingPunct="1">
        <a:spcBef>
          <a:spcPct val="20000"/>
        </a:spcBef>
        <a:buFontTx/>
        <a:buNone/>
        <a:defRPr sz="2000" b="1" kern="1200">
          <a:solidFill>
            <a:schemeClr val="tx1"/>
          </a:solidFill>
          <a:latin typeface="Gill Sans MT"/>
          <a:ea typeface="+mn-ea"/>
          <a:cs typeface="Gill Sans MT"/>
        </a:defRPr>
      </a:lvl4pPr>
      <a:lvl5pPr marL="1828800" indent="0" algn="l" defTabSz="914400" rtl="0" eaLnBrk="1" latinLnBrk="0" hangingPunct="1">
        <a:spcBef>
          <a:spcPct val="20000"/>
        </a:spcBef>
        <a:buFontTx/>
        <a:buNone/>
        <a:defRPr sz="2000" b="1" kern="1200">
          <a:solidFill>
            <a:schemeClr val="tx1"/>
          </a:solidFill>
          <a:latin typeface="Gill Sans MT"/>
          <a:ea typeface="+mn-ea"/>
          <a:cs typeface="Gill Sans M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movieclips.com/FXbZ-the-princess-bride-movie-never-go-in-against-a-sicilian-when-death-is-on-the-line/" TargetMode="External"/><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slide" Target="slide29.xml"/><Relationship Id="rId5" Type="http://schemas.openxmlformats.org/officeDocument/2006/relationships/image" Target="../media/image1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slide" Target="slide47.xml"/><Relationship Id="rId5" Type="http://schemas.openxmlformats.org/officeDocument/2006/relationships/image" Target="../media/image33.png"/><Relationship Id="rId4" Type="http://schemas.openxmlformats.org/officeDocument/2006/relationships/hyperlink" Target="http://movieclips.com/gx3fc-a-beautiful-mind-movie-governing-dynamics-ignore-the-blond/"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5.xml"/><Relationship Id="rId7" Type="http://schemas.openxmlformats.org/officeDocument/2006/relationships/slide" Target="slide4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20.xml"/><Relationship Id="rId10" Type="http://schemas.openxmlformats.org/officeDocument/2006/relationships/slide" Target="slide26.xml"/><Relationship Id="rId4" Type="http://schemas.openxmlformats.org/officeDocument/2006/relationships/slide" Target="slide15.xml"/><Relationship Id="rId9" Type="http://schemas.openxmlformats.org/officeDocument/2006/relationships/slide" Target="slide11.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slide" Target="slide45.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E21YYoxRs5g&amp;feature=player_embedded" TargetMode="External"/><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46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MEASURING OLIGOPOLY</a:t>
            </a:r>
            <a:endParaRPr lang="en-US" spc="0" dirty="0"/>
          </a:p>
        </p:txBody>
      </p:sp>
      <p:sp>
        <p:nvSpPr>
          <p:cNvPr id="78851" name="Rectangle 3"/>
          <p:cNvSpPr>
            <a:spLocks noGrp="1" noChangeArrowheads="1"/>
          </p:cNvSpPr>
          <p:nvPr>
            <p:ph idx="1"/>
          </p:nvPr>
        </p:nvSpPr>
        <p:spPr>
          <a:xfrm>
            <a:off x="76200" y="838200"/>
            <a:ext cx="8991600" cy="5486400"/>
          </a:xfrm>
        </p:spPr>
        <p:txBody>
          <a:bodyPr>
            <a:noAutofit/>
          </a:bodyPr>
          <a:lstStyle/>
          <a:p>
            <a:pPr marL="231775" indent="-225425">
              <a:spcBef>
                <a:spcPts val="0"/>
              </a:spcBef>
              <a:spcAft>
                <a:spcPts val="1800"/>
              </a:spcAft>
            </a:pPr>
            <a:r>
              <a:rPr lang="en-US" dirty="0" smtClean="0"/>
              <a:t>Justice Department guidelines: </a:t>
            </a:r>
          </a:p>
          <a:p>
            <a:pPr lvl="1" indent="6350">
              <a:spcBef>
                <a:spcPts val="0"/>
              </a:spcBef>
              <a:spcAft>
                <a:spcPts val="1800"/>
              </a:spcAft>
            </a:pPr>
            <a:r>
              <a:rPr lang="en-US" sz="3200" dirty="0" err="1" smtClean="0">
                <a:solidFill>
                  <a:schemeClr val="accent3">
                    <a:lumMod val="75000"/>
                  </a:schemeClr>
                </a:solidFill>
              </a:rPr>
              <a:t>HHI</a:t>
            </a:r>
            <a:r>
              <a:rPr lang="en-US" sz="3200" dirty="0" smtClean="0">
                <a:solidFill>
                  <a:schemeClr val="accent3">
                    <a:lumMod val="75000"/>
                  </a:schemeClr>
                </a:solidFill>
              </a:rPr>
              <a:t> of less than 1,000 </a:t>
            </a:r>
            <a:r>
              <a:rPr lang="en-US" sz="3200" dirty="0" smtClean="0"/>
              <a:t>indicates a </a:t>
            </a:r>
            <a:r>
              <a:rPr lang="en-US" sz="3200" dirty="0" smtClean="0">
                <a:solidFill>
                  <a:schemeClr val="accent3">
                    <a:lumMod val="75000"/>
                  </a:schemeClr>
                </a:solidFill>
              </a:rPr>
              <a:t>strongly competitive market. </a:t>
            </a:r>
          </a:p>
          <a:p>
            <a:pPr lvl="1" indent="6350">
              <a:spcBef>
                <a:spcPts val="0"/>
              </a:spcBef>
              <a:spcAft>
                <a:spcPts val="1800"/>
              </a:spcAft>
            </a:pPr>
            <a:r>
              <a:rPr lang="en-US" sz="3200" dirty="0" err="1" smtClean="0">
                <a:solidFill>
                  <a:srgbClr val="0070C0"/>
                </a:solidFill>
              </a:rPr>
              <a:t>HHI</a:t>
            </a:r>
            <a:r>
              <a:rPr lang="en-US" sz="3200" dirty="0" smtClean="0">
                <a:solidFill>
                  <a:srgbClr val="0070C0"/>
                </a:solidFill>
              </a:rPr>
              <a:t>  of 1,000 to 1,800 </a:t>
            </a:r>
            <a:r>
              <a:rPr lang="en-US" sz="3200" dirty="0" smtClean="0"/>
              <a:t>indicates a </a:t>
            </a:r>
            <a:r>
              <a:rPr lang="en-US" sz="3200" dirty="0">
                <a:solidFill>
                  <a:srgbClr val="0070C0"/>
                </a:solidFill>
              </a:rPr>
              <a:t>somewhat competitive </a:t>
            </a:r>
            <a:r>
              <a:rPr lang="en-US" sz="3200" dirty="0" smtClean="0">
                <a:solidFill>
                  <a:srgbClr val="0070C0"/>
                </a:solidFill>
              </a:rPr>
              <a:t>market. </a:t>
            </a:r>
            <a:endParaRPr lang="en-US" sz="3200" dirty="0">
              <a:solidFill>
                <a:srgbClr val="0070C0"/>
              </a:solidFill>
            </a:endParaRPr>
          </a:p>
          <a:p>
            <a:pPr lvl="1" indent="6350">
              <a:spcBef>
                <a:spcPts val="0"/>
              </a:spcBef>
              <a:spcAft>
                <a:spcPts val="1800"/>
              </a:spcAft>
            </a:pPr>
            <a:r>
              <a:rPr lang="en-US" sz="3200" dirty="0" smtClean="0">
                <a:solidFill>
                  <a:srgbClr val="990033"/>
                </a:solidFill>
              </a:rPr>
              <a:t>HHI above 1,800 </a:t>
            </a:r>
            <a:r>
              <a:rPr lang="en-US" sz="3200" dirty="0" smtClean="0"/>
              <a:t>indicates an </a:t>
            </a:r>
            <a:r>
              <a:rPr lang="en-US" sz="3200" dirty="0" smtClean="0">
                <a:solidFill>
                  <a:srgbClr val="990033"/>
                </a:solidFill>
              </a:rPr>
              <a:t>oligopoly.</a:t>
            </a:r>
            <a:r>
              <a:rPr lang="en-US" sz="3200" dirty="0" smtClean="0"/>
              <a:t> </a:t>
            </a:r>
            <a:endParaRPr lang="en-US" sz="3200" dirty="0"/>
          </a:p>
          <a:p>
            <a:pPr lvl="1" indent="6350">
              <a:spcBef>
                <a:spcPts val="0"/>
              </a:spcBef>
              <a:spcAft>
                <a:spcPts val="1800"/>
              </a:spcAft>
            </a:pPr>
            <a:r>
              <a:rPr lang="en-US" sz="3200" dirty="0" smtClean="0"/>
              <a:t>If </a:t>
            </a:r>
            <a:r>
              <a:rPr lang="en-US" sz="3200" dirty="0" err="1" smtClean="0"/>
              <a:t>HHI</a:t>
            </a:r>
            <a:r>
              <a:rPr lang="en-US" sz="3200" dirty="0" smtClean="0"/>
              <a:t> is above 1,000, a merger that results in a significant increase in the HHI will receive special scrutiny and is likely to be disallowed.</a:t>
            </a: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05153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Content Placeholder 5"/>
          <p:cNvSpPr>
            <a:spLocks noGrp="1"/>
          </p:cNvSpPr>
          <p:nvPr>
            <p:ph sz="half" idx="1"/>
          </p:nvPr>
        </p:nvSpPr>
        <p:spPr>
          <a:xfrm>
            <a:off x="190500" y="1676400"/>
            <a:ext cx="3314700" cy="3763963"/>
          </a:xfrm>
        </p:spPr>
        <p:txBody>
          <a:bodyPr>
            <a:normAutofit/>
          </a:bodyPr>
          <a:lstStyle/>
          <a:p>
            <a:r>
              <a:rPr lang="en-US" dirty="0" smtClean="0"/>
              <a:t>What is the HHI?</a:t>
            </a:r>
          </a:p>
          <a:p>
            <a:pPr marL="742950" indent="-742950">
              <a:buFont typeface="+mj-lt"/>
              <a:buAutoNum type="alphaLcParenR"/>
            </a:pPr>
            <a:r>
              <a:rPr lang="en-US" dirty="0" smtClean="0"/>
              <a:t>100</a:t>
            </a:r>
          </a:p>
          <a:p>
            <a:pPr marL="742950" indent="-742950">
              <a:buFont typeface="+mj-lt"/>
              <a:buAutoNum type="alphaLcParenR"/>
            </a:pPr>
            <a:r>
              <a:rPr lang="en-US" dirty="0" smtClean="0"/>
              <a:t>6,724</a:t>
            </a:r>
          </a:p>
          <a:p>
            <a:pPr marL="742950" indent="-742950">
              <a:buFont typeface="+mj-lt"/>
              <a:buAutoNum type="alphaLcParenR"/>
            </a:pPr>
            <a:r>
              <a:rPr lang="en-US" dirty="0" smtClean="0"/>
              <a:t>4,944</a:t>
            </a:r>
          </a:p>
          <a:p>
            <a:pPr marL="742950" indent="-742950">
              <a:buFont typeface="+mj-lt"/>
              <a:buAutoNum type="alphaLcParenR"/>
            </a:pPr>
            <a:r>
              <a:rPr lang="en-US" dirty="0" smtClean="0"/>
              <a:t>7,018</a:t>
            </a:r>
          </a:p>
          <a:p>
            <a:pPr marL="742950" indent="-742950">
              <a:buFont typeface="+mj-lt"/>
              <a:buAutoNum type="alphaLcParenR"/>
            </a:pPr>
            <a:r>
              <a:rPr lang="en-US" dirty="0" smtClean="0"/>
              <a:t>6,818</a:t>
            </a:r>
            <a:endParaRPr lang="en-US" dirty="0"/>
          </a:p>
        </p:txBody>
      </p:sp>
      <p:sp>
        <p:nvSpPr>
          <p:cNvPr id="8" name="Rectangle 7"/>
          <p:cNvSpPr/>
          <p:nvPr/>
        </p:nvSpPr>
        <p:spPr>
          <a:xfrm>
            <a:off x="83181" y="6307666"/>
            <a:ext cx="1057163"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pic>
        <p:nvPicPr>
          <p:cNvPr id="9" name="Picture 8"/>
          <p:cNvPicPr>
            <a:picLocks noChangeAspect="1"/>
          </p:cNvPicPr>
          <p:nvPr/>
        </p:nvPicPr>
        <p:blipFill>
          <a:blip r:embed="rId4"/>
          <a:stretch>
            <a:fillRect/>
          </a:stretch>
        </p:blipFill>
        <p:spPr>
          <a:xfrm>
            <a:off x="3733800" y="1828800"/>
            <a:ext cx="4749800" cy="3115940"/>
          </a:xfrm>
          <a:prstGeom prst="rect">
            <a:avLst/>
          </a:prstGeom>
        </p:spPr>
      </p:pic>
      <p:sp>
        <p:nvSpPr>
          <p:cNvPr id="10" name="Footer Placeholder 9"/>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978179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1740" y="0"/>
            <a:ext cx="9144000" cy="838200"/>
          </a:xfrm>
        </p:spPr>
        <p:txBody>
          <a:bodyPr/>
          <a:lstStyle/>
          <a:p>
            <a:pPr algn="l"/>
            <a:r>
              <a:rPr lang="en-US" spc="0" dirty="0" smtClean="0"/>
              <a:t>SOME OLIGOPOLISTIC INDUSTRIES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448"/>
          <a:stretch/>
        </p:blipFill>
        <p:spPr>
          <a:xfrm>
            <a:off x="10056" y="1066800"/>
            <a:ext cx="9116043" cy="5257800"/>
          </a:xfrm>
          <a:prstGeom prst="rect">
            <a:avLst/>
          </a:prstGeom>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811438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solidFill>
            <a:schemeClr val="accent5">
              <a:lumMod val="20000"/>
              <a:lumOff val="80000"/>
              <a:alpha val="78000"/>
            </a:schemeClr>
          </a:solidFill>
        </p:spPr>
        <p:txBody>
          <a:bodyPr>
            <a:normAutofit/>
          </a:bodyPr>
          <a:lstStyle/>
          <a:p>
            <a:pPr algn="l"/>
            <a:r>
              <a:rPr lang="en-US" dirty="0" smtClean="0"/>
              <a:t>UNDERSTANDING OLIGOPOLY</a:t>
            </a:r>
            <a:endParaRPr lang="en-US" b="0" dirty="0" smtClean="0"/>
          </a:p>
        </p:txBody>
      </p:sp>
      <p:sp>
        <p:nvSpPr>
          <p:cNvPr id="2" name="Content Placeholder 1"/>
          <p:cNvSpPr>
            <a:spLocks noGrp="1"/>
          </p:cNvSpPr>
          <p:nvPr>
            <p:ph idx="1"/>
          </p:nvPr>
        </p:nvSpPr>
        <p:spPr>
          <a:xfrm>
            <a:off x="0" y="1905000"/>
            <a:ext cx="9144000" cy="4495800"/>
          </a:xfrm>
          <a:solidFill>
            <a:schemeClr val="bg1">
              <a:alpha val="52000"/>
            </a:schemeClr>
          </a:solidFill>
        </p:spPr>
        <p:txBody>
          <a:bodyPr>
            <a:noAutofit/>
          </a:bodyPr>
          <a:lstStyle/>
          <a:p>
            <a:pPr>
              <a:spcBef>
                <a:spcPts val="0"/>
              </a:spcBef>
              <a:spcAft>
                <a:spcPts val="1800"/>
              </a:spcAft>
              <a:buClr>
                <a:schemeClr val="tx1"/>
              </a:buClr>
            </a:pPr>
            <a:r>
              <a:rPr lang="en-US" dirty="0"/>
              <a:t>Some of the key issues </a:t>
            </a:r>
            <a:r>
              <a:rPr lang="en-US" dirty="0" smtClean="0"/>
              <a:t>can </a:t>
            </a:r>
            <a:r>
              <a:rPr lang="en-US" dirty="0"/>
              <a:t>be understood by looking at the simplest </a:t>
            </a:r>
            <a:r>
              <a:rPr lang="en-US" dirty="0" smtClean="0"/>
              <a:t>case</a:t>
            </a:r>
            <a:r>
              <a:rPr lang="en-US" dirty="0"/>
              <a:t>:</a:t>
            </a:r>
            <a:r>
              <a:rPr lang="en-US" dirty="0" smtClean="0"/>
              <a:t> </a:t>
            </a:r>
            <a:r>
              <a:rPr lang="en-US" i="1" dirty="0">
                <a:solidFill>
                  <a:srgbClr val="990033"/>
                </a:solidFill>
              </a:rPr>
              <a:t>duopoly.</a:t>
            </a:r>
            <a:r>
              <a:rPr lang="en-US" i="1" dirty="0"/>
              <a:t> </a:t>
            </a:r>
          </a:p>
          <a:p>
            <a:pPr>
              <a:spcBef>
                <a:spcPts val="0"/>
              </a:spcBef>
              <a:spcAft>
                <a:spcPts val="1800"/>
              </a:spcAft>
              <a:buClr>
                <a:schemeClr val="tx1"/>
              </a:buClr>
            </a:pPr>
            <a:r>
              <a:rPr lang="en-US" i="1" dirty="0" smtClean="0">
                <a:solidFill>
                  <a:srgbClr val="990033"/>
                </a:solidFill>
              </a:rPr>
              <a:t>Duopoly: </a:t>
            </a:r>
            <a:r>
              <a:rPr lang="en-US" dirty="0" smtClean="0"/>
              <a:t>an </a:t>
            </a:r>
            <a:r>
              <a:rPr lang="en-US" i="1" dirty="0" smtClean="0"/>
              <a:t>oligopoly </a:t>
            </a:r>
            <a:r>
              <a:rPr lang="en-US" dirty="0"/>
              <a:t>consisting of only two </a:t>
            </a:r>
            <a:r>
              <a:rPr lang="en-US" dirty="0" smtClean="0"/>
              <a:t>firms.</a:t>
            </a:r>
          </a:p>
          <a:p>
            <a:pPr>
              <a:spcBef>
                <a:spcPts val="0"/>
              </a:spcBef>
              <a:spcAft>
                <a:spcPts val="1800"/>
              </a:spcAft>
              <a:buClr>
                <a:schemeClr val="tx1"/>
              </a:buClr>
            </a:pPr>
            <a:r>
              <a:rPr lang="en-US" dirty="0" smtClean="0"/>
              <a:t>With </a:t>
            </a:r>
            <a:r>
              <a:rPr lang="en-US" dirty="0"/>
              <a:t>only two firms in the industry, each </a:t>
            </a:r>
            <a:r>
              <a:rPr lang="en-US" dirty="0" smtClean="0"/>
              <a:t>realizes that </a:t>
            </a:r>
            <a:r>
              <a:rPr lang="en-US" dirty="0"/>
              <a:t>profits would be higher if it limited its </a:t>
            </a:r>
            <a:r>
              <a:rPr lang="en-US" dirty="0" smtClean="0"/>
              <a:t>production (and kept prices higher). </a:t>
            </a:r>
            <a:endParaRPr lang="en-US" dirty="0"/>
          </a:p>
          <a:p>
            <a:pPr>
              <a:spcBef>
                <a:spcPts val="0"/>
              </a:spcBef>
              <a:spcAft>
                <a:spcPts val="1800"/>
              </a:spcAft>
            </a:pP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7088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757799"/>
            <a:ext cx="9144000" cy="6100201"/>
          </a:xfrm>
          <a:prstGeom prst="rect">
            <a:avLst/>
          </a:prstGeom>
        </p:spPr>
      </p:pic>
      <p:sp>
        <p:nvSpPr>
          <p:cNvPr id="2" name="Title 1"/>
          <p:cNvSpPr>
            <a:spLocks noGrp="1"/>
          </p:cNvSpPr>
          <p:nvPr>
            <p:ph type="title"/>
          </p:nvPr>
        </p:nvSpPr>
        <p:spPr/>
        <p:txBody>
          <a:bodyPr/>
          <a:lstStyle/>
          <a:p>
            <a:r>
              <a:rPr lang="en-US" spc="0" dirty="0" smtClean="0"/>
              <a:t>UNDERSTANDING OLIGOPOLY</a:t>
            </a:r>
            <a:endParaRPr lang="en-US" spc="0" dirty="0"/>
          </a:p>
        </p:txBody>
      </p:sp>
      <p:sp>
        <p:nvSpPr>
          <p:cNvPr id="3" name="Content Placeholder 2"/>
          <p:cNvSpPr>
            <a:spLocks noGrp="1"/>
          </p:cNvSpPr>
          <p:nvPr>
            <p:ph idx="1"/>
          </p:nvPr>
        </p:nvSpPr>
        <p:spPr>
          <a:xfrm>
            <a:off x="0" y="5410200"/>
            <a:ext cx="9168407" cy="1447800"/>
          </a:xfrm>
          <a:solidFill>
            <a:schemeClr val="bg1">
              <a:alpha val="70000"/>
            </a:schemeClr>
          </a:solidFill>
        </p:spPr>
        <p:txBody>
          <a:bodyPr>
            <a:normAutofit fontScale="92500" lnSpcReduction="20000"/>
          </a:bodyPr>
          <a:lstStyle/>
          <a:p>
            <a:pPr>
              <a:spcBef>
                <a:spcPts val="0"/>
              </a:spcBef>
              <a:spcAft>
                <a:spcPts val="1800"/>
              </a:spcAft>
            </a:pPr>
            <a:r>
              <a:rPr lang="en-US" dirty="0" smtClean="0"/>
              <a:t>Cooperation between firms may be profitable,</a:t>
            </a:r>
          </a:p>
          <a:p>
            <a:pPr>
              <a:spcBef>
                <a:spcPts val="0"/>
              </a:spcBef>
              <a:spcAft>
                <a:spcPts val="1800"/>
              </a:spcAft>
            </a:pPr>
            <a:r>
              <a:rPr lang="en-US" dirty="0" smtClean="0"/>
              <a:t>but it is unstable—and illegal in the United States.</a:t>
            </a: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441255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normAutofit/>
          </a:bodyPr>
          <a:lstStyle/>
          <a:p>
            <a:pPr algn="l"/>
            <a:r>
              <a:rPr lang="en-US" spc="0" dirty="0" smtClean="0"/>
              <a:t>UNDERSTANDING OLIGOPOLY</a:t>
            </a:r>
          </a:p>
        </p:txBody>
      </p:sp>
      <p:sp>
        <p:nvSpPr>
          <p:cNvPr id="2" name="Content Placeholder 1"/>
          <p:cNvSpPr>
            <a:spLocks noGrp="1"/>
          </p:cNvSpPr>
          <p:nvPr>
            <p:ph idx="1"/>
          </p:nvPr>
        </p:nvSpPr>
        <p:spPr>
          <a:xfrm>
            <a:off x="228600" y="838200"/>
            <a:ext cx="8839200" cy="4648200"/>
          </a:xfrm>
        </p:spPr>
        <p:txBody>
          <a:bodyPr>
            <a:noAutofit/>
          </a:bodyPr>
          <a:lstStyle/>
          <a:p>
            <a:pPr>
              <a:spcBef>
                <a:spcPct val="0"/>
              </a:spcBef>
              <a:buClr>
                <a:schemeClr val="tx1"/>
              </a:buClr>
            </a:pPr>
            <a:r>
              <a:rPr lang="en-US" i="1" dirty="0" smtClean="0">
                <a:solidFill>
                  <a:srgbClr val="990033"/>
                </a:solidFill>
              </a:rPr>
              <a:t>Collusion:</a:t>
            </a:r>
            <a:r>
              <a:rPr lang="en-US" dirty="0" smtClean="0"/>
              <a:t> firms cooperating to </a:t>
            </a:r>
            <a:r>
              <a:rPr lang="en-US" dirty="0"/>
              <a:t>raise each others’ profits. </a:t>
            </a:r>
          </a:p>
          <a:p>
            <a:pPr>
              <a:spcBef>
                <a:spcPct val="0"/>
              </a:spcBef>
              <a:buClr>
                <a:schemeClr val="tx1"/>
              </a:buClr>
            </a:pPr>
            <a:r>
              <a:rPr lang="en-US" dirty="0"/>
              <a:t>The strongest form of collusion is a </a:t>
            </a:r>
            <a:r>
              <a:rPr lang="en-US" i="1" dirty="0" smtClean="0">
                <a:solidFill>
                  <a:srgbClr val="990033"/>
                </a:solidFill>
              </a:rPr>
              <a:t>cartel,</a:t>
            </a:r>
            <a:r>
              <a:rPr lang="en-US" dirty="0" smtClean="0"/>
              <a:t> </a:t>
            </a:r>
            <a:r>
              <a:rPr lang="en-US" dirty="0"/>
              <a:t>an agreement by several producers to </a:t>
            </a:r>
            <a:r>
              <a:rPr lang="en-US" dirty="0" smtClean="0"/>
              <a:t>restrict output </a:t>
            </a:r>
            <a:r>
              <a:rPr lang="en-US" dirty="0"/>
              <a:t>in order to increase their joint profits. </a:t>
            </a:r>
          </a:p>
          <a:p>
            <a:pPr>
              <a:spcBef>
                <a:spcPct val="0"/>
              </a:spcBef>
              <a:buClr>
                <a:schemeClr val="tx1"/>
              </a:buClr>
            </a:pPr>
            <a:endParaRPr lang="en-US" dirty="0"/>
          </a:p>
          <a:p>
            <a:endParaRPr lang="en-US" dirty="0"/>
          </a:p>
        </p:txBody>
      </p:sp>
      <p:pic>
        <p:nvPicPr>
          <p:cNvPr id="7"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133600" y="3432771"/>
            <a:ext cx="4572000" cy="342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910668"/>
            <a:ext cx="9144000" cy="707886"/>
          </a:xfrm>
          <a:prstGeom prst="rect">
            <a:avLst/>
          </a:prstGeom>
          <a:solidFill>
            <a:schemeClr val="bg1">
              <a:alpha val="74000"/>
            </a:schemeClr>
          </a:solidFill>
        </p:spPr>
        <p:txBody>
          <a:bodyPr wrap="square">
            <a:spAutoFit/>
          </a:bodyPr>
          <a:lstStyle/>
          <a:p>
            <a:pPr marL="0" lvl="1"/>
            <a:r>
              <a:rPr lang="en-US" sz="2000" b="1" i="1" dirty="0" smtClean="0">
                <a:solidFill>
                  <a:schemeClr val="tx1">
                    <a:lumMod val="75000"/>
                    <a:lumOff val="25000"/>
                  </a:schemeClr>
                </a:solidFill>
                <a:latin typeface="Century Gothic"/>
                <a:cs typeface="Century Gothic"/>
              </a:rPr>
              <a:t>OPEC (the Organization of Petroleum Exporting Countries) limits production for each member nation to raise oil prices and profits.</a:t>
            </a:r>
            <a:endParaRPr lang="en-US" sz="2000" b="1" i="1" dirty="0">
              <a:solidFill>
                <a:schemeClr val="tx1">
                  <a:lumMod val="75000"/>
                  <a:lumOff val="25000"/>
                </a:schemeClr>
              </a:solidFill>
              <a:latin typeface="Century Gothic"/>
              <a:cs typeface="Century Gothic"/>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86670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144000" cy="1692771"/>
          </a:xfrm>
          <a:prstGeom prst="rect">
            <a:avLst/>
          </a:prstGeom>
          <a:solidFill>
            <a:schemeClr val="bg1">
              <a:alpha val="52000"/>
            </a:schemeClr>
          </a:solidFill>
        </p:spPr>
        <p:txBody>
          <a:bodyPr wrap="square">
            <a:spAutoFit/>
          </a:bodyPr>
          <a:lstStyle/>
          <a:p>
            <a:r>
              <a:rPr lang="en-US" sz="2600" b="1" i="1" dirty="0">
                <a:latin typeface="Century Gothic"/>
                <a:cs typeface="Century Gothic"/>
              </a:rPr>
              <a:t>Mariachi Plaza is a sort of day-labor center for musicians, and the mariachis will quickly gather around passers-by, a horde of them jostling to get their business card into </a:t>
            </a:r>
            <a:r>
              <a:rPr lang="en-US" sz="2600" b="1" i="1" dirty="0" smtClean="0">
                <a:latin typeface="Century Gothic"/>
                <a:cs typeface="Century Gothic"/>
              </a:rPr>
              <a:t>their hand.</a:t>
            </a:r>
            <a:endParaRPr lang="en-US" sz="2600" b="1" i="1" dirty="0">
              <a:latin typeface="Century Gothic"/>
              <a:cs typeface="Century Gothic"/>
            </a:endParaRPr>
          </a:p>
        </p:txBody>
      </p:sp>
      <p:sp>
        <p:nvSpPr>
          <p:cNvPr id="7" name="Rectangle 6"/>
          <p:cNvSpPr/>
          <p:nvPr/>
        </p:nvSpPr>
        <p:spPr>
          <a:xfrm>
            <a:off x="0" y="4876800"/>
            <a:ext cx="9144000" cy="1292662"/>
          </a:xfrm>
          <a:prstGeom prst="rect">
            <a:avLst/>
          </a:prstGeom>
          <a:solidFill>
            <a:schemeClr val="bg1">
              <a:alpha val="52000"/>
            </a:schemeClr>
          </a:solidFill>
        </p:spPr>
        <p:txBody>
          <a:bodyPr wrap="square">
            <a:spAutoFit/>
          </a:bodyPr>
          <a:lstStyle/>
          <a:p>
            <a:r>
              <a:rPr lang="en-US" sz="2600" b="1" dirty="0" smtClean="0">
                <a:latin typeface="Century Gothic"/>
                <a:cs typeface="Century Gothic"/>
              </a:rPr>
              <a:t>Now</a:t>
            </a:r>
            <a:r>
              <a:rPr lang="en-US" sz="2600" b="1" dirty="0">
                <a:latin typeface="Century Gothic"/>
                <a:cs typeface="Century Gothic"/>
              </a:rPr>
              <a:t>, roughly 200 mariachis have joined the United Mariachi Organization of Los Angeles, a group that formed to set a minimum price in the plaza. </a:t>
            </a:r>
          </a:p>
        </p:txBody>
      </p:sp>
      <p:sp>
        <p:nvSpPr>
          <p:cNvPr id="6" name="Footer Placeholder 5"/>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1934558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2">
                                            <p:txEl>
                                              <p:pRg st="0" end="0"/>
                                            </p:txEl>
                                          </p:spTgt>
                                        </p:tgtEl>
                                        <p:attrNameLst>
                                          <p:attrName>style.opacity</p:attrName>
                                        </p:attrNameLst>
                                      </p:cBhvr>
                                      <p:to>
                                        <p:strVal val="0.5"/>
                                      </p:to>
                                    </p:set>
                                    <p:animEffect filter="image" prLst="opacity: 0.5">
                                      <p:cBhvr rctx="IE">
                                        <p:cTn id="15" dur="indefinite"/>
                                        <p:tgtEl>
                                          <p:spTgt spid="2">
                                            <p:txEl>
                                              <p:pRg st="0" end="0"/>
                                            </p:txEl>
                                          </p:spTgt>
                                        </p:tgtEl>
                                      </p:cBhvr>
                                    </p:animEffec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8" y="0"/>
            <a:ext cx="9144000" cy="1066800"/>
          </a:xfrm>
        </p:spPr>
        <p:txBody>
          <a:bodyPr>
            <a:normAutofit fontScale="90000"/>
          </a:bodyPr>
          <a:lstStyle/>
          <a:p>
            <a:r>
              <a:rPr lang="en-US" sz="3800" dirty="0" smtClean="0"/>
              <a:t>T</a:t>
            </a:r>
            <a:r>
              <a:rPr lang="en-US" sz="3800" spc="0" dirty="0" smtClean="0"/>
              <a:t>O COOPERATE OR NOT: THAT IS THE QUESTION</a:t>
            </a:r>
            <a:endParaRPr lang="en-US" sz="3800" spc="0" dirty="0"/>
          </a:p>
        </p:txBody>
      </p:sp>
      <p:sp>
        <p:nvSpPr>
          <p:cNvPr id="3" name="Content Placeholder 2"/>
          <p:cNvSpPr>
            <a:spLocks noGrp="1"/>
          </p:cNvSpPr>
          <p:nvPr>
            <p:ph idx="1"/>
          </p:nvPr>
        </p:nvSpPr>
        <p:spPr/>
        <p:txBody>
          <a:bodyPr/>
          <a:lstStyle/>
          <a:p>
            <a:r>
              <a:rPr lang="en-US" i="1" dirty="0" smtClean="0">
                <a:solidFill>
                  <a:srgbClr val="990033"/>
                </a:solidFill>
              </a:rPr>
              <a:t>Noncooperative behavior: </a:t>
            </a:r>
            <a:r>
              <a:rPr lang="en-US" dirty="0" smtClean="0"/>
              <a:t>Firms ignoring </a:t>
            </a:r>
            <a:r>
              <a:rPr lang="en-US" dirty="0"/>
              <a:t>the effects </a:t>
            </a:r>
            <a:r>
              <a:rPr lang="en-US" dirty="0" smtClean="0"/>
              <a:t>of their </a:t>
            </a:r>
            <a:r>
              <a:rPr lang="en-US" dirty="0"/>
              <a:t>actions on each others’ </a:t>
            </a:r>
            <a:r>
              <a:rPr lang="en-US" dirty="0" smtClean="0"/>
              <a:t>profits.</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412764" y="2514600"/>
            <a:ext cx="1508882" cy="434340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1201" y="2514600"/>
            <a:ext cx="1508882" cy="4343400"/>
          </a:xfrm>
          <a:prstGeom prst="rect">
            <a:avLst/>
          </a:prstGeom>
        </p:spPr>
      </p:pic>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159535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alphaModFix amt="58000"/>
            <a:extLst>
              <a:ext uri="{28A0092B-C50C-407E-A947-70E740481C1C}">
                <a14:useLocalDpi xmlns:a14="http://schemas.microsoft.com/office/drawing/2010/main"/>
              </a:ext>
            </a:extLst>
          </a:blip>
          <a:srcRect/>
          <a:stretch/>
        </p:blipFill>
        <p:spPr>
          <a:xfrm>
            <a:off x="0" y="-12700"/>
            <a:ext cx="9144000" cy="6870700"/>
          </a:xfrm>
          <a:prstGeom prst="rect">
            <a:avLst/>
          </a:prstGeom>
        </p:spPr>
      </p:pic>
      <p:sp>
        <p:nvSpPr>
          <p:cNvPr id="5" name="Content Placeholder 4"/>
          <p:cNvSpPr>
            <a:spLocks noGrp="1"/>
          </p:cNvSpPr>
          <p:nvPr>
            <p:ph idx="1"/>
          </p:nvPr>
        </p:nvSpPr>
        <p:spPr>
          <a:xfrm>
            <a:off x="0" y="1410234"/>
            <a:ext cx="9144000" cy="4228566"/>
          </a:xfrm>
          <a:solidFill>
            <a:schemeClr val="bg1">
              <a:alpha val="77000"/>
            </a:schemeClr>
          </a:solidFill>
        </p:spPr>
        <p:txBody>
          <a:bodyPr>
            <a:normAutofit fontScale="92500" lnSpcReduction="20000"/>
          </a:bodyPr>
          <a:lstStyle/>
          <a:p>
            <a:pPr>
              <a:spcAft>
                <a:spcPts val="1200"/>
              </a:spcAft>
            </a:pPr>
            <a:r>
              <a:rPr lang="en-US" sz="3500" dirty="0" smtClean="0">
                <a:solidFill>
                  <a:schemeClr val="accent2"/>
                </a:solidFill>
                <a:latin typeface="Century Gothic"/>
                <a:cs typeface="Century Gothic"/>
              </a:rPr>
              <a:t>BITTER CHOCOLATE?</a:t>
            </a:r>
          </a:p>
          <a:p>
            <a:pPr>
              <a:spcAft>
                <a:spcPts val="1200"/>
              </a:spcAft>
            </a:pPr>
            <a:r>
              <a:rPr lang="en-US" dirty="0" smtClean="0">
                <a:latin typeface="Century Gothic"/>
                <a:cs typeface="Century Gothic"/>
              </a:rPr>
              <a:t>Are chocolate makers engaging in price-fixing?</a:t>
            </a:r>
          </a:p>
          <a:p>
            <a:pPr>
              <a:spcAft>
                <a:spcPts val="1200"/>
              </a:spcAft>
            </a:pPr>
            <a:r>
              <a:rPr lang="en-US" dirty="0" smtClean="0">
                <a:latin typeface="Century Gothic"/>
                <a:cs typeface="Century Gothic"/>
              </a:rPr>
              <a:t>That’s what a recent lawsuit claims.  </a:t>
            </a:r>
          </a:p>
          <a:p>
            <a:pPr>
              <a:spcAft>
                <a:spcPts val="1200"/>
              </a:spcAft>
            </a:pPr>
            <a:r>
              <a:rPr lang="en-US" dirty="0" smtClean="0">
                <a:latin typeface="Century Gothic"/>
                <a:cs typeface="Century Gothic"/>
              </a:rPr>
              <a:t>Mars, Hershey, Nestlé and Cadbury (76% of the U.S. chocolate market) allegedly bullied grocery stores into raising their chocolate prices.</a:t>
            </a:r>
          </a:p>
          <a:p>
            <a:pPr>
              <a:spcAft>
                <a:spcPts val="1200"/>
              </a:spcAft>
            </a:pPr>
            <a:r>
              <a:rPr lang="en-US" dirty="0" smtClean="0">
                <a:solidFill>
                  <a:srgbClr val="E46C0A"/>
                </a:solidFill>
                <a:latin typeface="Century Gothic"/>
                <a:cs typeface="Century Gothic"/>
              </a:rPr>
              <a:t>2013</a:t>
            </a:r>
            <a:r>
              <a:rPr lang="en-US" dirty="0">
                <a:solidFill>
                  <a:srgbClr val="E46C0A"/>
                </a:solidFill>
                <a:latin typeface="Century Gothic"/>
                <a:cs typeface="Century Gothic"/>
              </a:rPr>
              <a:t> </a:t>
            </a:r>
            <a:r>
              <a:rPr lang="en-US" dirty="0" smtClean="0">
                <a:solidFill>
                  <a:srgbClr val="E46C0A"/>
                </a:solidFill>
                <a:latin typeface="Century Gothic"/>
                <a:cs typeface="Century Gothic"/>
              </a:rPr>
              <a:t>saw similar cases in Canada and Germany</a:t>
            </a:r>
          </a:p>
          <a:p>
            <a:pPr>
              <a:spcAft>
                <a:spcPts val="1200"/>
              </a:spcAft>
            </a:pPr>
            <a:endParaRPr lang="en-US" dirty="0" smtClean="0">
              <a:latin typeface="Century Gothic"/>
              <a:cs typeface="Century Gothic"/>
            </a:endParaRPr>
          </a:p>
          <a:p>
            <a:pPr>
              <a:spcAft>
                <a:spcPts val="1200"/>
              </a:spcAft>
            </a:pPr>
            <a:endParaRPr lang="en-US" dirty="0">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680869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COLLUSION OR NOT?</a:t>
            </a:r>
            <a:endParaRPr lang="en-US" spc="0" dirty="0"/>
          </a:p>
        </p:txBody>
      </p:sp>
      <p:sp>
        <p:nvSpPr>
          <p:cNvPr id="3" name="Content Placeholder 2"/>
          <p:cNvSpPr>
            <a:spLocks noGrp="1"/>
          </p:cNvSpPr>
          <p:nvPr>
            <p:ph idx="1"/>
          </p:nvPr>
        </p:nvSpPr>
        <p:spPr/>
        <p:txBody>
          <a:bodyPr>
            <a:noAutofit/>
          </a:bodyPr>
          <a:lstStyle/>
          <a:p>
            <a:r>
              <a:rPr lang="en-US" dirty="0" smtClean="0"/>
              <a:t>To maximize profit, how will firms behave?</a:t>
            </a:r>
          </a:p>
          <a:p>
            <a:r>
              <a:rPr lang="en-US" i="1" dirty="0" smtClean="0">
                <a:solidFill>
                  <a:schemeClr val="accent3">
                    <a:lumMod val="75000"/>
                  </a:schemeClr>
                </a:solidFill>
              </a:rPr>
              <a:t>Will each firm act in its own self-interest, even though this drives down everyone’s profits (</a:t>
            </a:r>
            <a:r>
              <a:rPr lang="en-US" i="1" dirty="0" err="1" smtClean="0">
                <a:solidFill>
                  <a:schemeClr val="accent3">
                    <a:lumMod val="75000"/>
                  </a:schemeClr>
                </a:solidFill>
              </a:rPr>
              <a:t>noncooperative</a:t>
            </a:r>
            <a:r>
              <a:rPr lang="en-US" i="1" dirty="0" smtClean="0">
                <a:solidFill>
                  <a:schemeClr val="accent3">
                    <a:lumMod val="75000"/>
                  </a:schemeClr>
                </a:solidFill>
              </a:rPr>
              <a:t>)?</a:t>
            </a:r>
          </a:p>
          <a:p>
            <a:pPr algn="ctr"/>
            <a:r>
              <a:rPr lang="en-US" i="1" dirty="0" smtClean="0">
                <a:solidFill>
                  <a:srgbClr val="990033"/>
                </a:solidFill>
              </a:rPr>
              <a:t>Or</a:t>
            </a:r>
          </a:p>
          <a:p>
            <a:r>
              <a:rPr lang="en-US" i="1" dirty="0" smtClean="0">
                <a:solidFill>
                  <a:srgbClr val="0070C0"/>
                </a:solidFill>
              </a:rPr>
              <a:t>Will they </a:t>
            </a:r>
            <a:r>
              <a:rPr lang="en-US" i="1" dirty="0">
                <a:solidFill>
                  <a:srgbClr val="0070C0"/>
                </a:solidFill>
              </a:rPr>
              <a:t>engage in collusion, reaching and holding to an agreement that </a:t>
            </a:r>
            <a:r>
              <a:rPr lang="en-US" i="1" dirty="0" smtClean="0">
                <a:solidFill>
                  <a:srgbClr val="0070C0"/>
                </a:solidFill>
              </a:rPr>
              <a:t>maximizes their </a:t>
            </a:r>
            <a:r>
              <a:rPr lang="en-US" i="1" dirty="0">
                <a:solidFill>
                  <a:srgbClr val="0070C0"/>
                </a:solidFill>
              </a:rPr>
              <a:t>combined profits</a:t>
            </a:r>
            <a:r>
              <a:rPr lang="en-US" i="1" dirty="0" smtClean="0">
                <a:solidFill>
                  <a:srgbClr val="0070C0"/>
                </a:solidFill>
              </a:rPr>
              <a:t>?</a:t>
            </a:r>
          </a:p>
          <a:p>
            <a:pPr marL="457200" indent="-457200">
              <a:buBlip>
                <a:blip r:embed="rId3"/>
              </a:buBlip>
            </a:pPr>
            <a:endParaRPr lang="en-US" i="1" dirty="0">
              <a:solidFill>
                <a:srgbClr val="0070C0"/>
              </a:solidFill>
            </a:endParaRPr>
          </a:p>
          <a:p>
            <a:pPr algn="ctr"/>
            <a:r>
              <a:rPr lang="en-US" sz="4000" i="1" dirty="0" smtClean="0">
                <a:solidFill>
                  <a:srgbClr val="990033"/>
                </a:solidFill>
              </a:rPr>
              <a:t>It depends.</a:t>
            </a:r>
            <a:endParaRPr lang="en-US" sz="4000" i="1" dirty="0">
              <a:solidFill>
                <a:srgbClr val="990033"/>
              </a:solidFill>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979307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86430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GAMES OLIGOPOLISTS PLAY</a:t>
            </a:r>
            <a:endParaRPr lang="en-US" spc="0" dirty="0"/>
          </a:p>
        </p:txBody>
      </p:sp>
      <p:sp>
        <p:nvSpPr>
          <p:cNvPr id="3" name="Content Placeholder 2"/>
          <p:cNvSpPr>
            <a:spLocks noGrp="1"/>
          </p:cNvSpPr>
          <p:nvPr>
            <p:ph idx="1"/>
          </p:nvPr>
        </p:nvSpPr>
        <p:spPr>
          <a:xfrm>
            <a:off x="30246" y="3200400"/>
            <a:ext cx="9113754" cy="2209800"/>
          </a:xfrm>
          <a:solidFill>
            <a:schemeClr val="bg1">
              <a:alpha val="73000"/>
            </a:schemeClr>
          </a:solidFill>
        </p:spPr>
        <p:txBody>
          <a:bodyPr>
            <a:normAutofit/>
          </a:bodyPr>
          <a:lstStyle/>
          <a:p>
            <a:r>
              <a:rPr lang="en-US" i="1" dirty="0">
                <a:solidFill>
                  <a:srgbClr val="990033"/>
                </a:solidFill>
              </a:rPr>
              <a:t>Game </a:t>
            </a:r>
            <a:r>
              <a:rPr lang="en-US" i="1" dirty="0" smtClean="0">
                <a:solidFill>
                  <a:srgbClr val="990033"/>
                </a:solidFill>
              </a:rPr>
              <a:t>theory: </a:t>
            </a:r>
            <a:r>
              <a:rPr lang="en-US" dirty="0" smtClean="0"/>
              <a:t>the study </a:t>
            </a:r>
            <a:r>
              <a:rPr lang="en-US" dirty="0"/>
              <a:t>of behavior in </a:t>
            </a:r>
            <a:r>
              <a:rPr lang="en-US" dirty="0" smtClean="0"/>
              <a:t>situations of interdependence; a </a:t>
            </a:r>
            <a:r>
              <a:rPr lang="en-US" dirty="0"/>
              <a:t>way of </a:t>
            </a:r>
            <a:r>
              <a:rPr lang="en-US" dirty="0" smtClean="0"/>
              <a:t>predicting outcomes </a:t>
            </a:r>
            <a:r>
              <a:rPr lang="en-US" dirty="0"/>
              <a:t>in strategic situations like oligopolies.</a:t>
            </a: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678424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GAME THEORY IS EVERYWHERE</a:t>
            </a:r>
            <a:endParaRPr lang="en-US" spc="0" dirty="0"/>
          </a:p>
        </p:txBody>
      </p:sp>
      <p:sp>
        <p:nvSpPr>
          <p:cNvPr id="5" name="TextBox 4"/>
          <p:cNvSpPr txBox="1"/>
          <p:nvPr/>
        </p:nvSpPr>
        <p:spPr>
          <a:xfrm>
            <a:off x="0" y="4280118"/>
            <a:ext cx="9144000" cy="2000548"/>
          </a:xfrm>
          <a:prstGeom prst="rect">
            <a:avLst/>
          </a:prstGeom>
          <a:solidFill>
            <a:schemeClr val="tx1">
              <a:alpha val="60000"/>
            </a:schemeClr>
          </a:solidFill>
          <a:effectLst>
            <a:outerShdw blurRad="50800" dist="38100" dir="2700000" algn="tl" rotWithShape="0">
              <a:prstClr val="black">
                <a:alpha val="40000"/>
              </a:prstClr>
            </a:outerShdw>
          </a:effectLst>
        </p:spPr>
        <p:txBody>
          <a:bodyPr wrap="square" rtlCol="0">
            <a:spAutoFit/>
          </a:bodyPr>
          <a:lstStyle/>
          <a:p>
            <a:r>
              <a:rPr lang="en-US" sz="3200" b="1" i="1" dirty="0" smtClean="0">
                <a:solidFill>
                  <a:schemeClr val="bg1"/>
                </a:solidFill>
                <a:effectLst>
                  <a:outerShdw blurRad="38100" dist="38100" dir="2700000" algn="tl">
                    <a:srgbClr val="000000">
                      <a:alpha val="43137"/>
                    </a:srgbClr>
                  </a:outerShdw>
                </a:effectLst>
                <a:latin typeface="Century Gothic"/>
                <a:cs typeface="Century Gothic"/>
              </a:rPr>
              <a:t>If you say why not bomb them tomorrow, I say why not today? If you say today at five o’clock, I say why not one o’clock?</a:t>
            </a:r>
          </a:p>
          <a:p>
            <a:pPr algn="r"/>
            <a:r>
              <a:rPr lang="en-US" sz="2800" b="1" dirty="0" smtClean="0">
                <a:solidFill>
                  <a:schemeClr val="bg1"/>
                </a:solidFill>
                <a:effectLst>
                  <a:outerShdw blurRad="38100" dist="38100" dir="2700000" algn="tl">
                    <a:srgbClr val="000000">
                      <a:alpha val="43137"/>
                    </a:srgbClr>
                  </a:outerShdw>
                </a:effectLst>
                <a:latin typeface="Century Gothic"/>
                <a:cs typeface="Century Gothic"/>
              </a:rPr>
              <a:t>~JOHN VON NEUMANN, game theory’s originator</a:t>
            </a:r>
            <a:endParaRPr lang="en-US" sz="2800" b="1" dirty="0">
              <a:solidFill>
                <a:schemeClr val="bg1"/>
              </a:solidFill>
              <a:effectLst>
                <a:outerShdw blurRad="38100" dist="38100" dir="2700000" algn="tl">
                  <a:srgbClr val="000000">
                    <a:alpha val="43137"/>
                  </a:srgbClr>
                </a:outerShdw>
              </a:effectLst>
              <a:latin typeface="Century Gothic"/>
              <a:cs typeface="Century Gothic"/>
            </a:endParaRPr>
          </a:p>
        </p:txBody>
      </p:sp>
      <p:sp>
        <p:nvSpPr>
          <p:cNvPr id="6" name="Footer Placeholder 5"/>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3305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a:bodyPr>
          <a:lstStyle/>
          <a:p>
            <a:r>
              <a:rPr lang="en-US" sz="3800" spc="0" dirty="0" smtClean="0"/>
              <a:t>CHRISTMAS IN OCTOBER?</a:t>
            </a:r>
            <a:endParaRPr lang="en-US" sz="3800" spc="0" dirty="0"/>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pic>
        <p:nvPicPr>
          <p:cNvPr id="7" name="Picture 6"/>
          <p:cNvPicPr>
            <a:picLocks noChangeAspect="1"/>
          </p:cNvPicPr>
          <p:nvPr/>
        </p:nvPicPr>
        <p:blipFill>
          <a:blip r:embed="rId3"/>
          <a:stretch>
            <a:fillRect/>
          </a:stretch>
        </p:blipFill>
        <p:spPr>
          <a:xfrm>
            <a:off x="1905000" y="627558"/>
            <a:ext cx="4724400" cy="5928068"/>
          </a:xfrm>
          <a:prstGeom prst="rect">
            <a:avLst/>
          </a:prstGeom>
        </p:spPr>
      </p:pic>
    </p:spTree>
    <p:extLst>
      <p:ext uri="{BB962C8B-B14F-4D97-AF65-F5344CB8AC3E}">
        <p14:creationId xmlns:p14="http://schemas.microsoft.com/office/powerpoint/2010/main" val="3613731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51000"/>
          </a:blip>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1410234"/>
            <a:ext cx="9144000" cy="4648200"/>
          </a:xfrm>
          <a:solidFill>
            <a:schemeClr val="bg1">
              <a:alpha val="77000"/>
            </a:schemeClr>
          </a:solidFill>
        </p:spPr>
        <p:txBody>
          <a:bodyPr/>
          <a:lstStyle/>
          <a:p>
            <a:r>
              <a:rPr lang="en-US" b="1" dirty="0" smtClean="0">
                <a:solidFill>
                  <a:schemeClr val="accent6">
                    <a:lumMod val="75000"/>
                  </a:schemeClr>
                </a:solidFill>
                <a:latin typeface="Century Gothic"/>
                <a:cs typeface="Century Gothic"/>
              </a:rPr>
              <a:t>THE PRICE WARS OF CHRISTMAS</a:t>
            </a:r>
          </a:p>
          <a:p>
            <a:r>
              <a:rPr lang="en-US" b="1" dirty="0" smtClean="0">
                <a:latin typeface="Century Gothic"/>
                <a:cs typeface="Century Gothic"/>
              </a:rPr>
              <a:t>What do you get when you couple overall decline in the toy industry with new entrants (Walmart and Target)?</a:t>
            </a:r>
          </a:p>
          <a:p>
            <a:pPr marL="457200" indent="-457200">
              <a:buFont typeface="Arial"/>
              <a:buChar char="•"/>
            </a:pPr>
            <a:r>
              <a:rPr lang="en-US" b="1" dirty="0">
                <a:solidFill>
                  <a:schemeClr val="accent5">
                    <a:lumMod val="50000"/>
                  </a:schemeClr>
                </a:solidFill>
                <a:latin typeface="Century Gothic"/>
                <a:cs typeface="Century Gothic"/>
              </a:rPr>
              <a:t>I</a:t>
            </a:r>
            <a:r>
              <a:rPr lang="en-US" b="1" dirty="0" smtClean="0">
                <a:solidFill>
                  <a:schemeClr val="accent5">
                    <a:lumMod val="50000"/>
                  </a:schemeClr>
                </a:solidFill>
                <a:latin typeface="Century Gothic"/>
                <a:cs typeface="Century Gothic"/>
              </a:rPr>
              <a:t>ntense price competition</a:t>
            </a:r>
          </a:p>
          <a:p>
            <a:pPr marL="457200" indent="-457200">
              <a:buFont typeface="Arial"/>
              <a:buChar char="•"/>
            </a:pPr>
            <a:r>
              <a:rPr lang="en-US" b="1" dirty="0" smtClean="0">
                <a:solidFill>
                  <a:schemeClr val="accent5">
                    <a:lumMod val="50000"/>
                  </a:schemeClr>
                </a:solidFill>
                <a:latin typeface="Century Gothic"/>
                <a:cs typeface="Century Gothic"/>
              </a:rPr>
              <a:t>Bankruptcy (KB Toys, FAO Schwartz, Zany Brainy)</a:t>
            </a:r>
          </a:p>
          <a:p>
            <a:pPr marL="457200" indent="-457200">
              <a:buFont typeface="Arial"/>
              <a:buChar char="•"/>
            </a:pPr>
            <a:r>
              <a:rPr lang="en-US" b="1" dirty="0" smtClean="0">
                <a:solidFill>
                  <a:schemeClr val="accent5">
                    <a:lumMod val="50000"/>
                  </a:schemeClr>
                </a:solidFill>
                <a:latin typeface="Century Gothic"/>
                <a:cs typeface="Century Gothic"/>
              </a:rPr>
              <a:t>Christmas sales come ever earlier</a:t>
            </a:r>
          </a:p>
          <a:p>
            <a:endParaRPr lang="en-US" b="1" dirty="0">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mtClean="0">
                <a:solidFill>
                  <a:prstClr val="black">
                    <a:lumMod val="50000"/>
                    <a:lumOff val="50000"/>
                  </a:prstClr>
                </a:solidFill>
                <a:latin typeface="Calibri"/>
              </a:rPr>
              <a:t>Copyright 2015 Worth Publishers    </a:t>
            </a:r>
            <a:endParaRPr lang="en-US" dirty="0">
              <a:solidFill>
                <a:prstClr val="black">
                  <a:lumMod val="50000"/>
                  <a:lumOff val="50000"/>
                </a:prstClr>
              </a:solidFill>
              <a:latin typeface="Calibri"/>
            </a:endParaRPr>
          </a:p>
        </p:txBody>
      </p:sp>
    </p:spTree>
    <p:extLst>
      <p:ext uri="{BB962C8B-B14F-4D97-AF65-F5344CB8AC3E}">
        <p14:creationId xmlns:p14="http://schemas.microsoft.com/office/powerpoint/2010/main" val="32320049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rrowheads="1"/>
          </p:cNvSpPr>
          <p:nvPr>
            <p:ph type="title"/>
          </p:nvPr>
        </p:nvSpPr>
        <p:spPr/>
        <p:txBody>
          <a:bodyPr/>
          <a:lstStyle/>
          <a:p>
            <a:pPr algn="l"/>
            <a:r>
              <a:rPr lang="en-US" spc="0" dirty="0" smtClean="0"/>
              <a:t>A PAYOFF MATRIX</a:t>
            </a:r>
          </a:p>
        </p:txBody>
      </p:sp>
      <p:sp>
        <p:nvSpPr>
          <p:cNvPr id="201733" name="Rectangle 5"/>
          <p:cNvSpPr>
            <a:spLocks noChangeArrowheads="1"/>
          </p:cNvSpPr>
          <p:nvPr/>
        </p:nvSpPr>
        <p:spPr bwMode="auto">
          <a:xfrm rot="16200000">
            <a:off x="197846" y="4169004"/>
            <a:ext cx="4313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ADM</a:t>
            </a:r>
            <a:endParaRPr lang="en-US" sz="1400">
              <a:latin typeface="Century Gothic"/>
              <a:cs typeface="Century Gothic"/>
            </a:endParaRPr>
          </a:p>
        </p:txBody>
      </p:sp>
      <p:sp>
        <p:nvSpPr>
          <p:cNvPr id="201734" name="Rectangle 6"/>
          <p:cNvSpPr>
            <a:spLocks noChangeArrowheads="1"/>
          </p:cNvSpPr>
          <p:nvPr/>
        </p:nvSpPr>
        <p:spPr bwMode="auto">
          <a:xfrm>
            <a:off x="4302125" y="990600"/>
            <a:ext cx="896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Ajinomoto</a:t>
            </a:r>
            <a:endParaRPr lang="en-US" sz="1400">
              <a:latin typeface="Century Gothic"/>
              <a:cs typeface="Century Gothic"/>
            </a:endParaRPr>
          </a:p>
        </p:txBody>
      </p:sp>
      <p:sp>
        <p:nvSpPr>
          <p:cNvPr id="201735" name="Rectangle 7"/>
          <p:cNvSpPr>
            <a:spLocks noChangeArrowheads="1"/>
          </p:cNvSpPr>
          <p:nvPr/>
        </p:nvSpPr>
        <p:spPr bwMode="auto">
          <a:xfrm>
            <a:off x="968375" y="2773363"/>
            <a:ext cx="1000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Produce 30 million pounds </a:t>
            </a:r>
            <a:endParaRPr lang="en-US" sz="1400" dirty="0">
              <a:latin typeface="Century Gothic"/>
              <a:cs typeface="Century Gothic"/>
            </a:endParaRPr>
          </a:p>
        </p:txBody>
      </p:sp>
      <p:sp>
        <p:nvSpPr>
          <p:cNvPr id="201736" name="Freeform 8"/>
          <p:cNvSpPr>
            <a:spLocks/>
          </p:cNvSpPr>
          <p:nvPr/>
        </p:nvSpPr>
        <p:spPr bwMode="auto">
          <a:xfrm>
            <a:off x="2093913" y="4262438"/>
            <a:ext cx="2765425" cy="2290762"/>
          </a:xfrm>
          <a:custGeom>
            <a:avLst/>
            <a:gdLst>
              <a:gd name="T0" fmla="*/ 1101 w 1101"/>
              <a:gd name="T1" fmla="*/ 1102 h 1102"/>
              <a:gd name="T2" fmla="*/ 0 w 1101"/>
              <a:gd name="T3" fmla="*/ 1102 h 1102"/>
              <a:gd name="T4" fmla="*/ 0 w 1101"/>
              <a:gd name="T5" fmla="*/ 0 h 1102"/>
              <a:gd name="T6" fmla="*/ 1101 w 1101"/>
              <a:gd name="T7" fmla="*/ 1102 h 1102"/>
            </a:gdLst>
            <a:ahLst/>
            <a:cxnLst>
              <a:cxn ang="0">
                <a:pos x="T0" y="T1"/>
              </a:cxn>
              <a:cxn ang="0">
                <a:pos x="T2" y="T3"/>
              </a:cxn>
              <a:cxn ang="0">
                <a:pos x="T4" y="T5"/>
              </a:cxn>
              <a:cxn ang="0">
                <a:pos x="T6" y="T7"/>
              </a:cxn>
            </a:cxnLst>
            <a:rect l="0" t="0" r="r" b="b"/>
            <a:pathLst>
              <a:path w="1101" h="1102">
                <a:moveTo>
                  <a:pt x="1101" y="1102"/>
                </a:moveTo>
                <a:lnTo>
                  <a:pt x="0" y="1102"/>
                </a:lnTo>
                <a:lnTo>
                  <a:pt x="0" y="0"/>
                </a:lnTo>
                <a:lnTo>
                  <a:pt x="1101" y="1102"/>
                </a:lnTo>
                <a:close/>
              </a:path>
            </a:pathLst>
          </a:custGeom>
          <a:solidFill>
            <a:srgbClr val="FFCD67"/>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37" name="Freeform 9"/>
          <p:cNvSpPr>
            <a:spLocks/>
          </p:cNvSpPr>
          <p:nvPr/>
        </p:nvSpPr>
        <p:spPr bwMode="auto">
          <a:xfrm>
            <a:off x="2093913" y="4262438"/>
            <a:ext cx="2765425" cy="2290762"/>
          </a:xfrm>
          <a:custGeom>
            <a:avLst/>
            <a:gdLst>
              <a:gd name="T0" fmla="*/ 0 w 1101"/>
              <a:gd name="T1" fmla="*/ 0 h 1102"/>
              <a:gd name="T2" fmla="*/ 1101 w 1101"/>
              <a:gd name="T3" fmla="*/ 0 h 1102"/>
              <a:gd name="T4" fmla="*/ 1101 w 1101"/>
              <a:gd name="T5" fmla="*/ 1102 h 1102"/>
              <a:gd name="T6" fmla="*/ 0 w 1101"/>
              <a:gd name="T7" fmla="*/ 0 h 1102"/>
            </a:gdLst>
            <a:ahLst/>
            <a:cxnLst>
              <a:cxn ang="0">
                <a:pos x="T0" y="T1"/>
              </a:cxn>
              <a:cxn ang="0">
                <a:pos x="T2" y="T3"/>
              </a:cxn>
              <a:cxn ang="0">
                <a:pos x="T4" y="T5"/>
              </a:cxn>
              <a:cxn ang="0">
                <a:pos x="T6" y="T7"/>
              </a:cxn>
            </a:cxnLst>
            <a:rect l="0" t="0" r="r" b="b"/>
            <a:pathLst>
              <a:path w="1101" h="1102">
                <a:moveTo>
                  <a:pt x="0" y="0"/>
                </a:moveTo>
                <a:lnTo>
                  <a:pt x="1101" y="0"/>
                </a:lnTo>
                <a:lnTo>
                  <a:pt x="1101" y="1102"/>
                </a:lnTo>
                <a:lnTo>
                  <a:pt x="0" y="0"/>
                </a:lnTo>
                <a:close/>
              </a:path>
            </a:pathLst>
          </a:custGeom>
          <a:solidFill>
            <a:srgbClr val="C7C4E2"/>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38" name="Freeform 10"/>
          <p:cNvSpPr>
            <a:spLocks/>
          </p:cNvSpPr>
          <p:nvPr/>
        </p:nvSpPr>
        <p:spPr bwMode="auto">
          <a:xfrm>
            <a:off x="4859338" y="4262438"/>
            <a:ext cx="2760662" cy="2290762"/>
          </a:xfrm>
          <a:custGeom>
            <a:avLst/>
            <a:gdLst>
              <a:gd name="T0" fmla="*/ 1099 w 1099"/>
              <a:gd name="T1" fmla="*/ 1102 h 1102"/>
              <a:gd name="T2" fmla="*/ 0 w 1099"/>
              <a:gd name="T3" fmla="*/ 1102 h 1102"/>
              <a:gd name="T4" fmla="*/ 0 w 1099"/>
              <a:gd name="T5" fmla="*/ 0 h 1102"/>
              <a:gd name="T6" fmla="*/ 1099 w 1099"/>
              <a:gd name="T7" fmla="*/ 1102 h 1102"/>
            </a:gdLst>
            <a:ahLst/>
            <a:cxnLst>
              <a:cxn ang="0">
                <a:pos x="T0" y="T1"/>
              </a:cxn>
              <a:cxn ang="0">
                <a:pos x="T2" y="T3"/>
              </a:cxn>
              <a:cxn ang="0">
                <a:pos x="T4" y="T5"/>
              </a:cxn>
              <a:cxn ang="0">
                <a:pos x="T6" y="T7"/>
              </a:cxn>
            </a:cxnLst>
            <a:rect l="0" t="0" r="r" b="b"/>
            <a:pathLst>
              <a:path w="1099" h="1102">
                <a:moveTo>
                  <a:pt x="1099" y="1102"/>
                </a:moveTo>
                <a:lnTo>
                  <a:pt x="0" y="1102"/>
                </a:lnTo>
                <a:lnTo>
                  <a:pt x="0" y="0"/>
                </a:lnTo>
                <a:lnTo>
                  <a:pt x="1099" y="1102"/>
                </a:lnTo>
                <a:close/>
              </a:path>
            </a:pathLst>
          </a:custGeom>
          <a:solidFill>
            <a:srgbClr val="FFCD67"/>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39" name="Freeform 11"/>
          <p:cNvSpPr>
            <a:spLocks/>
          </p:cNvSpPr>
          <p:nvPr/>
        </p:nvSpPr>
        <p:spPr bwMode="auto">
          <a:xfrm>
            <a:off x="4859338" y="4262438"/>
            <a:ext cx="2760662" cy="2290762"/>
          </a:xfrm>
          <a:custGeom>
            <a:avLst/>
            <a:gdLst>
              <a:gd name="T0" fmla="*/ 0 w 1099"/>
              <a:gd name="T1" fmla="*/ 0 h 1102"/>
              <a:gd name="T2" fmla="*/ 1099 w 1099"/>
              <a:gd name="T3" fmla="*/ 0 h 1102"/>
              <a:gd name="T4" fmla="*/ 1099 w 1099"/>
              <a:gd name="T5" fmla="*/ 1102 h 1102"/>
              <a:gd name="T6" fmla="*/ 0 w 1099"/>
              <a:gd name="T7" fmla="*/ 0 h 1102"/>
            </a:gdLst>
            <a:ahLst/>
            <a:cxnLst>
              <a:cxn ang="0">
                <a:pos x="T0" y="T1"/>
              </a:cxn>
              <a:cxn ang="0">
                <a:pos x="T2" y="T3"/>
              </a:cxn>
              <a:cxn ang="0">
                <a:pos x="T4" y="T5"/>
              </a:cxn>
              <a:cxn ang="0">
                <a:pos x="T6" y="T7"/>
              </a:cxn>
            </a:cxnLst>
            <a:rect l="0" t="0" r="r" b="b"/>
            <a:pathLst>
              <a:path w="1099" h="1102">
                <a:moveTo>
                  <a:pt x="0" y="0"/>
                </a:moveTo>
                <a:lnTo>
                  <a:pt x="1099" y="0"/>
                </a:lnTo>
                <a:lnTo>
                  <a:pt x="1099" y="1102"/>
                </a:lnTo>
                <a:lnTo>
                  <a:pt x="0" y="0"/>
                </a:lnTo>
                <a:close/>
              </a:path>
            </a:pathLst>
          </a:custGeom>
          <a:solidFill>
            <a:srgbClr val="C7C4E2"/>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40" name="Freeform 12"/>
          <p:cNvSpPr>
            <a:spLocks/>
          </p:cNvSpPr>
          <p:nvPr/>
        </p:nvSpPr>
        <p:spPr bwMode="auto">
          <a:xfrm>
            <a:off x="2093913" y="1971675"/>
            <a:ext cx="2765425" cy="2290763"/>
          </a:xfrm>
          <a:custGeom>
            <a:avLst/>
            <a:gdLst>
              <a:gd name="T0" fmla="*/ 1101 w 1101"/>
              <a:gd name="T1" fmla="*/ 1102 h 1102"/>
              <a:gd name="T2" fmla="*/ 0 w 1101"/>
              <a:gd name="T3" fmla="*/ 1102 h 1102"/>
              <a:gd name="T4" fmla="*/ 0 w 1101"/>
              <a:gd name="T5" fmla="*/ 0 h 1102"/>
              <a:gd name="T6" fmla="*/ 1101 w 1101"/>
              <a:gd name="T7" fmla="*/ 1102 h 1102"/>
            </a:gdLst>
            <a:ahLst/>
            <a:cxnLst>
              <a:cxn ang="0">
                <a:pos x="T0" y="T1"/>
              </a:cxn>
              <a:cxn ang="0">
                <a:pos x="T2" y="T3"/>
              </a:cxn>
              <a:cxn ang="0">
                <a:pos x="T4" y="T5"/>
              </a:cxn>
              <a:cxn ang="0">
                <a:pos x="T6" y="T7"/>
              </a:cxn>
            </a:cxnLst>
            <a:rect l="0" t="0" r="r" b="b"/>
            <a:pathLst>
              <a:path w="1101" h="1102">
                <a:moveTo>
                  <a:pt x="1101" y="1102"/>
                </a:moveTo>
                <a:lnTo>
                  <a:pt x="0" y="1102"/>
                </a:lnTo>
                <a:lnTo>
                  <a:pt x="0" y="0"/>
                </a:lnTo>
                <a:lnTo>
                  <a:pt x="1101" y="1102"/>
                </a:lnTo>
                <a:close/>
              </a:path>
            </a:pathLst>
          </a:custGeom>
          <a:solidFill>
            <a:srgbClr val="FFCD67"/>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41" name="Freeform 13"/>
          <p:cNvSpPr>
            <a:spLocks/>
          </p:cNvSpPr>
          <p:nvPr/>
        </p:nvSpPr>
        <p:spPr bwMode="auto">
          <a:xfrm>
            <a:off x="2093913" y="1971675"/>
            <a:ext cx="2765425" cy="2290763"/>
          </a:xfrm>
          <a:custGeom>
            <a:avLst/>
            <a:gdLst>
              <a:gd name="T0" fmla="*/ 0 w 1101"/>
              <a:gd name="T1" fmla="*/ 0 h 1102"/>
              <a:gd name="T2" fmla="*/ 1101 w 1101"/>
              <a:gd name="T3" fmla="*/ 0 h 1102"/>
              <a:gd name="T4" fmla="*/ 1101 w 1101"/>
              <a:gd name="T5" fmla="*/ 1102 h 1102"/>
              <a:gd name="T6" fmla="*/ 0 w 1101"/>
              <a:gd name="T7" fmla="*/ 0 h 1102"/>
            </a:gdLst>
            <a:ahLst/>
            <a:cxnLst>
              <a:cxn ang="0">
                <a:pos x="T0" y="T1"/>
              </a:cxn>
              <a:cxn ang="0">
                <a:pos x="T2" y="T3"/>
              </a:cxn>
              <a:cxn ang="0">
                <a:pos x="T4" y="T5"/>
              </a:cxn>
              <a:cxn ang="0">
                <a:pos x="T6" y="T7"/>
              </a:cxn>
            </a:cxnLst>
            <a:rect l="0" t="0" r="r" b="b"/>
            <a:pathLst>
              <a:path w="1101" h="1102">
                <a:moveTo>
                  <a:pt x="0" y="0"/>
                </a:moveTo>
                <a:lnTo>
                  <a:pt x="1101" y="0"/>
                </a:lnTo>
                <a:lnTo>
                  <a:pt x="1101" y="1102"/>
                </a:lnTo>
                <a:lnTo>
                  <a:pt x="0" y="0"/>
                </a:lnTo>
                <a:close/>
              </a:path>
            </a:pathLst>
          </a:custGeom>
          <a:solidFill>
            <a:srgbClr val="C7C4E2"/>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42" name="Freeform 14"/>
          <p:cNvSpPr>
            <a:spLocks/>
          </p:cNvSpPr>
          <p:nvPr/>
        </p:nvSpPr>
        <p:spPr bwMode="auto">
          <a:xfrm>
            <a:off x="4859338" y="1971675"/>
            <a:ext cx="2760662" cy="2290763"/>
          </a:xfrm>
          <a:custGeom>
            <a:avLst/>
            <a:gdLst>
              <a:gd name="T0" fmla="*/ 1099 w 1099"/>
              <a:gd name="T1" fmla="*/ 1102 h 1102"/>
              <a:gd name="T2" fmla="*/ 0 w 1099"/>
              <a:gd name="T3" fmla="*/ 1102 h 1102"/>
              <a:gd name="T4" fmla="*/ 0 w 1099"/>
              <a:gd name="T5" fmla="*/ 0 h 1102"/>
              <a:gd name="T6" fmla="*/ 1099 w 1099"/>
              <a:gd name="T7" fmla="*/ 1102 h 1102"/>
            </a:gdLst>
            <a:ahLst/>
            <a:cxnLst>
              <a:cxn ang="0">
                <a:pos x="T0" y="T1"/>
              </a:cxn>
              <a:cxn ang="0">
                <a:pos x="T2" y="T3"/>
              </a:cxn>
              <a:cxn ang="0">
                <a:pos x="T4" y="T5"/>
              </a:cxn>
              <a:cxn ang="0">
                <a:pos x="T6" y="T7"/>
              </a:cxn>
            </a:cxnLst>
            <a:rect l="0" t="0" r="r" b="b"/>
            <a:pathLst>
              <a:path w="1099" h="1102">
                <a:moveTo>
                  <a:pt x="1099" y="1102"/>
                </a:moveTo>
                <a:lnTo>
                  <a:pt x="0" y="1102"/>
                </a:lnTo>
                <a:lnTo>
                  <a:pt x="0" y="0"/>
                </a:lnTo>
                <a:lnTo>
                  <a:pt x="1099" y="1102"/>
                </a:lnTo>
                <a:close/>
              </a:path>
            </a:pathLst>
          </a:custGeom>
          <a:solidFill>
            <a:srgbClr val="FFCD67"/>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43" name="Freeform 15"/>
          <p:cNvSpPr>
            <a:spLocks/>
          </p:cNvSpPr>
          <p:nvPr/>
        </p:nvSpPr>
        <p:spPr bwMode="auto">
          <a:xfrm>
            <a:off x="4859338" y="1971675"/>
            <a:ext cx="2760662" cy="2290763"/>
          </a:xfrm>
          <a:custGeom>
            <a:avLst/>
            <a:gdLst>
              <a:gd name="T0" fmla="*/ 0 w 1099"/>
              <a:gd name="T1" fmla="*/ 0 h 1102"/>
              <a:gd name="T2" fmla="*/ 1099 w 1099"/>
              <a:gd name="T3" fmla="*/ 0 h 1102"/>
              <a:gd name="T4" fmla="*/ 1099 w 1099"/>
              <a:gd name="T5" fmla="*/ 1102 h 1102"/>
              <a:gd name="T6" fmla="*/ 0 w 1099"/>
              <a:gd name="T7" fmla="*/ 0 h 1102"/>
            </a:gdLst>
            <a:ahLst/>
            <a:cxnLst>
              <a:cxn ang="0">
                <a:pos x="T0" y="T1"/>
              </a:cxn>
              <a:cxn ang="0">
                <a:pos x="T2" y="T3"/>
              </a:cxn>
              <a:cxn ang="0">
                <a:pos x="T4" y="T5"/>
              </a:cxn>
              <a:cxn ang="0">
                <a:pos x="T6" y="T7"/>
              </a:cxn>
            </a:cxnLst>
            <a:rect l="0" t="0" r="r" b="b"/>
            <a:pathLst>
              <a:path w="1099" h="1102">
                <a:moveTo>
                  <a:pt x="0" y="0"/>
                </a:moveTo>
                <a:lnTo>
                  <a:pt x="1099" y="0"/>
                </a:lnTo>
                <a:lnTo>
                  <a:pt x="1099" y="1102"/>
                </a:lnTo>
                <a:lnTo>
                  <a:pt x="0" y="0"/>
                </a:lnTo>
                <a:close/>
              </a:path>
            </a:pathLst>
          </a:custGeom>
          <a:solidFill>
            <a:srgbClr val="C7C4E2"/>
          </a:solidFill>
          <a:ln w="7938" cap="flat">
            <a:solidFill>
              <a:srgbClr val="000000"/>
            </a:solidFill>
            <a:prstDash val="solid"/>
            <a:miter lim="800000"/>
            <a:headEnd/>
            <a:tailEnd/>
          </a:ln>
        </p:spPr>
        <p:txBody>
          <a:bodyPr/>
          <a:lstStyle/>
          <a:p>
            <a:endParaRPr lang="en-US">
              <a:latin typeface="Century Gothic"/>
              <a:cs typeface="Century Gothic"/>
            </a:endParaRPr>
          </a:p>
        </p:txBody>
      </p:sp>
      <p:sp>
        <p:nvSpPr>
          <p:cNvPr id="201744" name="Rectangle 16"/>
          <p:cNvSpPr>
            <a:spLocks noChangeArrowheads="1"/>
          </p:cNvSpPr>
          <p:nvPr/>
        </p:nvSpPr>
        <p:spPr bwMode="auto">
          <a:xfrm>
            <a:off x="2301875" y="3424238"/>
            <a:ext cx="15954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ADM makes $180 million profit</a:t>
            </a:r>
            <a:endParaRPr lang="en-US" sz="1400">
              <a:latin typeface="Century Gothic"/>
              <a:cs typeface="Century Gothic"/>
            </a:endParaRPr>
          </a:p>
        </p:txBody>
      </p:sp>
      <p:sp>
        <p:nvSpPr>
          <p:cNvPr id="201745" name="Freeform 17"/>
          <p:cNvSpPr>
            <a:spLocks/>
          </p:cNvSpPr>
          <p:nvPr/>
        </p:nvSpPr>
        <p:spPr bwMode="auto">
          <a:xfrm>
            <a:off x="742950" y="2349500"/>
            <a:ext cx="169863" cy="3840163"/>
          </a:xfrm>
          <a:custGeom>
            <a:avLst/>
            <a:gdLst>
              <a:gd name="T0" fmla="*/ 25 w 25"/>
              <a:gd name="T1" fmla="*/ 0 h 677"/>
              <a:gd name="T2" fmla="*/ 10 w 25"/>
              <a:gd name="T3" fmla="*/ 16 h 677"/>
              <a:gd name="T4" fmla="*/ 10 w 25"/>
              <a:gd name="T5" fmla="*/ 328 h 677"/>
              <a:gd name="T6" fmla="*/ 0 w 25"/>
              <a:gd name="T7" fmla="*/ 339 h 677"/>
              <a:gd name="T8" fmla="*/ 10 w 25"/>
              <a:gd name="T9" fmla="*/ 349 h 677"/>
              <a:gd name="T10" fmla="*/ 10 w 25"/>
              <a:gd name="T11" fmla="*/ 661 h 677"/>
              <a:gd name="T12" fmla="*/ 25 w 25"/>
              <a:gd name="T13" fmla="*/ 677 h 677"/>
            </a:gdLst>
            <a:ahLst/>
            <a:cxnLst>
              <a:cxn ang="0">
                <a:pos x="T0" y="T1"/>
              </a:cxn>
              <a:cxn ang="0">
                <a:pos x="T2" y="T3"/>
              </a:cxn>
              <a:cxn ang="0">
                <a:pos x="T4" y="T5"/>
              </a:cxn>
              <a:cxn ang="0">
                <a:pos x="T6" y="T7"/>
              </a:cxn>
              <a:cxn ang="0">
                <a:pos x="T8" y="T9"/>
              </a:cxn>
              <a:cxn ang="0">
                <a:pos x="T10" y="T11"/>
              </a:cxn>
              <a:cxn ang="0">
                <a:pos x="T12" y="T13"/>
              </a:cxn>
            </a:cxnLst>
            <a:rect l="0" t="0" r="r" b="b"/>
            <a:pathLst>
              <a:path w="25" h="677">
                <a:moveTo>
                  <a:pt x="25" y="0"/>
                </a:moveTo>
                <a:cubicBezTo>
                  <a:pt x="15" y="0"/>
                  <a:pt x="10" y="3"/>
                  <a:pt x="10" y="16"/>
                </a:cubicBezTo>
                <a:cubicBezTo>
                  <a:pt x="10" y="19"/>
                  <a:pt x="10" y="326"/>
                  <a:pt x="10" y="328"/>
                </a:cubicBezTo>
                <a:cubicBezTo>
                  <a:pt x="10" y="332"/>
                  <a:pt x="8" y="339"/>
                  <a:pt x="0" y="339"/>
                </a:cubicBezTo>
                <a:cubicBezTo>
                  <a:pt x="8" y="339"/>
                  <a:pt x="10" y="346"/>
                  <a:pt x="10" y="349"/>
                </a:cubicBezTo>
                <a:cubicBezTo>
                  <a:pt x="10" y="352"/>
                  <a:pt x="10" y="658"/>
                  <a:pt x="10" y="661"/>
                </a:cubicBezTo>
                <a:cubicBezTo>
                  <a:pt x="10" y="674"/>
                  <a:pt x="15" y="677"/>
                  <a:pt x="25" y="677"/>
                </a:cubicBezTo>
              </a:path>
            </a:pathLst>
          </a:custGeom>
          <a:noFill/>
          <a:ln w="25400" cap="flat">
            <a:solidFill>
              <a:srgbClr val="FFCD6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1746" name="Freeform 18"/>
          <p:cNvSpPr>
            <a:spLocks/>
          </p:cNvSpPr>
          <p:nvPr/>
        </p:nvSpPr>
        <p:spPr bwMode="auto">
          <a:xfrm>
            <a:off x="2530475" y="1290638"/>
            <a:ext cx="4637088" cy="142875"/>
          </a:xfrm>
          <a:custGeom>
            <a:avLst/>
            <a:gdLst>
              <a:gd name="T0" fmla="*/ 677 w 677"/>
              <a:gd name="T1" fmla="*/ 25 h 25"/>
              <a:gd name="T2" fmla="*/ 661 w 677"/>
              <a:gd name="T3" fmla="*/ 10 h 25"/>
              <a:gd name="T4" fmla="*/ 349 w 677"/>
              <a:gd name="T5" fmla="*/ 10 h 25"/>
              <a:gd name="T6" fmla="*/ 338 w 677"/>
              <a:gd name="T7" fmla="*/ 0 h 25"/>
              <a:gd name="T8" fmla="*/ 328 w 677"/>
              <a:gd name="T9" fmla="*/ 10 h 25"/>
              <a:gd name="T10" fmla="*/ 16 w 677"/>
              <a:gd name="T11" fmla="*/ 10 h 25"/>
              <a:gd name="T12" fmla="*/ 0 w 67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77" h="25">
                <a:moveTo>
                  <a:pt x="677" y="25"/>
                </a:moveTo>
                <a:cubicBezTo>
                  <a:pt x="677" y="15"/>
                  <a:pt x="674" y="10"/>
                  <a:pt x="661" y="10"/>
                </a:cubicBezTo>
                <a:cubicBezTo>
                  <a:pt x="658" y="10"/>
                  <a:pt x="351" y="10"/>
                  <a:pt x="349" y="10"/>
                </a:cubicBezTo>
                <a:cubicBezTo>
                  <a:pt x="346" y="10"/>
                  <a:pt x="338" y="8"/>
                  <a:pt x="338" y="0"/>
                </a:cubicBezTo>
                <a:cubicBezTo>
                  <a:pt x="338" y="8"/>
                  <a:pt x="331" y="10"/>
                  <a:pt x="328" y="10"/>
                </a:cubicBezTo>
                <a:cubicBezTo>
                  <a:pt x="326" y="10"/>
                  <a:pt x="19" y="10"/>
                  <a:pt x="16" y="10"/>
                </a:cubicBezTo>
                <a:cubicBezTo>
                  <a:pt x="3" y="10"/>
                  <a:pt x="0" y="15"/>
                  <a:pt x="0" y="25"/>
                </a:cubicBezTo>
              </a:path>
            </a:pathLst>
          </a:custGeom>
          <a:noFill/>
          <a:ln w="25400" cap="flat">
            <a:solidFill>
              <a:srgbClr val="C7C4E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1747" name="Rectangle 19"/>
          <p:cNvSpPr>
            <a:spLocks noChangeArrowheads="1"/>
          </p:cNvSpPr>
          <p:nvPr/>
        </p:nvSpPr>
        <p:spPr bwMode="auto">
          <a:xfrm>
            <a:off x="942975" y="5008563"/>
            <a:ext cx="1000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Produce 40 million pounds </a:t>
            </a:r>
            <a:endParaRPr lang="en-US" sz="1400">
              <a:latin typeface="Century Gothic"/>
              <a:cs typeface="Century Gothic"/>
            </a:endParaRPr>
          </a:p>
        </p:txBody>
      </p:sp>
      <p:sp>
        <p:nvSpPr>
          <p:cNvPr id="201748" name="Rectangle 20"/>
          <p:cNvSpPr>
            <a:spLocks noChangeArrowheads="1"/>
          </p:cNvSpPr>
          <p:nvPr/>
        </p:nvSpPr>
        <p:spPr bwMode="auto">
          <a:xfrm>
            <a:off x="2933700" y="1492250"/>
            <a:ext cx="1566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Produce 30 million pounds </a:t>
            </a:r>
            <a:endParaRPr lang="en-US" sz="1400">
              <a:latin typeface="Century Gothic"/>
              <a:cs typeface="Century Gothic"/>
            </a:endParaRPr>
          </a:p>
        </p:txBody>
      </p:sp>
      <p:sp>
        <p:nvSpPr>
          <p:cNvPr id="201749" name="Rectangle 21"/>
          <p:cNvSpPr>
            <a:spLocks noChangeArrowheads="1"/>
          </p:cNvSpPr>
          <p:nvPr/>
        </p:nvSpPr>
        <p:spPr bwMode="auto">
          <a:xfrm>
            <a:off x="5345113" y="1492250"/>
            <a:ext cx="15668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Produce 40 million pounds </a:t>
            </a:r>
            <a:endParaRPr lang="en-US" sz="1400">
              <a:latin typeface="Century Gothic"/>
              <a:cs typeface="Century Gothic"/>
            </a:endParaRPr>
          </a:p>
        </p:txBody>
      </p:sp>
      <p:sp>
        <p:nvSpPr>
          <p:cNvPr id="201750" name="Rectangle 22"/>
          <p:cNvSpPr>
            <a:spLocks noChangeArrowheads="1"/>
          </p:cNvSpPr>
          <p:nvPr/>
        </p:nvSpPr>
        <p:spPr bwMode="auto">
          <a:xfrm>
            <a:off x="2571750" y="2090738"/>
            <a:ext cx="2170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$180 million profit.</a:t>
            </a:r>
            <a:endParaRPr lang="en-US" sz="1400">
              <a:latin typeface="Century Gothic"/>
              <a:cs typeface="Century Gothic"/>
            </a:endParaRPr>
          </a:p>
        </p:txBody>
      </p:sp>
      <p:sp>
        <p:nvSpPr>
          <p:cNvPr id="201751" name="Rectangle 23"/>
          <p:cNvSpPr>
            <a:spLocks noChangeArrowheads="1"/>
          </p:cNvSpPr>
          <p:nvPr/>
        </p:nvSpPr>
        <p:spPr bwMode="auto">
          <a:xfrm>
            <a:off x="5345113" y="2090738"/>
            <a:ext cx="21701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$200 million profit.</a:t>
            </a:r>
            <a:endParaRPr lang="en-US" sz="1400">
              <a:latin typeface="Century Gothic"/>
              <a:cs typeface="Century Gothic"/>
            </a:endParaRPr>
          </a:p>
        </p:txBody>
      </p:sp>
      <p:sp>
        <p:nvSpPr>
          <p:cNvPr id="201752" name="Rectangle 24"/>
          <p:cNvSpPr>
            <a:spLocks noChangeArrowheads="1"/>
          </p:cNvSpPr>
          <p:nvPr/>
        </p:nvSpPr>
        <p:spPr bwMode="auto">
          <a:xfrm>
            <a:off x="2571750" y="4384675"/>
            <a:ext cx="2170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$160 million profit.</a:t>
            </a:r>
            <a:endParaRPr lang="en-US" sz="1400">
              <a:latin typeface="Century Gothic"/>
              <a:cs typeface="Century Gothic"/>
            </a:endParaRPr>
          </a:p>
        </p:txBody>
      </p:sp>
      <p:sp>
        <p:nvSpPr>
          <p:cNvPr id="201753" name="Rectangle 25"/>
          <p:cNvSpPr>
            <a:spLocks noChangeArrowheads="1"/>
          </p:cNvSpPr>
          <p:nvPr/>
        </p:nvSpPr>
        <p:spPr bwMode="auto">
          <a:xfrm>
            <a:off x="5345113" y="4384675"/>
            <a:ext cx="21701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$150 million profit.</a:t>
            </a:r>
            <a:endParaRPr lang="en-US" sz="1400">
              <a:latin typeface="Century Gothic"/>
              <a:cs typeface="Century Gothic"/>
            </a:endParaRPr>
          </a:p>
        </p:txBody>
      </p:sp>
      <p:sp>
        <p:nvSpPr>
          <p:cNvPr id="201754" name="Rectangle 26"/>
          <p:cNvSpPr>
            <a:spLocks noChangeArrowheads="1"/>
          </p:cNvSpPr>
          <p:nvPr/>
        </p:nvSpPr>
        <p:spPr bwMode="auto">
          <a:xfrm>
            <a:off x="5103813" y="3411538"/>
            <a:ext cx="1593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ADM makes $150 million profit</a:t>
            </a:r>
            <a:endParaRPr lang="en-US" sz="1400">
              <a:latin typeface="Century Gothic"/>
              <a:cs typeface="Century Gothic"/>
            </a:endParaRPr>
          </a:p>
        </p:txBody>
      </p:sp>
      <p:sp>
        <p:nvSpPr>
          <p:cNvPr id="201755" name="Rectangle 27"/>
          <p:cNvSpPr>
            <a:spLocks noChangeArrowheads="1"/>
          </p:cNvSpPr>
          <p:nvPr/>
        </p:nvSpPr>
        <p:spPr bwMode="auto">
          <a:xfrm>
            <a:off x="2395538" y="5807075"/>
            <a:ext cx="15954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ADM makes $200 million profit</a:t>
            </a:r>
            <a:endParaRPr lang="en-US" sz="1400">
              <a:latin typeface="Century Gothic"/>
              <a:cs typeface="Century Gothic"/>
            </a:endParaRPr>
          </a:p>
        </p:txBody>
      </p:sp>
      <p:sp>
        <p:nvSpPr>
          <p:cNvPr id="201756" name="Rectangle 28"/>
          <p:cNvSpPr>
            <a:spLocks noChangeArrowheads="1"/>
          </p:cNvSpPr>
          <p:nvPr/>
        </p:nvSpPr>
        <p:spPr bwMode="auto">
          <a:xfrm>
            <a:off x="5195888" y="5794375"/>
            <a:ext cx="15954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ADM makes $160million profit</a:t>
            </a:r>
            <a:endParaRPr lang="en-US" sz="1400">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04061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1744"/>
                                        </p:tgtEl>
                                        <p:attrNameLst>
                                          <p:attrName>style.visibility</p:attrName>
                                        </p:attrNameLst>
                                      </p:cBhvr>
                                      <p:to>
                                        <p:strVal val="visible"/>
                                      </p:to>
                                    </p:set>
                                    <p:animEffect transition="in" filter="dissolve">
                                      <p:cBhvr>
                                        <p:cTn id="7" dur="500"/>
                                        <p:tgtEl>
                                          <p:spTgt spid="20174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01754"/>
                                        </p:tgtEl>
                                        <p:attrNameLst>
                                          <p:attrName>style.visibility</p:attrName>
                                        </p:attrNameLst>
                                      </p:cBhvr>
                                      <p:to>
                                        <p:strVal val="visible"/>
                                      </p:to>
                                    </p:set>
                                    <p:animEffect transition="in" filter="dissolve">
                                      <p:cBhvr>
                                        <p:cTn id="11" dur="500"/>
                                        <p:tgtEl>
                                          <p:spTgt spid="20175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01755"/>
                                        </p:tgtEl>
                                        <p:attrNameLst>
                                          <p:attrName>style.visibility</p:attrName>
                                        </p:attrNameLst>
                                      </p:cBhvr>
                                      <p:to>
                                        <p:strVal val="visible"/>
                                      </p:to>
                                    </p:set>
                                    <p:animEffect transition="in" filter="dissolve">
                                      <p:cBhvr>
                                        <p:cTn id="15" dur="500"/>
                                        <p:tgtEl>
                                          <p:spTgt spid="20175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01756"/>
                                        </p:tgtEl>
                                        <p:attrNameLst>
                                          <p:attrName>style.visibility</p:attrName>
                                        </p:attrNameLst>
                                      </p:cBhvr>
                                      <p:to>
                                        <p:strVal val="visible"/>
                                      </p:to>
                                    </p:set>
                                    <p:animEffect transition="in" filter="dissolve">
                                      <p:cBhvr>
                                        <p:cTn id="19" dur="500"/>
                                        <p:tgtEl>
                                          <p:spTgt spid="20175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01750"/>
                                        </p:tgtEl>
                                        <p:attrNameLst>
                                          <p:attrName>style.visibility</p:attrName>
                                        </p:attrNameLst>
                                      </p:cBhvr>
                                      <p:to>
                                        <p:strVal val="visible"/>
                                      </p:to>
                                    </p:set>
                                    <p:animEffect transition="in" filter="dissolve">
                                      <p:cBhvr>
                                        <p:cTn id="24" dur="500"/>
                                        <p:tgtEl>
                                          <p:spTgt spid="201750"/>
                                        </p:tgtEl>
                                      </p:cBhvr>
                                    </p:animEffect>
                                  </p:childTnLst>
                                </p:cTn>
                              </p:par>
                            </p:childTnLst>
                          </p:cTn>
                        </p:par>
                        <p:par>
                          <p:cTn id="25" fill="hold" nodeType="afterGroup">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01751"/>
                                        </p:tgtEl>
                                        <p:attrNameLst>
                                          <p:attrName>style.visibility</p:attrName>
                                        </p:attrNameLst>
                                      </p:cBhvr>
                                      <p:to>
                                        <p:strVal val="visible"/>
                                      </p:to>
                                    </p:set>
                                    <p:animEffect transition="in" filter="dissolve">
                                      <p:cBhvr>
                                        <p:cTn id="28" dur="500"/>
                                        <p:tgtEl>
                                          <p:spTgt spid="201751"/>
                                        </p:tgtEl>
                                      </p:cBhvr>
                                    </p:animEffect>
                                  </p:childTnLst>
                                </p:cTn>
                              </p:par>
                            </p:childTnLst>
                          </p:cTn>
                        </p:par>
                        <p:par>
                          <p:cTn id="29" fill="hold" nodeType="afterGroup">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201752"/>
                                        </p:tgtEl>
                                        <p:attrNameLst>
                                          <p:attrName>style.visibility</p:attrName>
                                        </p:attrNameLst>
                                      </p:cBhvr>
                                      <p:to>
                                        <p:strVal val="visible"/>
                                      </p:to>
                                    </p:set>
                                    <p:animEffect transition="in" filter="dissolve">
                                      <p:cBhvr>
                                        <p:cTn id="32" dur="500"/>
                                        <p:tgtEl>
                                          <p:spTgt spid="201752"/>
                                        </p:tgtEl>
                                      </p:cBhvr>
                                    </p:animEffect>
                                  </p:childTnLst>
                                </p:cTn>
                              </p:par>
                            </p:childTnLst>
                          </p:cTn>
                        </p:par>
                        <p:par>
                          <p:cTn id="33" fill="hold" nodeType="afterGroup">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201753"/>
                                        </p:tgtEl>
                                        <p:attrNameLst>
                                          <p:attrName>style.visibility</p:attrName>
                                        </p:attrNameLst>
                                      </p:cBhvr>
                                      <p:to>
                                        <p:strVal val="visible"/>
                                      </p:to>
                                    </p:set>
                                    <p:animEffect transition="in" filter="dissolve">
                                      <p:cBhvr>
                                        <p:cTn id="36" dur="500"/>
                                        <p:tgtEl>
                                          <p:spTgt spid="20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4" grpId="0"/>
      <p:bldP spid="201750" grpId="0"/>
      <p:bldP spid="201751" grpId="0"/>
      <p:bldP spid="201752" grpId="0"/>
      <p:bldP spid="201753" grpId="0"/>
      <p:bldP spid="201754" grpId="0"/>
      <p:bldP spid="201755" grpId="0"/>
      <p:bldP spid="2017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algn="l"/>
            <a:r>
              <a:rPr lang="en-US" spc="0" dirty="0" smtClean="0"/>
              <a:t>THE PRISONERS’ DILEMMA</a:t>
            </a:r>
            <a:endParaRPr lang="en-US" b="0" spc="0" dirty="0" smtClean="0"/>
          </a:p>
        </p:txBody>
      </p:sp>
      <p:sp>
        <p:nvSpPr>
          <p:cNvPr id="2" name="Content Placeholder 1"/>
          <p:cNvSpPr>
            <a:spLocks noGrp="1"/>
          </p:cNvSpPr>
          <p:nvPr>
            <p:ph idx="1"/>
          </p:nvPr>
        </p:nvSpPr>
        <p:spPr/>
        <p:txBody>
          <a:bodyPr>
            <a:noAutofit/>
          </a:bodyPr>
          <a:lstStyle/>
          <a:p>
            <a:pPr>
              <a:spcBef>
                <a:spcPct val="0"/>
              </a:spcBef>
              <a:buClr>
                <a:schemeClr val="tx1"/>
              </a:buClr>
            </a:pPr>
            <a:r>
              <a:rPr lang="en-US" dirty="0" smtClean="0"/>
              <a:t>When </a:t>
            </a:r>
            <a:r>
              <a:rPr lang="en-US" dirty="0"/>
              <a:t>each firm has an incentive to </a:t>
            </a:r>
            <a:r>
              <a:rPr lang="en-US" dirty="0" smtClean="0"/>
              <a:t>cheat </a:t>
            </a:r>
            <a:r>
              <a:rPr lang="en-US" dirty="0"/>
              <a:t>but both are worse off if both cheat, the situation is known as a </a:t>
            </a:r>
            <a:r>
              <a:rPr lang="en-US" i="1" dirty="0" smtClean="0">
                <a:solidFill>
                  <a:srgbClr val="990033"/>
                </a:solidFill>
              </a:rPr>
              <a:t>prisoner’s </a:t>
            </a:r>
            <a:r>
              <a:rPr lang="en-US" i="1" dirty="0">
                <a:solidFill>
                  <a:srgbClr val="990033"/>
                </a:solidFill>
              </a:rPr>
              <a:t>dilemma</a:t>
            </a:r>
            <a:r>
              <a:rPr lang="en-US" dirty="0">
                <a:solidFill>
                  <a:srgbClr val="990033"/>
                </a:solidFill>
              </a:rPr>
              <a:t>.</a:t>
            </a:r>
            <a:br>
              <a:rPr lang="en-US" dirty="0">
                <a:solidFill>
                  <a:srgbClr val="990033"/>
                </a:solidFill>
              </a:rPr>
            </a:br>
            <a:endParaRPr lang="en-US" dirty="0">
              <a:solidFill>
                <a:srgbClr val="990033"/>
              </a:solidFill>
            </a:endParaRPr>
          </a:p>
          <a:p>
            <a:pPr>
              <a:spcBef>
                <a:spcPct val="0"/>
              </a:spcBef>
              <a:buClr>
                <a:schemeClr val="tx1"/>
              </a:buClr>
            </a:pPr>
            <a:r>
              <a:rPr lang="en-US" dirty="0"/>
              <a:t>The game based on two premises: </a:t>
            </a:r>
            <a:endParaRPr lang="en-US" dirty="0" smtClean="0"/>
          </a:p>
          <a:p>
            <a:pPr marL="914400" lvl="1" indent="-457200">
              <a:spcBef>
                <a:spcPct val="0"/>
              </a:spcBef>
              <a:buClr>
                <a:schemeClr val="accent3"/>
              </a:buClr>
              <a:buFont typeface="Wingdings" charset="2"/>
              <a:buChar char="§"/>
            </a:pPr>
            <a:r>
              <a:rPr lang="en-US" sz="3200" i="1" dirty="0" smtClean="0">
                <a:solidFill>
                  <a:schemeClr val="tx1">
                    <a:lumMod val="85000"/>
                    <a:lumOff val="15000"/>
                  </a:schemeClr>
                </a:solidFill>
              </a:rPr>
              <a:t>Each </a:t>
            </a:r>
            <a:r>
              <a:rPr lang="en-US" sz="3200" i="1" dirty="0">
                <a:solidFill>
                  <a:schemeClr val="tx1">
                    <a:lumMod val="85000"/>
                    <a:lumOff val="15000"/>
                  </a:schemeClr>
                </a:solidFill>
              </a:rPr>
              <a:t>player has an incentive to choose an action that benefits itself at the other player’s expense. </a:t>
            </a:r>
            <a:endParaRPr lang="en-US" sz="3200" i="1" dirty="0" smtClean="0">
              <a:solidFill>
                <a:schemeClr val="tx1">
                  <a:lumMod val="85000"/>
                  <a:lumOff val="15000"/>
                </a:schemeClr>
              </a:solidFill>
            </a:endParaRPr>
          </a:p>
          <a:p>
            <a:pPr marL="914400" lvl="1" indent="-457200">
              <a:spcBef>
                <a:spcPct val="0"/>
              </a:spcBef>
              <a:buClr>
                <a:schemeClr val="accent3"/>
              </a:buClr>
              <a:buFont typeface="Wingdings" charset="2"/>
              <a:buChar char="§"/>
            </a:pPr>
            <a:r>
              <a:rPr lang="en-US" sz="3200" i="1" dirty="0" smtClean="0">
                <a:solidFill>
                  <a:schemeClr val="tx1">
                    <a:lumMod val="85000"/>
                    <a:lumOff val="15000"/>
                  </a:schemeClr>
                </a:solidFill>
              </a:rPr>
              <a:t>When </a:t>
            </a:r>
            <a:r>
              <a:rPr lang="en-US" sz="3200" i="1" dirty="0">
                <a:solidFill>
                  <a:schemeClr val="tx1">
                    <a:lumMod val="85000"/>
                    <a:lumOff val="15000"/>
                  </a:schemeClr>
                </a:solidFill>
              </a:rPr>
              <a:t>both players act in this way, both are worse off than if they had acted cooperatively.</a:t>
            </a:r>
          </a:p>
          <a:p>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793308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See game theory at work in </a:t>
            </a:r>
            <a:r>
              <a:rPr lang="en-US" dirty="0" smtClean="0">
                <a:hlinkClick r:id="rId3"/>
              </a:rPr>
              <a:t>this</a:t>
            </a:r>
            <a:r>
              <a:rPr lang="en-US" dirty="0" smtClean="0"/>
              <a:t> clip from </a:t>
            </a:r>
            <a:r>
              <a:rPr lang="en-US" i="1" dirty="0" smtClean="0"/>
              <a:t>The Princess Bride</a:t>
            </a:r>
            <a:r>
              <a:rPr lang="en-US" dirty="0" smtClean="0"/>
              <a:t>.  (3:40 minutes)</a:t>
            </a:r>
            <a:endParaRPr lang="en-US" dirty="0"/>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09800" y="3007055"/>
            <a:ext cx="3867150" cy="275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hlinkClick r:id="" action="ppaction://noaction"/>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200" y="6009697"/>
            <a:ext cx="1143000" cy="856979"/>
          </a:xfrm>
          <a:prstGeom prst="rect">
            <a:avLst/>
          </a:prstGeom>
        </p:spPr>
      </p:pic>
      <p:sp>
        <p:nvSpPr>
          <p:cNvPr id="8" name="Rectangle 7"/>
          <p:cNvSpPr/>
          <p:nvPr/>
        </p:nvSpPr>
        <p:spPr>
          <a:xfrm>
            <a:off x="76200" y="6172200"/>
            <a:ext cx="914400" cy="461665"/>
          </a:xfrm>
          <a:prstGeom prst="rect">
            <a:avLst/>
          </a:prstGeom>
        </p:spPr>
        <p:txBody>
          <a:bodyPr wrap="square">
            <a:spAutoFit/>
          </a:bodyPr>
          <a:lstStyle/>
          <a:p>
            <a:pPr algn="ctr">
              <a:defRPr/>
            </a:pPr>
            <a:r>
              <a:rPr lang="en-US" sz="1200" b="1" spc="60" dirty="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hlinkClick r:id="rId6" action="ppaction://hlinksldjump"/>
              </a:rPr>
              <a:t>To Next </a:t>
            </a:r>
          </a:p>
          <a:p>
            <a:pPr algn="ctr">
              <a:defRPr/>
            </a:pPr>
            <a:r>
              <a:rPr lang="en-US" sz="1200" b="1" spc="60" dirty="0" smtClean="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hlinkClick r:id="rId6" action="ppaction://hlinksldjump"/>
              </a:rPr>
              <a:t>Video</a:t>
            </a:r>
            <a:endParaRPr lang="en-US" sz="1200" b="1" spc="60" dirty="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6" name="Footer Placeholder 5"/>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485285547"/>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p:txBody>
          <a:bodyPr/>
          <a:lstStyle/>
          <a:p>
            <a:pPr algn="l"/>
            <a:r>
              <a:rPr lang="en-US" spc="0" dirty="0" smtClean="0"/>
              <a:t>THE PRISONERS’ DILEMMA</a:t>
            </a:r>
          </a:p>
        </p:txBody>
      </p:sp>
      <p:sp>
        <p:nvSpPr>
          <p:cNvPr id="203781" name="Rectangle 5"/>
          <p:cNvSpPr>
            <a:spLocks noChangeArrowheads="1"/>
          </p:cNvSpPr>
          <p:nvPr/>
        </p:nvSpPr>
        <p:spPr bwMode="auto">
          <a:xfrm>
            <a:off x="1414463" y="2736850"/>
            <a:ext cx="9874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Don’t confess</a:t>
            </a:r>
            <a:endParaRPr lang="en-US" sz="1400">
              <a:latin typeface="Century Gothic"/>
              <a:cs typeface="Century Gothic"/>
            </a:endParaRPr>
          </a:p>
        </p:txBody>
      </p:sp>
      <p:sp>
        <p:nvSpPr>
          <p:cNvPr id="203782" name="Rectangle 6"/>
          <p:cNvSpPr>
            <a:spLocks noChangeArrowheads="1"/>
          </p:cNvSpPr>
          <p:nvPr/>
        </p:nvSpPr>
        <p:spPr bwMode="auto">
          <a:xfrm>
            <a:off x="3022600" y="1531938"/>
            <a:ext cx="11898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Don’t confess</a:t>
            </a:r>
            <a:endParaRPr lang="en-US" sz="1400">
              <a:latin typeface="Century Gothic"/>
              <a:cs typeface="Century Gothic"/>
            </a:endParaRPr>
          </a:p>
        </p:txBody>
      </p:sp>
      <p:sp>
        <p:nvSpPr>
          <p:cNvPr id="203783" name="Rectangle 7"/>
          <p:cNvSpPr>
            <a:spLocks noChangeArrowheads="1"/>
          </p:cNvSpPr>
          <p:nvPr/>
        </p:nvSpPr>
        <p:spPr bwMode="auto">
          <a:xfrm>
            <a:off x="1414463" y="5072063"/>
            <a:ext cx="685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Confess</a:t>
            </a:r>
            <a:endParaRPr lang="en-US" sz="1400">
              <a:latin typeface="Century Gothic"/>
              <a:cs typeface="Century Gothic"/>
            </a:endParaRPr>
          </a:p>
        </p:txBody>
      </p:sp>
      <p:sp>
        <p:nvSpPr>
          <p:cNvPr id="203784" name="Rectangle 8"/>
          <p:cNvSpPr>
            <a:spLocks noChangeArrowheads="1"/>
          </p:cNvSpPr>
          <p:nvPr/>
        </p:nvSpPr>
        <p:spPr bwMode="auto">
          <a:xfrm>
            <a:off x="6140450" y="1531938"/>
            <a:ext cx="685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Confess</a:t>
            </a:r>
            <a:endParaRPr lang="en-US" sz="1400">
              <a:latin typeface="Century Gothic"/>
              <a:cs typeface="Century Gothic"/>
            </a:endParaRPr>
          </a:p>
        </p:txBody>
      </p:sp>
      <p:sp>
        <p:nvSpPr>
          <p:cNvPr id="203785" name="Freeform 9"/>
          <p:cNvSpPr>
            <a:spLocks/>
          </p:cNvSpPr>
          <p:nvPr/>
        </p:nvSpPr>
        <p:spPr bwMode="auto">
          <a:xfrm>
            <a:off x="2293938" y="4081463"/>
            <a:ext cx="2820987" cy="2243137"/>
          </a:xfrm>
          <a:custGeom>
            <a:avLst/>
            <a:gdLst>
              <a:gd name="T0" fmla="*/ 1100 w 1100"/>
              <a:gd name="T1" fmla="*/ 1101 h 1101"/>
              <a:gd name="T2" fmla="*/ 0 w 1100"/>
              <a:gd name="T3" fmla="*/ 1101 h 1101"/>
              <a:gd name="T4" fmla="*/ 0 w 1100"/>
              <a:gd name="T5" fmla="*/ 0 h 1101"/>
              <a:gd name="T6" fmla="*/ 1100 w 1100"/>
              <a:gd name="T7" fmla="*/ 1101 h 1101"/>
            </a:gdLst>
            <a:ahLst/>
            <a:cxnLst>
              <a:cxn ang="0">
                <a:pos x="T0" y="T1"/>
              </a:cxn>
              <a:cxn ang="0">
                <a:pos x="T2" y="T3"/>
              </a:cxn>
              <a:cxn ang="0">
                <a:pos x="T4" y="T5"/>
              </a:cxn>
              <a:cxn ang="0">
                <a:pos x="T6" y="T7"/>
              </a:cxn>
            </a:cxnLst>
            <a:rect l="0" t="0" r="r" b="b"/>
            <a:pathLst>
              <a:path w="1100" h="1101">
                <a:moveTo>
                  <a:pt x="1100" y="1101"/>
                </a:moveTo>
                <a:lnTo>
                  <a:pt x="0" y="1101"/>
                </a:lnTo>
                <a:lnTo>
                  <a:pt x="0" y="0"/>
                </a:lnTo>
                <a:lnTo>
                  <a:pt x="1100" y="1101"/>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86" name="Freeform 10"/>
          <p:cNvSpPr>
            <a:spLocks/>
          </p:cNvSpPr>
          <p:nvPr/>
        </p:nvSpPr>
        <p:spPr bwMode="auto">
          <a:xfrm>
            <a:off x="2293938" y="4081463"/>
            <a:ext cx="2820987" cy="2243137"/>
          </a:xfrm>
          <a:custGeom>
            <a:avLst/>
            <a:gdLst>
              <a:gd name="T0" fmla="*/ 0 w 1100"/>
              <a:gd name="T1" fmla="*/ 0 h 1101"/>
              <a:gd name="T2" fmla="*/ 1100 w 1100"/>
              <a:gd name="T3" fmla="*/ 0 h 1101"/>
              <a:gd name="T4" fmla="*/ 1100 w 1100"/>
              <a:gd name="T5" fmla="*/ 1101 h 1101"/>
              <a:gd name="T6" fmla="*/ 0 w 1100"/>
              <a:gd name="T7" fmla="*/ 0 h 1101"/>
            </a:gdLst>
            <a:ahLst/>
            <a:cxnLst>
              <a:cxn ang="0">
                <a:pos x="T0" y="T1"/>
              </a:cxn>
              <a:cxn ang="0">
                <a:pos x="T2" y="T3"/>
              </a:cxn>
              <a:cxn ang="0">
                <a:pos x="T4" y="T5"/>
              </a:cxn>
              <a:cxn ang="0">
                <a:pos x="T6" y="T7"/>
              </a:cxn>
            </a:cxnLst>
            <a:rect l="0" t="0" r="r" b="b"/>
            <a:pathLst>
              <a:path w="1100" h="1101">
                <a:moveTo>
                  <a:pt x="0" y="0"/>
                </a:moveTo>
                <a:lnTo>
                  <a:pt x="1100" y="0"/>
                </a:lnTo>
                <a:lnTo>
                  <a:pt x="1100" y="1101"/>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87" name="Freeform 11"/>
          <p:cNvSpPr>
            <a:spLocks/>
          </p:cNvSpPr>
          <p:nvPr/>
        </p:nvSpPr>
        <p:spPr bwMode="auto">
          <a:xfrm>
            <a:off x="5114925" y="4081463"/>
            <a:ext cx="2809875" cy="2243137"/>
          </a:xfrm>
          <a:custGeom>
            <a:avLst/>
            <a:gdLst>
              <a:gd name="T0" fmla="*/ 1096 w 1096"/>
              <a:gd name="T1" fmla="*/ 1101 h 1101"/>
              <a:gd name="T2" fmla="*/ 0 w 1096"/>
              <a:gd name="T3" fmla="*/ 1101 h 1101"/>
              <a:gd name="T4" fmla="*/ 0 w 1096"/>
              <a:gd name="T5" fmla="*/ 0 h 1101"/>
              <a:gd name="T6" fmla="*/ 1096 w 1096"/>
              <a:gd name="T7" fmla="*/ 1101 h 1101"/>
            </a:gdLst>
            <a:ahLst/>
            <a:cxnLst>
              <a:cxn ang="0">
                <a:pos x="T0" y="T1"/>
              </a:cxn>
              <a:cxn ang="0">
                <a:pos x="T2" y="T3"/>
              </a:cxn>
              <a:cxn ang="0">
                <a:pos x="T4" y="T5"/>
              </a:cxn>
              <a:cxn ang="0">
                <a:pos x="T6" y="T7"/>
              </a:cxn>
            </a:cxnLst>
            <a:rect l="0" t="0" r="r" b="b"/>
            <a:pathLst>
              <a:path w="1096" h="1101">
                <a:moveTo>
                  <a:pt x="1096" y="1101"/>
                </a:moveTo>
                <a:lnTo>
                  <a:pt x="0" y="1101"/>
                </a:lnTo>
                <a:lnTo>
                  <a:pt x="0" y="0"/>
                </a:lnTo>
                <a:lnTo>
                  <a:pt x="1096" y="1101"/>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88" name="Freeform 12"/>
          <p:cNvSpPr>
            <a:spLocks/>
          </p:cNvSpPr>
          <p:nvPr/>
        </p:nvSpPr>
        <p:spPr bwMode="auto">
          <a:xfrm>
            <a:off x="5114925" y="4081463"/>
            <a:ext cx="2809875" cy="2243137"/>
          </a:xfrm>
          <a:custGeom>
            <a:avLst/>
            <a:gdLst>
              <a:gd name="T0" fmla="*/ 0 w 1096"/>
              <a:gd name="T1" fmla="*/ 0 h 1101"/>
              <a:gd name="T2" fmla="*/ 1096 w 1096"/>
              <a:gd name="T3" fmla="*/ 0 h 1101"/>
              <a:gd name="T4" fmla="*/ 1096 w 1096"/>
              <a:gd name="T5" fmla="*/ 1101 h 1101"/>
              <a:gd name="T6" fmla="*/ 0 w 1096"/>
              <a:gd name="T7" fmla="*/ 0 h 1101"/>
            </a:gdLst>
            <a:ahLst/>
            <a:cxnLst>
              <a:cxn ang="0">
                <a:pos x="T0" y="T1"/>
              </a:cxn>
              <a:cxn ang="0">
                <a:pos x="T2" y="T3"/>
              </a:cxn>
              <a:cxn ang="0">
                <a:pos x="T4" y="T5"/>
              </a:cxn>
              <a:cxn ang="0">
                <a:pos x="T6" y="T7"/>
              </a:cxn>
            </a:cxnLst>
            <a:rect l="0" t="0" r="r" b="b"/>
            <a:pathLst>
              <a:path w="1096" h="1101">
                <a:moveTo>
                  <a:pt x="0" y="0"/>
                </a:moveTo>
                <a:lnTo>
                  <a:pt x="1096" y="0"/>
                </a:lnTo>
                <a:lnTo>
                  <a:pt x="1096" y="1101"/>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89" name="Freeform 13"/>
          <p:cNvSpPr>
            <a:spLocks/>
          </p:cNvSpPr>
          <p:nvPr/>
        </p:nvSpPr>
        <p:spPr bwMode="auto">
          <a:xfrm>
            <a:off x="2293938" y="1841500"/>
            <a:ext cx="2820987" cy="2239963"/>
          </a:xfrm>
          <a:custGeom>
            <a:avLst/>
            <a:gdLst>
              <a:gd name="T0" fmla="*/ 1100 w 1100"/>
              <a:gd name="T1" fmla="*/ 1100 h 1100"/>
              <a:gd name="T2" fmla="*/ 0 w 1100"/>
              <a:gd name="T3" fmla="*/ 1100 h 1100"/>
              <a:gd name="T4" fmla="*/ 0 w 1100"/>
              <a:gd name="T5" fmla="*/ 0 h 1100"/>
              <a:gd name="T6" fmla="*/ 1100 w 1100"/>
              <a:gd name="T7" fmla="*/ 1100 h 1100"/>
            </a:gdLst>
            <a:ahLst/>
            <a:cxnLst>
              <a:cxn ang="0">
                <a:pos x="T0" y="T1"/>
              </a:cxn>
              <a:cxn ang="0">
                <a:pos x="T2" y="T3"/>
              </a:cxn>
              <a:cxn ang="0">
                <a:pos x="T4" y="T5"/>
              </a:cxn>
              <a:cxn ang="0">
                <a:pos x="T6" y="T7"/>
              </a:cxn>
            </a:cxnLst>
            <a:rect l="0" t="0" r="r" b="b"/>
            <a:pathLst>
              <a:path w="1100" h="1100">
                <a:moveTo>
                  <a:pt x="1100" y="1100"/>
                </a:moveTo>
                <a:lnTo>
                  <a:pt x="0" y="1100"/>
                </a:lnTo>
                <a:lnTo>
                  <a:pt x="0" y="0"/>
                </a:lnTo>
                <a:lnTo>
                  <a:pt x="1100" y="1100"/>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90" name="Freeform 14"/>
          <p:cNvSpPr>
            <a:spLocks/>
          </p:cNvSpPr>
          <p:nvPr/>
        </p:nvSpPr>
        <p:spPr bwMode="auto">
          <a:xfrm>
            <a:off x="2293938" y="1841500"/>
            <a:ext cx="2820987" cy="2239963"/>
          </a:xfrm>
          <a:custGeom>
            <a:avLst/>
            <a:gdLst>
              <a:gd name="T0" fmla="*/ 0 w 1100"/>
              <a:gd name="T1" fmla="*/ 0 h 1100"/>
              <a:gd name="T2" fmla="*/ 1100 w 1100"/>
              <a:gd name="T3" fmla="*/ 0 h 1100"/>
              <a:gd name="T4" fmla="*/ 1100 w 1100"/>
              <a:gd name="T5" fmla="*/ 1100 h 1100"/>
              <a:gd name="T6" fmla="*/ 0 w 1100"/>
              <a:gd name="T7" fmla="*/ 0 h 1100"/>
            </a:gdLst>
            <a:ahLst/>
            <a:cxnLst>
              <a:cxn ang="0">
                <a:pos x="T0" y="T1"/>
              </a:cxn>
              <a:cxn ang="0">
                <a:pos x="T2" y="T3"/>
              </a:cxn>
              <a:cxn ang="0">
                <a:pos x="T4" y="T5"/>
              </a:cxn>
              <a:cxn ang="0">
                <a:pos x="T6" y="T7"/>
              </a:cxn>
            </a:cxnLst>
            <a:rect l="0" t="0" r="r" b="b"/>
            <a:pathLst>
              <a:path w="1100" h="1100">
                <a:moveTo>
                  <a:pt x="0" y="0"/>
                </a:moveTo>
                <a:lnTo>
                  <a:pt x="1100" y="0"/>
                </a:lnTo>
                <a:lnTo>
                  <a:pt x="1100" y="1100"/>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91" name="Freeform 15"/>
          <p:cNvSpPr>
            <a:spLocks/>
          </p:cNvSpPr>
          <p:nvPr/>
        </p:nvSpPr>
        <p:spPr bwMode="auto">
          <a:xfrm>
            <a:off x="5114925" y="1841500"/>
            <a:ext cx="2809875" cy="2239963"/>
          </a:xfrm>
          <a:custGeom>
            <a:avLst/>
            <a:gdLst>
              <a:gd name="T0" fmla="*/ 1096 w 1096"/>
              <a:gd name="T1" fmla="*/ 1100 h 1100"/>
              <a:gd name="T2" fmla="*/ 0 w 1096"/>
              <a:gd name="T3" fmla="*/ 1100 h 1100"/>
              <a:gd name="T4" fmla="*/ 0 w 1096"/>
              <a:gd name="T5" fmla="*/ 0 h 1100"/>
              <a:gd name="T6" fmla="*/ 1096 w 1096"/>
              <a:gd name="T7" fmla="*/ 1100 h 1100"/>
            </a:gdLst>
            <a:ahLst/>
            <a:cxnLst>
              <a:cxn ang="0">
                <a:pos x="T0" y="T1"/>
              </a:cxn>
              <a:cxn ang="0">
                <a:pos x="T2" y="T3"/>
              </a:cxn>
              <a:cxn ang="0">
                <a:pos x="T4" y="T5"/>
              </a:cxn>
              <a:cxn ang="0">
                <a:pos x="T6" y="T7"/>
              </a:cxn>
            </a:cxnLst>
            <a:rect l="0" t="0" r="r" b="b"/>
            <a:pathLst>
              <a:path w="1096" h="1100">
                <a:moveTo>
                  <a:pt x="1096" y="1100"/>
                </a:moveTo>
                <a:lnTo>
                  <a:pt x="0" y="1100"/>
                </a:lnTo>
                <a:lnTo>
                  <a:pt x="0" y="0"/>
                </a:lnTo>
                <a:lnTo>
                  <a:pt x="1096" y="1100"/>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92" name="Freeform 16"/>
          <p:cNvSpPr>
            <a:spLocks/>
          </p:cNvSpPr>
          <p:nvPr/>
        </p:nvSpPr>
        <p:spPr bwMode="auto">
          <a:xfrm>
            <a:off x="5114925" y="1841500"/>
            <a:ext cx="2809875" cy="2239963"/>
          </a:xfrm>
          <a:custGeom>
            <a:avLst/>
            <a:gdLst>
              <a:gd name="T0" fmla="*/ 0 w 1096"/>
              <a:gd name="T1" fmla="*/ 0 h 1100"/>
              <a:gd name="T2" fmla="*/ 1096 w 1096"/>
              <a:gd name="T3" fmla="*/ 0 h 1100"/>
              <a:gd name="T4" fmla="*/ 1096 w 1096"/>
              <a:gd name="T5" fmla="*/ 1100 h 1100"/>
              <a:gd name="T6" fmla="*/ 0 w 1096"/>
              <a:gd name="T7" fmla="*/ 0 h 1100"/>
            </a:gdLst>
            <a:ahLst/>
            <a:cxnLst>
              <a:cxn ang="0">
                <a:pos x="T0" y="T1"/>
              </a:cxn>
              <a:cxn ang="0">
                <a:pos x="T2" y="T3"/>
              </a:cxn>
              <a:cxn ang="0">
                <a:pos x="T4" y="T5"/>
              </a:cxn>
              <a:cxn ang="0">
                <a:pos x="T6" y="T7"/>
              </a:cxn>
            </a:cxnLst>
            <a:rect l="0" t="0" r="r" b="b"/>
            <a:pathLst>
              <a:path w="1096" h="1100">
                <a:moveTo>
                  <a:pt x="0" y="0"/>
                </a:moveTo>
                <a:lnTo>
                  <a:pt x="1096" y="0"/>
                </a:lnTo>
                <a:lnTo>
                  <a:pt x="1096" y="1100"/>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3793" name="Rectangle 17"/>
          <p:cNvSpPr>
            <a:spLocks noChangeArrowheads="1"/>
          </p:cNvSpPr>
          <p:nvPr/>
        </p:nvSpPr>
        <p:spPr bwMode="auto">
          <a:xfrm>
            <a:off x="4756150" y="1066800"/>
            <a:ext cx="531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Louise</a:t>
            </a:r>
            <a:endParaRPr lang="en-US" sz="1400">
              <a:latin typeface="Century Gothic"/>
              <a:cs typeface="Century Gothic"/>
            </a:endParaRPr>
          </a:p>
        </p:txBody>
      </p:sp>
      <p:sp>
        <p:nvSpPr>
          <p:cNvPr id="203794" name="Freeform 18"/>
          <p:cNvSpPr>
            <a:spLocks/>
          </p:cNvSpPr>
          <p:nvPr/>
        </p:nvSpPr>
        <p:spPr bwMode="auto">
          <a:xfrm>
            <a:off x="1143000" y="2212975"/>
            <a:ext cx="174625" cy="3754438"/>
          </a:xfrm>
          <a:custGeom>
            <a:avLst/>
            <a:gdLst>
              <a:gd name="T0" fmla="*/ 25 w 25"/>
              <a:gd name="T1" fmla="*/ 0 h 677"/>
              <a:gd name="T2" fmla="*/ 10 w 25"/>
              <a:gd name="T3" fmla="*/ 16 h 677"/>
              <a:gd name="T4" fmla="*/ 10 w 25"/>
              <a:gd name="T5" fmla="*/ 328 h 677"/>
              <a:gd name="T6" fmla="*/ 0 w 25"/>
              <a:gd name="T7" fmla="*/ 339 h 677"/>
              <a:gd name="T8" fmla="*/ 10 w 25"/>
              <a:gd name="T9" fmla="*/ 349 h 677"/>
              <a:gd name="T10" fmla="*/ 10 w 25"/>
              <a:gd name="T11" fmla="*/ 661 h 677"/>
              <a:gd name="T12" fmla="*/ 25 w 25"/>
              <a:gd name="T13" fmla="*/ 677 h 677"/>
            </a:gdLst>
            <a:ahLst/>
            <a:cxnLst>
              <a:cxn ang="0">
                <a:pos x="T0" y="T1"/>
              </a:cxn>
              <a:cxn ang="0">
                <a:pos x="T2" y="T3"/>
              </a:cxn>
              <a:cxn ang="0">
                <a:pos x="T4" y="T5"/>
              </a:cxn>
              <a:cxn ang="0">
                <a:pos x="T6" y="T7"/>
              </a:cxn>
              <a:cxn ang="0">
                <a:pos x="T8" y="T9"/>
              </a:cxn>
              <a:cxn ang="0">
                <a:pos x="T10" y="T11"/>
              </a:cxn>
              <a:cxn ang="0">
                <a:pos x="T12" y="T13"/>
              </a:cxn>
            </a:cxnLst>
            <a:rect l="0" t="0" r="r" b="b"/>
            <a:pathLst>
              <a:path w="25" h="677">
                <a:moveTo>
                  <a:pt x="25" y="0"/>
                </a:moveTo>
                <a:cubicBezTo>
                  <a:pt x="15" y="0"/>
                  <a:pt x="10" y="3"/>
                  <a:pt x="10" y="16"/>
                </a:cubicBezTo>
                <a:cubicBezTo>
                  <a:pt x="10" y="19"/>
                  <a:pt x="10" y="326"/>
                  <a:pt x="10" y="328"/>
                </a:cubicBezTo>
                <a:cubicBezTo>
                  <a:pt x="10" y="332"/>
                  <a:pt x="8" y="339"/>
                  <a:pt x="0" y="339"/>
                </a:cubicBezTo>
                <a:cubicBezTo>
                  <a:pt x="8" y="339"/>
                  <a:pt x="10" y="346"/>
                  <a:pt x="10" y="349"/>
                </a:cubicBezTo>
                <a:cubicBezTo>
                  <a:pt x="10" y="352"/>
                  <a:pt x="10" y="658"/>
                  <a:pt x="10" y="661"/>
                </a:cubicBezTo>
                <a:cubicBezTo>
                  <a:pt x="10" y="674"/>
                  <a:pt x="15" y="677"/>
                  <a:pt x="25" y="677"/>
                </a:cubicBezTo>
              </a:path>
            </a:pathLst>
          </a:custGeom>
          <a:noFill/>
          <a:ln w="26988" cap="flat">
            <a:solidFill>
              <a:srgbClr val="FFCD6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3795" name="Freeform 19"/>
          <p:cNvSpPr>
            <a:spLocks/>
          </p:cNvSpPr>
          <p:nvPr/>
        </p:nvSpPr>
        <p:spPr bwMode="auto">
          <a:xfrm>
            <a:off x="2740025" y="1363663"/>
            <a:ext cx="4725988" cy="139700"/>
          </a:xfrm>
          <a:custGeom>
            <a:avLst/>
            <a:gdLst>
              <a:gd name="T0" fmla="*/ 677 w 677"/>
              <a:gd name="T1" fmla="*/ 25 h 25"/>
              <a:gd name="T2" fmla="*/ 661 w 677"/>
              <a:gd name="T3" fmla="*/ 10 h 25"/>
              <a:gd name="T4" fmla="*/ 349 w 677"/>
              <a:gd name="T5" fmla="*/ 10 h 25"/>
              <a:gd name="T6" fmla="*/ 338 w 677"/>
              <a:gd name="T7" fmla="*/ 0 h 25"/>
              <a:gd name="T8" fmla="*/ 328 w 677"/>
              <a:gd name="T9" fmla="*/ 10 h 25"/>
              <a:gd name="T10" fmla="*/ 16 w 677"/>
              <a:gd name="T11" fmla="*/ 10 h 25"/>
              <a:gd name="T12" fmla="*/ 0 w 67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77" h="25">
                <a:moveTo>
                  <a:pt x="677" y="25"/>
                </a:moveTo>
                <a:cubicBezTo>
                  <a:pt x="677" y="15"/>
                  <a:pt x="674" y="10"/>
                  <a:pt x="661" y="10"/>
                </a:cubicBezTo>
                <a:cubicBezTo>
                  <a:pt x="658" y="10"/>
                  <a:pt x="351" y="10"/>
                  <a:pt x="349" y="10"/>
                </a:cubicBezTo>
                <a:cubicBezTo>
                  <a:pt x="346" y="10"/>
                  <a:pt x="338" y="8"/>
                  <a:pt x="338" y="0"/>
                </a:cubicBezTo>
                <a:cubicBezTo>
                  <a:pt x="338" y="8"/>
                  <a:pt x="331" y="10"/>
                  <a:pt x="328" y="10"/>
                </a:cubicBezTo>
                <a:cubicBezTo>
                  <a:pt x="326" y="10"/>
                  <a:pt x="19" y="10"/>
                  <a:pt x="16" y="10"/>
                </a:cubicBezTo>
                <a:cubicBezTo>
                  <a:pt x="3" y="10"/>
                  <a:pt x="0" y="15"/>
                  <a:pt x="0" y="25"/>
                </a:cubicBezTo>
              </a:path>
            </a:pathLst>
          </a:custGeom>
          <a:noFill/>
          <a:ln w="26988" cap="flat">
            <a:solidFill>
              <a:srgbClr val="C7C4E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3796" name="Rectangle 20"/>
          <p:cNvSpPr>
            <a:spLocks noChangeArrowheads="1"/>
          </p:cNvSpPr>
          <p:nvPr/>
        </p:nvSpPr>
        <p:spPr bwMode="auto">
          <a:xfrm>
            <a:off x="6094413" y="2046288"/>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Louise gets 2-year sentence.</a:t>
            </a:r>
            <a:endParaRPr lang="en-US" sz="1400">
              <a:latin typeface="Century Gothic"/>
              <a:cs typeface="Century Gothic"/>
            </a:endParaRPr>
          </a:p>
        </p:txBody>
      </p:sp>
      <p:sp>
        <p:nvSpPr>
          <p:cNvPr id="203797" name="Rectangle 21"/>
          <p:cNvSpPr>
            <a:spLocks noChangeArrowheads="1"/>
          </p:cNvSpPr>
          <p:nvPr/>
        </p:nvSpPr>
        <p:spPr bwMode="auto">
          <a:xfrm>
            <a:off x="3263900" y="2046288"/>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Louise gets 5-year sentence.</a:t>
            </a:r>
            <a:endParaRPr lang="en-US" sz="1400">
              <a:latin typeface="Century Gothic"/>
              <a:cs typeface="Century Gothic"/>
            </a:endParaRPr>
          </a:p>
        </p:txBody>
      </p:sp>
      <p:sp>
        <p:nvSpPr>
          <p:cNvPr id="203798" name="Rectangle 22"/>
          <p:cNvSpPr>
            <a:spLocks noChangeArrowheads="1"/>
          </p:cNvSpPr>
          <p:nvPr/>
        </p:nvSpPr>
        <p:spPr bwMode="auto">
          <a:xfrm>
            <a:off x="5232400" y="3529013"/>
            <a:ext cx="1846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Thelma gets 20-year sentence.</a:t>
            </a:r>
            <a:endParaRPr lang="en-US" sz="1400">
              <a:latin typeface="Century Gothic"/>
              <a:cs typeface="Century Gothic"/>
            </a:endParaRPr>
          </a:p>
        </p:txBody>
      </p:sp>
      <p:sp>
        <p:nvSpPr>
          <p:cNvPr id="203799" name="Rectangle 23"/>
          <p:cNvSpPr>
            <a:spLocks noChangeArrowheads="1"/>
          </p:cNvSpPr>
          <p:nvPr/>
        </p:nvSpPr>
        <p:spPr bwMode="auto">
          <a:xfrm>
            <a:off x="2401888" y="3529013"/>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Thelma gets 5-year sentence.</a:t>
            </a:r>
            <a:endParaRPr lang="en-US" sz="1400">
              <a:latin typeface="Century Gothic"/>
              <a:cs typeface="Century Gothic"/>
            </a:endParaRPr>
          </a:p>
        </p:txBody>
      </p:sp>
      <p:sp>
        <p:nvSpPr>
          <p:cNvPr id="203800" name="Rectangle 24"/>
          <p:cNvSpPr>
            <a:spLocks noChangeArrowheads="1"/>
          </p:cNvSpPr>
          <p:nvPr/>
        </p:nvSpPr>
        <p:spPr bwMode="auto">
          <a:xfrm>
            <a:off x="6094413" y="4295775"/>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Louise gets 15-year sentence.</a:t>
            </a:r>
            <a:endParaRPr lang="en-US" sz="1400">
              <a:latin typeface="Century Gothic"/>
              <a:cs typeface="Century Gothic"/>
            </a:endParaRPr>
          </a:p>
        </p:txBody>
      </p:sp>
      <p:sp>
        <p:nvSpPr>
          <p:cNvPr id="203801" name="Rectangle 25"/>
          <p:cNvSpPr>
            <a:spLocks noChangeArrowheads="1"/>
          </p:cNvSpPr>
          <p:nvPr/>
        </p:nvSpPr>
        <p:spPr bwMode="auto">
          <a:xfrm>
            <a:off x="3263900" y="4295775"/>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Louise gets 20-year sentence.</a:t>
            </a:r>
            <a:endParaRPr lang="en-US" sz="1400">
              <a:latin typeface="Century Gothic"/>
              <a:cs typeface="Century Gothic"/>
            </a:endParaRPr>
          </a:p>
        </p:txBody>
      </p:sp>
      <p:sp>
        <p:nvSpPr>
          <p:cNvPr id="203802" name="Rectangle 26"/>
          <p:cNvSpPr>
            <a:spLocks noChangeArrowheads="1"/>
          </p:cNvSpPr>
          <p:nvPr/>
        </p:nvSpPr>
        <p:spPr bwMode="auto">
          <a:xfrm>
            <a:off x="5232400" y="5778500"/>
            <a:ext cx="18462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Thelma gets 15-year sentence.</a:t>
            </a:r>
            <a:endParaRPr lang="en-US" sz="1400">
              <a:latin typeface="Century Gothic"/>
              <a:cs typeface="Century Gothic"/>
            </a:endParaRPr>
          </a:p>
        </p:txBody>
      </p:sp>
      <p:sp>
        <p:nvSpPr>
          <p:cNvPr id="203803" name="Rectangle 27"/>
          <p:cNvSpPr>
            <a:spLocks noChangeArrowheads="1"/>
          </p:cNvSpPr>
          <p:nvPr/>
        </p:nvSpPr>
        <p:spPr bwMode="auto">
          <a:xfrm>
            <a:off x="2401888" y="5778500"/>
            <a:ext cx="1600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Thelma gets 2-year sentence.</a:t>
            </a:r>
            <a:endParaRPr lang="en-US" sz="1400">
              <a:latin typeface="Century Gothic"/>
              <a:cs typeface="Century Gothic"/>
            </a:endParaRPr>
          </a:p>
        </p:txBody>
      </p:sp>
      <p:sp>
        <p:nvSpPr>
          <p:cNvPr id="203829" name="Rectangle 53"/>
          <p:cNvSpPr>
            <a:spLocks noChangeArrowheads="1"/>
          </p:cNvSpPr>
          <p:nvPr/>
        </p:nvSpPr>
        <p:spPr bwMode="auto">
          <a:xfrm rot="16200000">
            <a:off x="346075" y="3822135"/>
            <a:ext cx="8493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Thelma</a:t>
            </a:r>
            <a:endParaRPr lang="en-US" sz="1400">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42593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3799"/>
                                        </p:tgtEl>
                                        <p:attrNameLst>
                                          <p:attrName>style.visibility</p:attrName>
                                        </p:attrNameLst>
                                      </p:cBhvr>
                                      <p:to>
                                        <p:strVal val="visible"/>
                                      </p:to>
                                    </p:set>
                                    <p:animEffect transition="in" filter="fade">
                                      <p:cBhvr>
                                        <p:cTn id="7" dur="500"/>
                                        <p:tgtEl>
                                          <p:spTgt spid="20379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3798"/>
                                        </p:tgtEl>
                                        <p:attrNameLst>
                                          <p:attrName>style.visibility</p:attrName>
                                        </p:attrNameLst>
                                      </p:cBhvr>
                                      <p:to>
                                        <p:strVal val="visible"/>
                                      </p:to>
                                    </p:set>
                                    <p:animEffect transition="in" filter="fade">
                                      <p:cBhvr>
                                        <p:cTn id="11" dur="500"/>
                                        <p:tgtEl>
                                          <p:spTgt spid="20379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3803"/>
                                        </p:tgtEl>
                                        <p:attrNameLst>
                                          <p:attrName>style.visibility</p:attrName>
                                        </p:attrNameLst>
                                      </p:cBhvr>
                                      <p:to>
                                        <p:strVal val="visible"/>
                                      </p:to>
                                    </p:set>
                                    <p:animEffect transition="in" filter="fade">
                                      <p:cBhvr>
                                        <p:cTn id="15" dur="500"/>
                                        <p:tgtEl>
                                          <p:spTgt spid="203803"/>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3802"/>
                                        </p:tgtEl>
                                        <p:attrNameLst>
                                          <p:attrName>style.visibility</p:attrName>
                                        </p:attrNameLst>
                                      </p:cBhvr>
                                      <p:to>
                                        <p:strVal val="visible"/>
                                      </p:to>
                                    </p:set>
                                    <p:animEffect transition="in" filter="fade">
                                      <p:cBhvr>
                                        <p:cTn id="19" dur="500"/>
                                        <p:tgtEl>
                                          <p:spTgt spid="203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3797"/>
                                        </p:tgtEl>
                                        <p:attrNameLst>
                                          <p:attrName>style.visibility</p:attrName>
                                        </p:attrNameLst>
                                      </p:cBhvr>
                                      <p:to>
                                        <p:strVal val="visible"/>
                                      </p:to>
                                    </p:set>
                                    <p:animEffect transition="in" filter="fade">
                                      <p:cBhvr>
                                        <p:cTn id="24" dur="500"/>
                                        <p:tgtEl>
                                          <p:spTgt spid="203797"/>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3796"/>
                                        </p:tgtEl>
                                        <p:attrNameLst>
                                          <p:attrName>style.visibility</p:attrName>
                                        </p:attrNameLst>
                                      </p:cBhvr>
                                      <p:to>
                                        <p:strVal val="visible"/>
                                      </p:to>
                                    </p:set>
                                    <p:animEffect transition="in" filter="fade">
                                      <p:cBhvr>
                                        <p:cTn id="28" dur="500"/>
                                        <p:tgtEl>
                                          <p:spTgt spid="203796"/>
                                        </p:tgtEl>
                                      </p:cBhvr>
                                    </p:animEffect>
                                  </p:childTnLst>
                                </p:cTn>
                              </p:par>
                            </p:childTnLst>
                          </p:cTn>
                        </p:par>
                        <p:par>
                          <p:cTn id="29" fill="hold" nodeType="afterGroup">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03801"/>
                                        </p:tgtEl>
                                        <p:attrNameLst>
                                          <p:attrName>style.visibility</p:attrName>
                                        </p:attrNameLst>
                                      </p:cBhvr>
                                      <p:to>
                                        <p:strVal val="visible"/>
                                      </p:to>
                                    </p:set>
                                    <p:animEffect transition="in" filter="fade">
                                      <p:cBhvr>
                                        <p:cTn id="32" dur="500"/>
                                        <p:tgtEl>
                                          <p:spTgt spid="203801"/>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3800"/>
                                        </p:tgtEl>
                                        <p:attrNameLst>
                                          <p:attrName>style.visibility</p:attrName>
                                        </p:attrNameLst>
                                      </p:cBhvr>
                                      <p:to>
                                        <p:strVal val="visible"/>
                                      </p:to>
                                    </p:set>
                                    <p:animEffect transition="in" filter="fade">
                                      <p:cBhvr>
                                        <p:cTn id="36" dur="500"/>
                                        <p:tgtEl>
                                          <p:spTgt spid="20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96" grpId="0"/>
      <p:bldP spid="203797" grpId="0"/>
      <p:bldP spid="203798" grpId="0"/>
      <p:bldP spid="203799" grpId="0"/>
      <p:bldP spid="203800" grpId="0"/>
      <p:bldP spid="203801" grpId="0"/>
      <p:bldP spid="203802" grpId="0"/>
      <p:bldP spid="20380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lstStyle/>
          <a:p>
            <a:pPr algn="l"/>
            <a:r>
              <a:rPr lang="en-US" spc="0" dirty="0" smtClean="0"/>
              <a:t>THE PRISONERS’ DILEMMA</a:t>
            </a:r>
            <a:endParaRPr lang="en-US" b="0" spc="0" dirty="0" smtClean="0"/>
          </a:p>
        </p:txBody>
      </p:sp>
      <p:sp>
        <p:nvSpPr>
          <p:cNvPr id="2" name="Content Placeholder 1"/>
          <p:cNvSpPr>
            <a:spLocks noGrp="1"/>
          </p:cNvSpPr>
          <p:nvPr>
            <p:ph idx="1"/>
          </p:nvPr>
        </p:nvSpPr>
        <p:spPr>
          <a:xfrm>
            <a:off x="152400" y="914400"/>
            <a:ext cx="8915400" cy="5486400"/>
          </a:xfrm>
        </p:spPr>
        <p:txBody>
          <a:bodyPr>
            <a:noAutofit/>
          </a:bodyPr>
          <a:lstStyle/>
          <a:p>
            <a:pPr>
              <a:spcBef>
                <a:spcPct val="0"/>
              </a:spcBef>
              <a:buClr>
                <a:schemeClr val="tx1"/>
              </a:buClr>
            </a:pPr>
            <a:r>
              <a:rPr lang="en-US" sz="2800" i="1" dirty="0" smtClean="0">
                <a:solidFill>
                  <a:srgbClr val="990033"/>
                </a:solidFill>
              </a:rPr>
              <a:t>A dominant strategy:  </a:t>
            </a:r>
            <a:r>
              <a:rPr lang="en-US" sz="2800" dirty="0" smtClean="0"/>
              <a:t>a strategy that is </a:t>
            </a:r>
            <a:r>
              <a:rPr lang="en-US" sz="2800" dirty="0"/>
              <a:t>a player’s best action </a:t>
            </a:r>
            <a:r>
              <a:rPr lang="en-US" sz="2800" dirty="0">
                <a:solidFill>
                  <a:srgbClr val="0070C0"/>
                </a:solidFill>
              </a:rPr>
              <a:t>regardless of the action taken by the other player.</a:t>
            </a:r>
            <a:r>
              <a:rPr lang="en-US" sz="2800" dirty="0"/>
              <a:t> Depending on the payoffs, a player may or may not have a </a:t>
            </a:r>
            <a:r>
              <a:rPr lang="en-US" sz="2800" i="1" dirty="0"/>
              <a:t>dominant strategy</a:t>
            </a:r>
            <a:r>
              <a:rPr lang="en-US" sz="2800" dirty="0"/>
              <a:t>.</a:t>
            </a:r>
          </a:p>
          <a:p>
            <a:pPr>
              <a:spcBef>
                <a:spcPct val="0"/>
              </a:spcBef>
              <a:buClr>
                <a:schemeClr val="tx1"/>
              </a:buClr>
            </a:pPr>
            <a:endParaRPr lang="en-US" sz="2800" dirty="0"/>
          </a:p>
          <a:p>
            <a:pPr>
              <a:spcBef>
                <a:spcPct val="0"/>
              </a:spcBef>
              <a:buClr>
                <a:schemeClr val="tx1"/>
              </a:buClr>
            </a:pPr>
            <a:r>
              <a:rPr lang="en-US" sz="2800" i="1" dirty="0" smtClean="0">
                <a:solidFill>
                  <a:srgbClr val="990033"/>
                </a:solidFill>
              </a:rPr>
              <a:t>Nash equilibrium (also </a:t>
            </a:r>
            <a:r>
              <a:rPr lang="en-US" sz="2800" i="1" dirty="0">
                <a:solidFill>
                  <a:srgbClr val="990033"/>
                </a:solidFill>
              </a:rPr>
              <a:t>known as </a:t>
            </a:r>
            <a:r>
              <a:rPr lang="en-US" sz="2800" i="1" dirty="0" err="1" smtClean="0">
                <a:solidFill>
                  <a:srgbClr val="990033"/>
                </a:solidFill>
              </a:rPr>
              <a:t>noncooperative</a:t>
            </a:r>
            <a:r>
              <a:rPr lang="en-US" sz="2800" i="1" dirty="0" smtClean="0">
                <a:solidFill>
                  <a:srgbClr val="990033"/>
                </a:solidFill>
              </a:rPr>
              <a:t> equilibrium):</a:t>
            </a:r>
            <a:r>
              <a:rPr lang="en-US" sz="2800" dirty="0" smtClean="0"/>
              <a:t> the </a:t>
            </a:r>
            <a:r>
              <a:rPr lang="en-US" sz="2800" dirty="0"/>
              <a:t>result when each player in a game chooses the action that maximizes his or her payoff </a:t>
            </a:r>
            <a:r>
              <a:rPr lang="en-US" sz="2800" dirty="0">
                <a:solidFill>
                  <a:srgbClr val="0070C0"/>
                </a:solidFill>
              </a:rPr>
              <a:t>given the actions of other players, </a:t>
            </a:r>
            <a:r>
              <a:rPr lang="en-US" sz="2800" dirty="0"/>
              <a:t>ignoring the effects of his or her action on the payoffs received by those other players.</a:t>
            </a:r>
          </a:p>
          <a:p>
            <a:endParaRPr lang="en-US" sz="2800"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14570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 action="ppaction://noaction"/>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 y="6009697"/>
            <a:ext cx="1143000" cy="856979"/>
          </a:xfrm>
          <a:prstGeom prst="rect">
            <a:avLst/>
          </a:prstGeom>
        </p:spPr>
      </p:pic>
      <p:sp>
        <p:nvSpPr>
          <p:cNvPr id="2" name="Content Placeholder 1"/>
          <p:cNvSpPr>
            <a:spLocks noGrp="1"/>
          </p:cNvSpPr>
          <p:nvPr>
            <p:ph idx="1"/>
          </p:nvPr>
        </p:nvSpPr>
        <p:spPr>
          <a:xfrm>
            <a:off x="228600" y="1066800"/>
            <a:ext cx="8686800" cy="1371600"/>
          </a:xfrm>
        </p:spPr>
        <p:txBody>
          <a:bodyPr/>
          <a:lstStyle/>
          <a:p>
            <a:r>
              <a:rPr lang="en-US" sz="2400" dirty="0" smtClean="0"/>
              <a:t>In </a:t>
            </a:r>
            <a:r>
              <a:rPr lang="en-US" sz="2400" dirty="0" smtClean="0">
                <a:hlinkClick r:id="rId4"/>
              </a:rPr>
              <a:t>this</a:t>
            </a:r>
            <a:r>
              <a:rPr lang="en-US" sz="2400" dirty="0" smtClean="0"/>
              <a:t> clip from </a:t>
            </a:r>
            <a:r>
              <a:rPr lang="en-US" sz="2400" i="1" dirty="0" smtClean="0"/>
              <a:t>A Beautiful Mind</a:t>
            </a:r>
            <a:r>
              <a:rPr lang="en-US" sz="2400" dirty="0" smtClean="0"/>
              <a:t>, we see John Nash (Russell Crowe) experience an epiphany about strategic interaction.  (3 minutes)</a:t>
            </a:r>
            <a:endParaRPr lang="en-US" sz="2400" dirty="0"/>
          </a:p>
        </p:txBody>
      </p:sp>
      <p:pic>
        <p:nvPicPr>
          <p:cNvPr id="89090" name="Picture 2">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86000" y="2988672"/>
            <a:ext cx="3352800" cy="26834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6172200"/>
            <a:ext cx="914400" cy="461665"/>
          </a:xfrm>
          <a:prstGeom prst="rect">
            <a:avLst/>
          </a:prstGeom>
          <a:noFill/>
        </p:spPr>
        <p:txBody>
          <a:bodyPr wrap="square">
            <a:spAutoFit/>
          </a:bodyPr>
          <a:lstStyle/>
          <a:p>
            <a:pPr fontAlgn="auto">
              <a:spcBef>
                <a:spcPts val="0"/>
              </a:spcBef>
              <a:spcAft>
                <a:spcPts val="0"/>
              </a:spcAft>
              <a:defRPr/>
            </a:pPr>
            <a:r>
              <a:rPr lang="en-US" sz="1200" b="1" dirty="0">
                <a:solidFill>
                  <a:schemeClr val="bg1"/>
                </a:solidFill>
                <a:latin typeface="+mn-lt"/>
                <a:cs typeface="+mn-cs"/>
                <a:hlinkClick r:id="rId6" action="ppaction://hlinksldjump"/>
              </a:rPr>
              <a:t>To </a:t>
            </a:r>
            <a:r>
              <a:rPr lang="en-US" sz="1200" b="1" dirty="0" smtClean="0">
                <a:solidFill>
                  <a:schemeClr val="bg1"/>
                </a:solidFill>
                <a:latin typeface="+mn-lt"/>
                <a:cs typeface="+mn-cs"/>
                <a:hlinkClick r:id="rId6" action="ppaction://hlinksldjump"/>
              </a:rPr>
              <a:t>Next Video</a:t>
            </a:r>
            <a:endParaRPr lang="en-US" sz="1200" b="1" dirty="0">
              <a:solidFill>
                <a:schemeClr val="bg1"/>
              </a:solidFill>
              <a:latin typeface="+mn-lt"/>
              <a:cs typeface="+mn-cs"/>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861923784"/>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00200"/>
            <a:ext cx="8915400" cy="4525963"/>
          </a:xfrm>
        </p:spPr>
        <p:txBody>
          <a:bodyPr/>
          <a:lstStyle/>
          <a:p>
            <a:pPr marL="514350" indent="-285750"/>
            <a:r>
              <a:rPr lang="en-US" sz="2400" b="0" dirty="0"/>
              <a:t>The meaning of </a:t>
            </a:r>
            <a:r>
              <a:rPr lang="en-US" sz="2400" dirty="0">
                <a:hlinkClick r:id="rId3" action="ppaction://hlinksldjump"/>
              </a:rPr>
              <a:t>oligopoly,</a:t>
            </a:r>
            <a:r>
              <a:rPr lang="en-US" sz="2400" dirty="0"/>
              <a:t> </a:t>
            </a:r>
            <a:r>
              <a:rPr lang="en-US" sz="2400" b="0" dirty="0"/>
              <a:t>and why it occurs</a:t>
            </a:r>
          </a:p>
          <a:p>
            <a:pPr marL="514350" indent="-285750"/>
            <a:r>
              <a:rPr lang="en-US" sz="2400" b="0" dirty="0"/>
              <a:t>Why </a:t>
            </a:r>
            <a:r>
              <a:rPr lang="en-US" sz="2400" b="0" dirty="0" err="1"/>
              <a:t>oligopolists</a:t>
            </a:r>
            <a:r>
              <a:rPr lang="en-US" sz="2400" b="0" dirty="0"/>
              <a:t> have an incentive to act in ways that reduce their combined profit, and why they can benefit from </a:t>
            </a:r>
            <a:r>
              <a:rPr lang="en-US" sz="2400" dirty="0">
                <a:hlinkClick r:id="rId4" action="ppaction://hlinksldjump"/>
              </a:rPr>
              <a:t>collusion</a:t>
            </a:r>
            <a:endParaRPr lang="en-US" sz="2400" dirty="0"/>
          </a:p>
          <a:p>
            <a:pPr marL="514350" indent="-285750"/>
            <a:r>
              <a:rPr lang="en-US" sz="2400" b="0" dirty="0"/>
              <a:t>How our understanding of oligopoly can be enhanced by using </a:t>
            </a:r>
            <a:r>
              <a:rPr lang="en-US" sz="2400" dirty="0">
                <a:hlinkClick r:id="rId5" action="ppaction://hlinksldjump"/>
              </a:rPr>
              <a:t>game theory, </a:t>
            </a:r>
            <a:r>
              <a:rPr lang="en-US" sz="2400" b="0" dirty="0"/>
              <a:t>especially the concept of the </a:t>
            </a:r>
            <a:r>
              <a:rPr lang="en-US" sz="2400" dirty="0">
                <a:hlinkClick r:id="rId6" action="ppaction://hlinksldjump"/>
              </a:rPr>
              <a:t>prisoners’ dilemma</a:t>
            </a:r>
            <a:endParaRPr lang="en-US" sz="2400" dirty="0"/>
          </a:p>
          <a:p>
            <a:pPr marL="514350" indent="-285750"/>
            <a:r>
              <a:rPr lang="en-US" sz="2400" b="0" dirty="0"/>
              <a:t>How repeated interactions among </a:t>
            </a:r>
            <a:r>
              <a:rPr lang="en-US" sz="2400" b="0" dirty="0" err="1"/>
              <a:t>oligopolists</a:t>
            </a:r>
            <a:r>
              <a:rPr lang="en-US" sz="2400" b="0" dirty="0"/>
              <a:t> can help them achieve </a:t>
            </a:r>
            <a:r>
              <a:rPr lang="en-US" sz="2400" dirty="0">
                <a:hlinkClick r:id="rId7" action="ppaction://hlinksldjump"/>
              </a:rPr>
              <a:t>tacit collusion</a:t>
            </a:r>
            <a:endParaRPr lang="en-US" sz="2400" dirty="0"/>
          </a:p>
          <a:p>
            <a:pPr marL="514350" indent="-285750"/>
            <a:r>
              <a:rPr lang="en-US" sz="2400" b="0" dirty="0"/>
              <a:t>How oligopoly works in practice, under the legal constraints of </a:t>
            </a:r>
            <a:r>
              <a:rPr lang="en-US" sz="2400" dirty="0">
                <a:hlinkClick r:id="rId8" action="ppaction://hlinksldjump"/>
              </a:rPr>
              <a:t>antitrust policy</a:t>
            </a:r>
            <a:endParaRPr lang="en-US" sz="2400" dirty="0"/>
          </a:p>
        </p:txBody>
      </p:sp>
      <p:sp>
        <p:nvSpPr>
          <p:cNvPr id="4" name="Rectangle 3"/>
          <p:cNvSpPr/>
          <p:nvPr/>
        </p:nvSpPr>
        <p:spPr>
          <a:xfrm>
            <a:off x="-49096" y="6273798"/>
            <a:ext cx="1268296" cy="400110"/>
          </a:xfrm>
          <a:prstGeom prst="rect">
            <a:avLst/>
          </a:prstGeom>
        </p:spPr>
        <p:txBody>
          <a:bodyPr wrap="none">
            <a:spAutoFit/>
          </a:bodyPr>
          <a:lstStyle/>
          <a:p>
            <a:pPr algn="ctr" fontAlgn="auto">
              <a:spcBef>
                <a:spcPts val="0"/>
              </a:spcBef>
              <a:spcAft>
                <a:spcPts val="0"/>
              </a:spcAft>
              <a:defRPr/>
            </a:pPr>
            <a:r>
              <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9" action="ppaction://hlinksldjump"/>
              </a:rPr>
              <a:t>To First </a:t>
            </a:r>
          </a:p>
          <a:p>
            <a:pPr algn="ctr" fontAlgn="auto">
              <a:spcBef>
                <a:spcPts val="0"/>
              </a:spcBef>
              <a:spcAft>
                <a:spcPts val="0"/>
              </a:spcAft>
              <a:defRPr/>
            </a:pPr>
            <a:r>
              <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9" action="ppaction://hlinksldjump"/>
              </a:rPr>
              <a:t>Active Learning</a:t>
            </a:r>
            <a:endPar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5" name="TextBox 4"/>
          <p:cNvSpPr txBox="1"/>
          <p:nvPr/>
        </p:nvSpPr>
        <p:spPr>
          <a:xfrm>
            <a:off x="8126413" y="6210300"/>
            <a:ext cx="635000" cy="460375"/>
          </a:xfrm>
          <a:prstGeom prst="rect">
            <a:avLst/>
          </a:prstGeom>
          <a:noFill/>
        </p:spPr>
        <p:txBody>
          <a:bodyPr>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latin typeface="+mn-lt"/>
                <a:cs typeface="+mn-cs"/>
                <a:hlinkClick r:id="rId10" action="ppaction://hlinksldjump"/>
              </a:rPr>
              <a:t>To Video</a:t>
            </a:r>
            <a:endParaRPr lang="en-US" sz="1200" b="1" dirty="0">
              <a:solidFill>
                <a:schemeClr val="bg1"/>
              </a:solidFill>
              <a:effectLst>
                <a:outerShdw blurRad="38100" dist="38100" dir="2700000" algn="tl">
                  <a:srgbClr val="000000">
                    <a:alpha val="43137"/>
                  </a:srgbClr>
                </a:outerShdw>
              </a:effectLst>
              <a:latin typeface="+mn-lt"/>
              <a:cs typeface="+mn-cs"/>
            </a:endParaRP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695805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In </a:t>
            </a:r>
            <a:r>
              <a:rPr lang="en-US" sz="3200" dirty="0"/>
              <a:t>game theory, the strategy that has a higher payoff than any other </a:t>
            </a:r>
            <a:r>
              <a:rPr lang="en-US" sz="3200" dirty="0" smtClean="0"/>
              <a:t>strategy—no </a:t>
            </a:r>
            <a:r>
              <a:rPr lang="en-US" sz="3200" dirty="0"/>
              <a:t>matter what the other player </a:t>
            </a:r>
            <a:r>
              <a:rPr lang="en-US" sz="3200" dirty="0" smtClean="0"/>
              <a:t>does—is </a:t>
            </a:r>
            <a:r>
              <a:rPr lang="en-US" sz="3200" dirty="0"/>
              <a:t>also known as </a:t>
            </a:r>
            <a:r>
              <a:rPr lang="en-US" sz="3200" dirty="0" smtClean="0"/>
              <a:t>the:</a:t>
            </a:r>
            <a:endParaRPr lang="en-US" sz="3200" dirty="0"/>
          </a:p>
          <a:p>
            <a:pPr marL="742950" indent="-742950">
              <a:buFont typeface="+mj-lt"/>
              <a:buAutoNum type="alphaLcParenR"/>
            </a:pPr>
            <a:r>
              <a:rPr lang="en-US" sz="3200" dirty="0" smtClean="0"/>
              <a:t>superior </a:t>
            </a:r>
            <a:r>
              <a:rPr lang="en-US" sz="3200" dirty="0"/>
              <a:t>strategy.</a:t>
            </a:r>
          </a:p>
          <a:p>
            <a:pPr marL="742950" indent="-742950">
              <a:buFont typeface="+mj-lt"/>
              <a:buAutoNum type="alphaLcParenR"/>
            </a:pPr>
            <a:r>
              <a:rPr lang="en-US" sz="3200" dirty="0" smtClean="0"/>
              <a:t>Nash </a:t>
            </a:r>
            <a:r>
              <a:rPr lang="en-US" sz="3200" dirty="0"/>
              <a:t>equilibrium.</a:t>
            </a:r>
          </a:p>
          <a:p>
            <a:pPr marL="742950" indent="-742950">
              <a:buFont typeface="+mj-lt"/>
              <a:buAutoNum type="alphaLcParenR"/>
            </a:pPr>
            <a:r>
              <a:rPr lang="en-US" sz="3200" dirty="0" smtClean="0"/>
              <a:t>dominant </a:t>
            </a:r>
            <a:r>
              <a:rPr lang="en-US" sz="3200" dirty="0"/>
              <a:t>strategy.</a:t>
            </a:r>
          </a:p>
          <a:p>
            <a:pPr marL="742950" indent="-742950">
              <a:buFont typeface="+mj-lt"/>
              <a:buAutoNum type="alphaLcParenR"/>
            </a:pPr>
            <a:r>
              <a:rPr lang="en-US" sz="3200" dirty="0" smtClean="0"/>
              <a:t>best </a:t>
            </a:r>
            <a:r>
              <a:rPr lang="en-US" sz="3200" dirty="0"/>
              <a:t>possible outcome.</a:t>
            </a:r>
          </a:p>
        </p:txBody>
      </p:sp>
      <p:sp>
        <p:nvSpPr>
          <p:cNvPr id="8" name="Rectangle 7"/>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860692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0" y="1524000"/>
            <a:ext cx="4191000" cy="4343400"/>
          </a:xfrm>
        </p:spPr>
        <p:txBody>
          <a:bodyPr>
            <a:normAutofit/>
          </a:bodyPr>
          <a:lstStyle/>
          <a:p>
            <a:r>
              <a:rPr lang="en-US" dirty="0"/>
              <a:t>What is </a:t>
            </a:r>
            <a:r>
              <a:rPr lang="en-US" dirty="0" smtClean="0"/>
              <a:t>Apple Growers’ dominant </a:t>
            </a:r>
            <a:r>
              <a:rPr lang="en-US" dirty="0"/>
              <a:t>strategy?</a:t>
            </a:r>
          </a:p>
          <a:p>
            <a:pPr marL="515938" indent="-515938">
              <a:buFont typeface="+mj-lt"/>
              <a:buAutoNum type="alphaLcParenR"/>
            </a:pPr>
            <a:r>
              <a:rPr lang="en-US" dirty="0" smtClean="0"/>
              <a:t>Advertise</a:t>
            </a:r>
            <a:endParaRPr lang="en-US" dirty="0"/>
          </a:p>
          <a:p>
            <a:pPr marL="515938" indent="-515938">
              <a:buFont typeface="+mj-lt"/>
              <a:buAutoNum type="alphaLcParenR"/>
            </a:pPr>
            <a:r>
              <a:rPr lang="en-US" dirty="0" smtClean="0"/>
              <a:t>Not advertise</a:t>
            </a:r>
            <a:endParaRPr lang="en-US" dirty="0"/>
          </a:p>
          <a:p>
            <a:pPr marL="515938" indent="-515938">
              <a:buFont typeface="+mj-lt"/>
              <a:buAutoNum type="alphaLcParenR"/>
            </a:pPr>
            <a:r>
              <a:rPr lang="en-US" dirty="0"/>
              <a:t>Apple </a:t>
            </a:r>
            <a:r>
              <a:rPr lang="en-US" dirty="0" smtClean="0"/>
              <a:t>Growers does </a:t>
            </a:r>
            <a:r>
              <a:rPr lang="en-US" dirty="0"/>
              <a:t>not have a dominant strategy.</a:t>
            </a:r>
          </a:p>
        </p:txBody>
      </p:sp>
      <p:pic>
        <p:nvPicPr>
          <p:cNvPr id="778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295400"/>
            <a:ext cx="4876800" cy="364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2" name="Footer Placeholder 1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8713267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06450"/>
            <a:ext cx="8839200" cy="5060950"/>
          </a:xfrm>
        </p:spPr>
        <p:txBody>
          <a:bodyPr>
            <a:noAutofit/>
          </a:bodyPr>
          <a:lstStyle/>
          <a:p>
            <a:r>
              <a:rPr lang="en-US" sz="2400" dirty="0"/>
              <a:t>Two firms are the </a:t>
            </a:r>
            <a:r>
              <a:rPr lang="en-US" sz="2400" dirty="0" smtClean="0"/>
              <a:t>only producers </a:t>
            </a:r>
            <a:r>
              <a:rPr lang="en-US" sz="2400" dirty="0"/>
              <a:t>in a market. Each firm is trying to decide whether to advertise. If </a:t>
            </a:r>
            <a:r>
              <a:rPr lang="en-US" sz="2400" dirty="0" smtClean="0"/>
              <a:t>firm B advertises, firm </a:t>
            </a:r>
            <a:r>
              <a:rPr lang="en-US" sz="2400" dirty="0"/>
              <a:t>A earns $2,000 in profit </a:t>
            </a:r>
            <a:r>
              <a:rPr lang="en-US" sz="2400" dirty="0" smtClean="0"/>
              <a:t>without advertising </a:t>
            </a:r>
            <a:r>
              <a:rPr lang="en-US" sz="2400" dirty="0"/>
              <a:t>and $1,800 </a:t>
            </a:r>
            <a:r>
              <a:rPr lang="en-US" sz="2400" dirty="0" smtClean="0"/>
              <a:t>if A does advertise. (The advertising </a:t>
            </a:r>
            <a:r>
              <a:rPr lang="en-US" sz="2400" dirty="0"/>
              <a:t>increases its costs more than its revenues.) If </a:t>
            </a:r>
            <a:r>
              <a:rPr lang="en-US" sz="2400" dirty="0" smtClean="0"/>
              <a:t>B </a:t>
            </a:r>
            <a:r>
              <a:rPr lang="en-US" sz="2400" dirty="0"/>
              <a:t>does not advertise, </a:t>
            </a:r>
            <a:r>
              <a:rPr lang="en-US" sz="2400" dirty="0" smtClean="0"/>
              <a:t>A earns </a:t>
            </a:r>
            <a:r>
              <a:rPr lang="en-US" sz="2400" dirty="0"/>
              <a:t>$2,200 in profit </a:t>
            </a:r>
            <a:r>
              <a:rPr lang="en-US" sz="2400" dirty="0" smtClean="0"/>
              <a:t>without advertising </a:t>
            </a:r>
            <a:r>
              <a:rPr lang="en-US" sz="2400" dirty="0"/>
              <a:t>and $2,000 </a:t>
            </a:r>
            <a:r>
              <a:rPr lang="en-US" sz="2400" dirty="0" smtClean="0"/>
              <a:t>if A does advertise. </a:t>
            </a:r>
            <a:r>
              <a:rPr lang="en-US" sz="2400" dirty="0"/>
              <a:t>If </a:t>
            </a:r>
            <a:r>
              <a:rPr lang="en-US" sz="2400" dirty="0" smtClean="0"/>
              <a:t>A advertises</a:t>
            </a:r>
            <a:r>
              <a:rPr lang="en-US" sz="2400" dirty="0"/>
              <a:t>, </a:t>
            </a:r>
            <a:r>
              <a:rPr lang="en-US" sz="2400" dirty="0" smtClean="0"/>
              <a:t>B </a:t>
            </a:r>
            <a:r>
              <a:rPr lang="en-US" sz="2400" dirty="0"/>
              <a:t>earns $3,000 in profit </a:t>
            </a:r>
            <a:r>
              <a:rPr lang="en-US" sz="2400" dirty="0" smtClean="0"/>
              <a:t>without advertising </a:t>
            </a:r>
            <a:r>
              <a:rPr lang="en-US" sz="2400" dirty="0"/>
              <a:t>and $2,700 if </a:t>
            </a:r>
            <a:r>
              <a:rPr lang="en-US" sz="2400" dirty="0" smtClean="0"/>
              <a:t>B does advertise</a:t>
            </a:r>
            <a:r>
              <a:rPr lang="en-US" sz="2400" dirty="0"/>
              <a:t>. If </a:t>
            </a:r>
            <a:r>
              <a:rPr lang="en-US" sz="2400" dirty="0" smtClean="0"/>
              <a:t>A </a:t>
            </a:r>
            <a:r>
              <a:rPr lang="en-US" sz="2400" dirty="0"/>
              <a:t>does not advertise, </a:t>
            </a:r>
            <a:r>
              <a:rPr lang="en-US" sz="2400" dirty="0" smtClean="0"/>
              <a:t>B </a:t>
            </a:r>
            <a:r>
              <a:rPr lang="en-US" sz="2400" dirty="0"/>
              <a:t>earns $2,600 </a:t>
            </a:r>
            <a:r>
              <a:rPr lang="en-US" sz="2400" dirty="0" smtClean="0"/>
              <a:t>without advertising and $2,400 </a:t>
            </a:r>
            <a:r>
              <a:rPr lang="en-US" sz="2400" dirty="0"/>
              <a:t>if </a:t>
            </a:r>
            <a:r>
              <a:rPr lang="en-US" sz="2400" dirty="0" smtClean="0"/>
              <a:t>B </a:t>
            </a:r>
            <a:r>
              <a:rPr lang="en-US" sz="2400" dirty="0"/>
              <a:t>does advertise.</a:t>
            </a:r>
          </a:p>
          <a:p>
            <a:pPr marL="1430338" indent="-915988">
              <a:tabLst>
                <a:tab pos="627063" algn="l"/>
              </a:tabLst>
            </a:pPr>
            <a:r>
              <a:rPr lang="en-US" sz="2400" dirty="0" smtClean="0"/>
              <a:t>What </a:t>
            </a:r>
            <a:r>
              <a:rPr lang="en-US" sz="2400" dirty="0"/>
              <a:t>is firm B’s dominant strategy?</a:t>
            </a:r>
          </a:p>
          <a:p>
            <a:pPr marL="1716088" indent="-457200">
              <a:buFont typeface="+mj-lt"/>
              <a:buAutoNum type="alphaLcParenR"/>
              <a:tabLst>
                <a:tab pos="627063" algn="l"/>
              </a:tabLst>
            </a:pPr>
            <a:r>
              <a:rPr lang="en-US" sz="2400" dirty="0" smtClean="0"/>
              <a:t>advertise</a:t>
            </a:r>
            <a:endParaRPr lang="en-US" sz="2400" dirty="0"/>
          </a:p>
          <a:p>
            <a:pPr marL="1716088" indent="-457200">
              <a:buFont typeface="+mj-lt"/>
              <a:buAutoNum type="alphaLcParenR"/>
              <a:tabLst>
                <a:tab pos="627063" algn="l"/>
              </a:tabLst>
            </a:pPr>
            <a:r>
              <a:rPr lang="en-US" sz="2400" dirty="0" smtClean="0"/>
              <a:t>do </a:t>
            </a:r>
            <a:r>
              <a:rPr lang="en-US" sz="2400" dirty="0"/>
              <a:t>not advertise</a:t>
            </a:r>
          </a:p>
          <a:p>
            <a:pPr marL="1716088" indent="-457200">
              <a:buFont typeface="+mj-lt"/>
              <a:buAutoNum type="alphaLcParenR"/>
              <a:tabLst>
                <a:tab pos="627063" algn="l"/>
              </a:tabLst>
            </a:pPr>
            <a:r>
              <a:rPr lang="en-US" sz="2400" dirty="0" smtClean="0"/>
              <a:t>Firm B </a:t>
            </a:r>
            <a:r>
              <a:rPr lang="en-US" sz="2400" dirty="0"/>
              <a:t>does not have a dominant strategy.</a:t>
            </a:r>
          </a:p>
        </p:txBody>
      </p:sp>
      <p:sp>
        <p:nvSpPr>
          <p:cNvPr id="5" name="Rectangle 4"/>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8" name="Footer Placeholder 7"/>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633072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914400"/>
            <a:ext cx="9067800" cy="5334000"/>
          </a:xfrm>
        </p:spPr>
        <p:txBody>
          <a:bodyPr>
            <a:noAutofit/>
          </a:bodyPr>
          <a:lstStyle/>
          <a:p>
            <a:r>
              <a:rPr lang="en-US" sz="2600" dirty="0" smtClean="0"/>
              <a:t>What is likely to happen?  Is it the best outcome?  (See next slide for explanation.)</a:t>
            </a:r>
          </a:p>
          <a:p>
            <a:pPr marL="742950" indent="-742950">
              <a:buFont typeface="+mj-lt"/>
              <a:buAutoNum type="alphaLcParenR"/>
            </a:pPr>
            <a:r>
              <a:rPr lang="en-US" sz="2600" dirty="0" smtClean="0"/>
              <a:t>They will both build the missile.</a:t>
            </a:r>
          </a:p>
          <a:p>
            <a:pPr marL="742950" indent="-742950">
              <a:buFont typeface="+mj-lt"/>
              <a:buAutoNum type="alphaLcParenR"/>
            </a:pPr>
            <a:r>
              <a:rPr lang="en-US" sz="2600" dirty="0" smtClean="0"/>
              <a:t>Neither will build the missile.</a:t>
            </a:r>
          </a:p>
          <a:p>
            <a:pPr marL="742950" indent="-742950">
              <a:buFont typeface="+mj-lt"/>
              <a:buAutoNum type="alphaLcParenR"/>
            </a:pPr>
            <a:r>
              <a:rPr lang="en-US" sz="2600" dirty="0" smtClean="0"/>
              <a:t>Margaret will but Nikita won’t build the missile.</a:t>
            </a:r>
          </a:p>
          <a:p>
            <a:pPr marL="742950" indent="-742950">
              <a:buFont typeface="+mj-lt"/>
              <a:buAutoNum type="alphaLcParenR"/>
            </a:pPr>
            <a:r>
              <a:rPr lang="en-US" sz="2600" dirty="0" smtClean="0"/>
              <a:t>Nikita will but Margaret won’t build the missile.</a:t>
            </a:r>
            <a:endParaRPr lang="en-US" sz="2600" dirty="0"/>
          </a:p>
        </p:txBody>
      </p:sp>
      <p:pic>
        <p:nvPicPr>
          <p:cNvPr id="819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52054" y="3733801"/>
            <a:ext cx="4845767"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181" y="6307666"/>
            <a:ext cx="1057163"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9" name="Footer Placeholder 8"/>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5542663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838200"/>
            <a:ext cx="9067800" cy="5638800"/>
          </a:xfrm>
        </p:spPr>
        <p:txBody>
          <a:bodyPr>
            <a:normAutofit/>
          </a:bodyPr>
          <a:lstStyle/>
          <a:p>
            <a:pPr>
              <a:spcBef>
                <a:spcPts val="0"/>
              </a:spcBef>
              <a:spcAft>
                <a:spcPts val="1800"/>
              </a:spcAft>
            </a:pPr>
            <a:r>
              <a:rPr lang="en-US" dirty="0" smtClean="0"/>
              <a:t>The </a:t>
            </a:r>
            <a:r>
              <a:rPr lang="en-US" dirty="0">
                <a:solidFill>
                  <a:srgbClr val="77933C"/>
                </a:solidFill>
              </a:rPr>
              <a:t>j</a:t>
            </a:r>
            <a:r>
              <a:rPr lang="en-US" dirty="0" smtClean="0">
                <a:solidFill>
                  <a:srgbClr val="77933C"/>
                </a:solidFill>
              </a:rPr>
              <a:t>oint payoff is greatest when neither builds a missile</a:t>
            </a:r>
            <a:r>
              <a:rPr lang="en-US" dirty="0" smtClean="0"/>
              <a:t>— but unlikely to occur. There is temptation to </a:t>
            </a:r>
            <a:r>
              <a:rPr lang="en-US" dirty="0" smtClean="0">
                <a:solidFill>
                  <a:schemeClr val="accent2"/>
                </a:solidFill>
              </a:rPr>
              <a:t>build the missile unilaterally because the individual payoff is highest when the other player does not</a:t>
            </a:r>
            <a:r>
              <a:rPr lang="en-US" dirty="0" smtClean="0"/>
              <a:t> (and you do) build it.  Unless the players communicate (and enforce an arms agreement), both will act in their own interest, and each will build the missile.</a:t>
            </a:r>
            <a:endParaRPr lang="en-US" dirty="0"/>
          </a:p>
        </p:txBody>
      </p:sp>
      <p:pic>
        <p:nvPicPr>
          <p:cNvPr id="819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4316328"/>
            <a:ext cx="3721422" cy="2399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7"/>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761434463"/>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viet militar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969" y="1219200"/>
            <a:ext cx="4509032" cy="5638800"/>
          </a:xfrm>
          <a:prstGeom prst="rect">
            <a:avLst/>
          </a:prstGeom>
        </p:spPr>
      </p:pic>
      <p:sp>
        <p:nvSpPr>
          <p:cNvPr id="2" name="Content Placeholder 1"/>
          <p:cNvSpPr>
            <a:spLocks noGrp="1"/>
          </p:cNvSpPr>
          <p:nvPr>
            <p:ph idx="1"/>
          </p:nvPr>
        </p:nvSpPr>
        <p:spPr>
          <a:xfrm>
            <a:off x="152400" y="1410234"/>
            <a:ext cx="4495800" cy="5066766"/>
          </a:xfrm>
        </p:spPr>
        <p:txBody>
          <a:bodyPr>
            <a:normAutofit lnSpcReduction="10000"/>
          </a:bodyPr>
          <a:lstStyle/>
          <a:p>
            <a:r>
              <a:rPr lang="en-US" sz="2800" b="1" dirty="0" smtClean="0">
                <a:solidFill>
                  <a:srgbClr val="C0504D"/>
                </a:solidFill>
                <a:latin typeface="Century Gothic"/>
                <a:cs typeface="Century Gothic"/>
              </a:rPr>
              <a:t>PRISONERS OF THE ARMS RACE</a:t>
            </a:r>
          </a:p>
          <a:p>
            <a:r>
              <a:rPr lang="en-US" sz="2800" b="1" dirty="0" smtClean="0">
                <a:latin typeface="Century Gothic"/>
                <a:cs typeface="Century Gothic"/>
              </a:rPr>
              <a:t>Why did the US and USSR spend so much money on (nonproductive) missiles and bombs </a:t>
            </a:r>
            <a:r>
              <a:rPr lang="en-US" sz="2800" b="1" dirty="0">
                <a:latin typeface="Century Gothic"/>
                <a:cs typeface="Century Gothic"/>
              </a:rPr>
              <a:t>d</a:t>
            </a:r>
            <a:r>
              <a:rPr lang="en-US" sz="2800" b="1" dirty="0" smtClean="0">
                <a:latin typeface="Century Gothic"/>
                <a:cs typeface="Century Gothic"/>
              </a:rPr>
              <a:t>uring the cold war?</a:t>
            </a:r>
          </a:p>
          <a:p>
            <a:r>
              <a:rPr lang="en-US" sz="2800" b="1" dirty="0" smtClean="0">
                <a:latin typeface="Century Gothic"/>
                <a:cs typeface="Century Gothic"/>
              </a:rPr>
              <a:t>Why did both sides </a:t>
            </a:r>
            <a:r>
              <a:rPr lang="en-US" sz="2800" b="1" dirty="0" smtClean="0">
                <a:solidFill>
                  <a:schemeClr val="accent6">
                    <a:lumMod val="75000"/>
                  </a:schemeClr>
                </a:solidFill>
                <a:latin typeface="Century Gothic"/>
                <a:cs typeface="Century Gothic"/>
              </a:rPr>
              <a:t>fail to reach the best joint outcome: </a:t>
            </a:r>
            <a:r>
              <a:rPr lang="en-US" sz="2800" b="1" dirty="0" smtClean="0">
                <a:latin typeface="Century Gothic"/>
                <a:cs typeface="Century Gothic"/>
              </a:rPr>
              <a:t>low military spending for both countries?</a:t>
            </a:r>
            <a:endParaRPr lang="en-US" sz="2800" b="1" dirty="0">
              <a:latin typeface="Century Gothic"/>
              <a:cs typeface="Century Gothic"/>
            </a:endParaRPr>
          </a:p>
        </p:txBody>
      </p:sp>
      <p:sp>
        <p:nvSpPr>
          <p:cNvPr id="7" name="Footer Placeholder 1"/>
          <p:cNvSpPr>
            <a:spLocks noGrp="1"/>
          </p:cNvSpPr>
          <p:nvPr>
            <p:ph type="ftr" sz="quarter" idx="3"/>
          </p:nvPr>
        </p:nvSpPr>
        <p:spPr>
          <a:xfrm>
            <a:off x="1238203" y="6603259"/>
            <a:ext cx="7096993" cy="228600"/>
          </a:xfrm>
        </p:spPr>
        <p:txBody>
          <a:bodyPr/>
          <a:lstStyle/>
          <a:p>
            <a:pPr>
              <a:defRPr/>
            </a:pPr>
            <a:r>
              <a:rPr lang="en-US" sz="1000" kern="0" cap="all" spc="1060" smtClean="0">
                <a:solidFill>
                  <a:prstClr val="black">
                    <a:lumMod val="50000"/>
                    <a:lumOff val="50000"/>
                  </a:prstClr>
                </a:solidFill>
                <a:latin typeface="Gill Sans"/>
                <a:cs typeface="Gill Sans"/>
              </a:rPr>
              <a:t>Copyright 2015 Worth Publishers    </a:t>
            </a:r>
            <a:endParaRPr lang="en-US" sz="1000" kern="0" cap="all" spc="1060" dirty="0">
              <a:solidFill>
                <a:prstClr val="black">
                  <a:lumMod val="50000"/>
                  <a:lumOff val="50000"/>
                </a:prstClr>
              </a:solidFill>
              <a:latin typeface="Gill Sans"/>
              <a:cs typeface="Gill Sans"/>
            </a:endParaRPr>
          </a:p>
        </p:txBody>
      </p:sp>
    </p:spTree>
    <p:extLst>
      <p:ext uri="{BB962C8B-B14F-4D97-AF65-F5344CB8AC3E}">
        <p14:creationId xmlns:p14="http://schemas.microsoft.com/office/powerpoint/2010/main" val="2672317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066800"/>
          </a:xfrm>
        </p:spPr>
        <p:txBody>
          <a:bodyPr>
            <a:normAutofit fontScale="90000"/>
          </a:bodyPr>
          <a:lstStyle/>
          <a:p>
            <a:pPr algn="l"/>
            <a:r>
              <a:rPr lang="en-US" spc="0" dirty="0" smtClean="0"/>
              <a:t>OVERCOMING THE PRISONERS’ DILEMMA</a:t>
            </a:r>
            <a:endParaRPr lang="en-US" b="0" spc="0" dirty="0" smtClean="0"/>
          </a:p>
        </p:txBody>
      </p:sp>
      <p:sp>
        <p:nvSpPr>
          <p:cNvPr id="2" name="Content Placeholder 1"/>
          <p:cNvSpPr>
            <a:spLocks noGrp="1"/>
          </p:cNvSpPr>
          <p:nvPr>
            <p:ph idx="1"/>
          </p:nvPr>
        </p:nvSpPr>
        <p:spPr>
          <a:xfrm>
            <a:off x="152400" y="1219200"/>
            <a:ext cx="8839200" cy="5181600"/>
          </a:xfrm>
        </p:spPr>
        <p:txBody>
          <a:bodyPr>
            <a:noAutofit/>
          </a:bodyPr>
          <a:lstStyle/>
          <a:p>
            <a:pPr>
              <a:spcBef>
                <a:spcPts val="0"/>
              </a:spcBef>
              <a:spcAft>
                <a:spcPts val="1800"/>
              </a:spcAft>
            </a:pPr>
            <a:r>
              <a:rPr lang="en-US" i="1" dirty="0">
                <a:solidFill>
                  <a:srgbClr val="0070C0"/>
                </a:solidFill>
              </a:rPr>
              <a:t>Repeated </a:t>
            </a:r>
            <a:r>
              <a:rPr lang="en-US" i="1" dirty="0" smtClean="0">
                <a:solidFill>
                  <a:srgbClr val="0070C0"/>
                </a:solidFill>
              </a:rPr>
              <a:t>interaction and tacit collusion</a:t>
            </a:r>
            <a:endParaRPr lang="en-US" i="1" dirty="0">
              <a:solidFill>
                <a:srgbClr val="0070C0"/>
              </a:solidFill>
            </a:endParaRPr>
          </a:p>
          <a:p>
            <a:pPr>
              <a:spcBef>
                <a:spcPts val="0"/>
              </a:spcBef>
              <a:spcAft>
                <a:spcPts val="1800"/>
              </a:spcAft>
              <a:buClr>
                <a:schemeClr val="tx1"/>
              </a:buClr>
            </a:pPr>
            <a:r>
              <a:rPr lang="en-US" sz="2800" dirty="0"/>
              <a:t>Players who </a:t>
            </a:r>
            <a:r>
              <a:rPr lang="en-US" sz="2800" dirty="0">
                <a:solidFill>
                  <a:schemeClr val="accent4">
                    <a:lumMod val="75000"/>
                  </a:schemeClr>
                </a:solidFill>
              </a:rPr>
              <a:t>don’t take their interdependence into account</a:t>
            </a:r>
            <a:r>
              <a:rPr lang="en-US" sz="2800" dirty="0"/>
              <a:t> arrive at a </a:t>
            </a:r>
            <a:r>
              <a:rPr lang="en-US" sz="2800" i="1" dirty="0">
                <a:solidFill>
                  <a:schemeClr val="accent4">
                    <a:lumMod val="75000"/>
                  </a:schemeClr>
                </a:solidFill>
              </a:rPr>
              <a:t>Nash</a:t>
            </a:r>
            <a:r>
              <a:rPr lang="en-US" sz="2800" dirty="0">
                <a:solidFill>
                  <a:schemeClr val="accent4">
                    <a:lumMod val="75000"/>
                  </a:schemeClr>
                </a:solidFill>
              </a:rPr>
              <a:t>, or </a:t>
            </a:r>
            <a:r>
              <a:rPr lang="en-US" sz="2800" i="1" dirty="0" err="1" smtClean="0">
                <a:solidFill>
                  <a:schemeClr val="accent4">
                    <a:lumMod val="75000"/>
                  </a:schemeClr>
                </a:solidFill>
              </a:rPr>
              <a:t>noncooperative</a:t>
            </a:r>
            <a:r>
              <a:rPr lang="en-US" sz="2800" dirty="0">
                <a:solidFill>
                  <a:schemeClr val="accent4">
                    <a:lumMod val="75000"/>
                  </a:schemeClr>
                </a:solidFill>
              </a:rPr>
              <a:t>, </a:t>
            </a:r>
            <a:r>
              <a:rPr lang="en-US" sz="2800" i="1" dirty="0">
                <a:solidFill>
                  <a:schemeClr val="accent4">
                    <a:lumMod val="75000"/>
                  </a:schemeClr>
                </a:solidFill>
              </a:rPr>
              <a:t>equilibrium</a:t>
            </a:r>
            <a:r>
              <a:rPr lang="en-US" sz="2800" dirty="0">
                <a:solidFill>
                  <a:schemeClr val="accent4">
                    <a:lumMod val="75000"/>
                  </a:schemeClr>
                </a:solidFill>
              </a:rPr>
              <a:t>. </a:t>
            </a:r>
            <a:endParaRPr lang="en-US" sz="2800" dirty="0"/>
          </a:p>
          <a:p>
            <a:pPr>
              <a:spcBef>
                <a:spcPts val="0"/>
              </a:spcBef>
              <a:spcAft>
                <a:spcPts val="1800"/>
              </a:spcAft>
              <a:buClr>
                <a:schemeClr val="tx1"/>
              </a:buClr>
            </a:pPr>
            <a:r>
              <a:rPr lang="en-US" sz="2800" dirty="0" smtClean="0"/>
              <a:t>But </a:t>
            </a:r>
            <a:r>
              <a:rPr lang="en-US" sz="2800" dirty="0">
                <a:solidFill>
                  <a:schemeClr val="accent6">
                    <a:lumMod val="75000"/>
                  </a:schemeClr>
                </a:solidFill>
              </a:rPr>
              <a:t>if a game is played repeatedly, </a:t>
            </a:r>
            <a:r>
              <a:rPr lang="en-US" sz="2800" dirty="0"/>
              <a:t>players may engage in </a:t>
            </a:r>
            <a:r>
              <a:rPr lang="en-US" sz="2800" i="1" dirty="0">
                <a:solidFill>
                  <a:schemeClr val="accent6">
                    <a:lumMod val="75000"/>
                  </a:schemeClr>
                </a:solidFill>
              </a:rPr>
              <a:t>strategic behavior</a:t>
            </a:r>
            <a:r>
              <a:rPr lang="en-US" sz="2800" dirty="0">
                <a:solidFill>
                  <a:schemeClr val="accent6">
                    <a:lumMod val="75000"/>
                  </a:schemeClr>
                </a:solidFill>
              </a:rPr>
              <a:t>, </a:t>
            </a:r>
            <a:r>
              <a:rPr lang="en-US" sz="2800" dirty="0"/>
              <a:t>sacrificing short-run profit to influence future behavior. </a:t>
            </a:r>
            <a:endParaRPr lang="en-US" sz="2800" i="1" dirty="0"/>
          </a:p>
          <a:p>
            <a:pPr>
              <a:spcBef>
                <a:spcPts val="0"/>
              </a:spcBef>
              <a:spcAft>
                <a:spcPts val="1800"/>
              </a:spcAft>
              <a:buClr>
                <a:schemeClr val="tx1"/>
              </a:buClr>
            </a:pPr>
            <a:r>
              <a:rPr lang="en-US" sz="2800" i="1" dirty="0">
                <a:solidFill>
                  <a:srgbClr val="990033"/>
                </a:solidFill>
              </a:rPr>
              <a:t>Tit for </a:t>
            </a:r>
            <a:r>
              <a:rPr lang="en-US" sz="2800" i="1" dirty="0" smtClean="0">
                <a:solidFill>
                  <a:srgbClr val="990033"/>
                </a:solidFill>
              </a:rPr>
              <a:t>tat:</a:t>
            </a:r>
            <a:r>
              <a:rPr lang="en-US" sz="2800" dirty="0" smtClean="0">
                <a:solidFill>
                  <a:srgbClr val="990033"/>
                </a:solidFill>
              </a:rPr>
              <a:t> </a:t>
            </a:r>
            <a:r>
              <a:rPr lang="en-US" sz="2800" dirty="0" smtClean="0"/>
              <a:t>a strategy of playing </a:t>
            </a:r>
            <a:r>
              <a:rPr lang="en-US" sz="2800" dirty="0"/>
              <a:t>cooperatively at first, then </a:t>
            </a:r>
            <a:r>
              <a:rPr lang="en-US" sz="2800" dirty="0" smtClean="0"/>
              <a:t>doing </a:t>
            </a:r>
            <a:r>
              <a:rPr lang="en-US" sz="2800" dirty="0"/>
              <a:t>whatever the other player did in the previous period</a:t>
            </a:r>
            <a:r>
              <a:rPr lang="en-US" sz="2800" dirty="0" smtClean="0"/>
              <a:t>.</a:t>
            </a:r>
            <a:endParaRPr lang="en-US" sz="2800"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24640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0" y="0"/>
            <a:ext cx="9144000" cy="1066800"/>
          </a:xfrm>
        </p:spPr>
        <p:txBody>
          <a:bodyPr>
            <a:noAutofit/>
          </a:bodyPr>
          <a:lstStyle/>
          <a:p>
            <a:pPr algn="l"/>
            <a:r>
              <a:rPr lang="en-US" sz="4000" spc="0" dirty="0" smtClean="0"/>
              <a:t>HOW REPEATED INTERACTION CAN SUPPORT COLLUSION</a:t>
            </a:r>
          </a:p>
        </p:txBody>
      </p:sp>
      <p:sp>
        <p:nvSpPr>
          <p:cNvPr id="205829" name="Rectangle 5"/>
          <p:cNvSpPr>
            <a:spLocks noChangeArrowheads="1"/>
          </p:cNvSpPr>
          <p:nvPr/>
        </p:nvSpPr>
        <p:spPr bwMode="auto">
          <a:xfrm>
            <a:off x="833438" y="2773363"/>
            <a:ext cx="9064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Tit for tat</a:t>
            </a:r>
            <a:endParaRPr lang="en-US" sz="1400">
              <a:latin typeface="Century Gothic"/>
              <a:cs typeface="Century Gothic"/>
            </a:endParaRPr>
          </a:p>
        </p:txBody>
      </p:sp>
      <p:sp>
        <p:nvSpPr>
          <p:cNvPr id="205830" name="Rectangle 6"/>
          <p:cNvSpPr>
            <a:spLocks noChangeArrowheads="1"/>
          </p:cNvSpPr>
          <p:nvPr/>
        </p:nvSpPr>
        <p:spPr bwMode="auto">
          <a:xfrm>
            <a:off x="2828926" y="1493838"/>
            <a:ext cx="75040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Tit for tat</a:t>
            </a:r>
            <a:endParaRPr lang="en-US" sz="1400">
              <a:latin typeface="Century Gothic"/>
              <a:cs typeface="Century Gothic"/>
            </a:endParaRPr>
          </a:p>
        </p:txBody>
      </p:sp>
      <p:sp>
        <p:nvSpPr>
          <p:cNvPr id="205831" name="Rectangle 7"/>
          <p:cNvSpPr>
            <a:spLocks noChangeArrowheads="1"/>
          </p:cNvSpPr>
          <p:nvPr/>
        </p:nvSpPr>
        <p:spPr bwMode="auto">
          <a:xfrm>
            <a:off x="762000" y="5029200"/>
            <a:ext cx="862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Always cheat</a:t>
            </a:r>
            <a:endParaRPr lang="en-US" sz="1400" dirty="0">
              <a:latin typeface="Century Gothic"/>
              <a:cs typeface="Century Gothic"/>
            </a:endParaRPr>
          </a:p>
        </p:txBody>
      </p:sp>
      <p:sp>
        <p:nvSpPr>
          <p:cNvPr id="205832" name="Rectangle 8"/>
          <p:cNvSpPr>
            <a:spLocks noChangeArrowheads="1"/>
          </p:cNvSpPr>
          <p:nvPr/>
        </p:nvSpPr>
        <p:spPr bwMode="auto">
          <a:xfrm>
            <a:off x="5940426" y="1493838"/>
            <a:ext cx="11820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Always cheat</a:t>
            </a:r>
            <a:endParaRPr lang="en-US" sz="1400">
              <a:latin typeface="Century Gothic"/>
              <a:cs typeface="Century Gothic"/>
            </a:endParaRPr>
          </a:p>
        </p:txBody>
      </p:sp>
      <p:sp>
        <p:nvSpPr>
          <p:cNvPr id="205833" name="Freeform 9"/>
          <p:cNvSpPr>
            <a:spLocks/>
          </p:cNvSpPr>
          <p:nvPr/>
        </p:nvSpPr>
        <p:spPr bwMode="auto">
          <a:xfrm>
            <a:off x="1766888" y="4146550"/>
            <a:ext cx="3298825" cy="2332038"/>
          </a:xfrm>
          <a:custGeom>
            <a:avLst/>
            <a:gdLst>
              <a:gd name="T0" fmla="*/ 1074 w 1074"/>
              <a:gd name="T1" fmla="*/ 1075 h 1075"/>
              <a:gd name="T2" fmla="*/ 0 w 1074"/>
              <a:gd name="T3" fmla="*/ 1075 h 1075"/>
              <a:gd name="T4" fmla="*/ 0 w 1074"/>
              <a:gd name="T5" fmla="*/ 0 h 1075"/>
              <a:gd name="T6" fmla="*/ 1074 w 1074"/>
              <a:gd name="T7" fmla="*/ 1075 h 1075"/>
            </a:gdLst>
            <a:ahLst/>
            <a:cxnLst>
              <a:cxn ang="0">
                <a:pos x="T0" y="T1"/>
              </a:cxn>
              <a:cxn ang="0">
                <a:pos x="T2" y="T3"/>
              </a:cxn>
              <a:cxn ang="0">
                <a:pos x="T4" y="T5"/>
              </a:cxn>
              <a:cxn ang="0">
                <a:pos x="T6" y="T7"/>
              </a:cxn>
            </a:cxnLst>
            <a:rect l="0" t="0" r="r" b="b"/>
            <a:pathLst>
              <a:path w="1074" h="1075">
                <a:moveTo>
                  <a:pt x="1074" y="1075"/>
                </a:moveTo>
                <a:lnTo>
                  <a:pt x="0" y="1075"/>
                </a:lnTo>
                <a:lnTo>
                  <a:pt x="0" y="0"/>
                </a:lnTo>
                <a:lnTo>
                  <a:pt x="1074" y="1075"/>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4" name="Freeform 10"/>
          <p:cNvSpPr>
            <a:spLocks/>
          </p:cNvSpPr>
          <p:nvPr/>
        </p:nvSpPr>
        <p:spPr bwMode="auto">
          <a:xfrm>
            <a:off x="1766888" y="4146550"/>
            <a:ext cx="3298825" cy="2332038"/>
          </a:xfrm>
          <a:custGeom>
            <a:avLst/>
            <a:gdLst>
              <a:gd name="T0" fmla="*/ 0 w 1074"/>
              <a:gd name="T1" fmla="*/ 0 h 1075"/>
              <a:gd name="T2" fmla="*/ 1074 w 1074"/>
              <a:gd name="T3" fmla="*/ 0 h 1075"/>
              <a:gd name="T4" fmla="*/ 1074 w 1074"/>
              <a:gd name="T5" fmla="*/ 1075 h 1075"/>
              <a:gd name="T6" fmla="*/ 0 w 1074"/>
              <a:gd name="T7" fmla="*/ 0 h 1075"/>
            </a:gdLst>
            <a:ahLst/>
            <a:cxnLst>
              <a:cxn ang="0">
                <a:pos x="T0" y="T1"/>
              </a:cxn>
              <a:cxn ang="0">
                <a:pos x="T2" y="T3"/>
              </a:cxn>
              <a:cxn ang="0">
                <a:pos x="T4" y="T5"/>
              </a:cxn>
              <a:cxn ang="0">
                <a:pos x="T6" y="T7"/>
              </a:cxn>
            </a:cxnLst>
            <a:rect l="0" t="0" r="r" b="b"/>
            <a:pathLst>
              <a:path w="1074" h="1075">
                <a:moveTo>
                  <a:pt x="0" y="0"/>
                </a:moveTo>
                <a:lnTo>
                  <a:pt x="1074" y="0"/>
                </a:lnTo>
                <a:lnTo>
                  <a:pt x="1074" y="1075"/>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5" name="Freeform 11"/>
          <p:cNvSpPr>
            <a:spLocks/>
          </p:cNvSpPr>
          <p:nvPr/>
        </p:nvSpPr>
        <p:spPr bwMode="auto">
          <a:xfrm>
            <a:off x="5065713" y="4146550"/>
            <a:ext cx="3292475" cy="2332038"/>
          </a:xfrm>
          <a:custGeom>
            <a:avLst/>
            <a:gdLst>
              <a:gd name="T0" fmla="*/ 1072 w 1072"/>
              <a:gd name="T1" fmla="*/ 1075 h 1075"/>
              <a:gd name="T2" fmla="*/ 0 w 1072"/>
              <a:gd name="T3" fmla="*/ 1075 h 1075"/>
              <a:gd name="T4" fmla="*/ 0 w 1072"/>
              <a:gd name="T5" fmla="*/ 0 h 1075"/>
              <a:gd name="T6" fmla="*/ 1072 w 1072"/>
              <a:gd name="T7" fmla="*/ 1075 h 1075"/>
            </a:gdLst>
            <a:ahLst/>
            <a:cxnLst>
              <a:cxn ang="0">
                <a:pos x="T0" y="T1"/>
              </a:cxn>
              <a:cxn ang="0">
                <a:pos x="T2" y="T3"/>
              </a:cxn>
              <a:cxn ang="0">
                <a:pos x="T4" y="T5"/>
              </a:cxn>
              <a:cxn ang="0">
                <a:pos x="T6" y="T7"/>
              </a:cxn>
            </a:cxnLst>
            <a:rect l="0" t="0" r="r" b="b"/>
            <a:pathLst>
              <a:path w="1072" h="1075">
                <a:moveTo>
                  <a:pt x="1072" y="1075"/>
                </a:moveTo>
                <a:lnTo>
                  <a:pt x="0" y="1075"/>
                </a:lnTo>
                <a:lnTo>
                  <a:pt x="0" y="0"/>
                </a:lnTo>
                <a:lnTo>
                  <a:pt x="1072" y="1075"/>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6" name="Freeform 12"/>
          <p:cNvSpPr>
            <a:spLocks/>
          </p:cNvSpPr>
          <p:nvPr/>
        </p:nvSpPr>
        <p:spPr bwMode="auto">
          <a:xfrm>
            <a:off x="5065713" y="4146550"/>
            <a:ext cx="3292475" cy="2332038"/>
          </a:xfrm>
          <a:custGeom>
            <a:avLst/>
            <a:gdLst>
              <a:gd name="T0" fmla="*/ 0 w 1072"/>
              <a:gd name="T1" fmla="*/ 0 h 1075"/>
              <a:gd name="T2" fmla="*/ 1072 w 1072"/>
              <a:gd name="T3" fmla="*/ 0 h 1075"/>
              <a:gd name="T4" fmla="*/ 1072 w 1072"/>
              <a:gd name="T5" fmla="*/ 1075 h 1075"/>
              <a:gd name="T6" fmla="*/ 0 w 1072"/>
              <a:gd name="T7" fmla="*/ 0 h 1075"/>
            </a:gdLst>
            <a:ahLst/>
            <a:cxnLst>
              <a:cxn ang="0">
                <a:pos x="T0" y="T1"/>
              </a:cxn>
              <a:cxn ang="0">
                <a:pos x="T2" y="T3"/>
              </a:cxn>
              <a:cxn ang="0">
                <a:pos x="T4" y="T5"/>
              </a:cxn>
              <a:cxn ang="0">
                <a:pos x="T6" y="T7"/>
              </a:cxn>
            </a:cxnLst>
            <a:rect l="0" t="0" r="r" b="b"/>
            <a:pathLst>
              <a:path w="1072" h="1075">
                <a:moveTo>
                  <a:pt x="0" y="0"/>
                </a:moveTo>
                <a:lnTo>
                  <a:pt x="1072" y="0"/>
                </a:lnTo>
                <a:lnTo>
                  <a:pt x="1072" y="1075"/>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7" name="Freeform 13"/>
          <p:cNvSpPr>
            <a:spLocks/>
          </p:cNvSpPr>
          <p:nvPr/>
        </p:nvSpPr>
        <p:spPr bwMode="auto">
          <a:xfrm>
            <a:off x="1766888" y="1817688"/>
            <a:ext cx="3298825" cy="2328862"/>
          </a:xfrm>
          <a:custGeom>
            <a:avLst/>
            <a:gdLst>
              <a:gd name="T0" fmla="*/ 1074 w 1074"/>
              <a:gd name="T1" fmla="*/ 1074 h 1074"/>
              <a:gd name="T2" fmla="*/ 0 w 1074"/>
              <a:gd name="T3" fmla="*/ 1074 h 1074"/>
              <a:gd name="T4" fmla="*/ 0 w 1074"/>
              <a:gd name="T5" fmla="*/ 0 h 1074"/>
              <a:gd name="T6" fmla="*/ 1074 w 1074"/>
              <a:gd name="T7" fmla="*/ 1074 h 1074"/>
            </a:gdLst>
            <a:ahLst/>
            <a:cxnLst>
              <a:cxn ang="0">
                <a:pos x="T0" y="T1"/>
              </a:cxn>
              <a:cxn ang="0">
                <a:pos x="T2" y="T3"/>
              </a:cxn>
              <a:cxn ang="0">
                <a:pos x="T4" y="T5"/>
              </a:cxn>
              <a:cxn ang="0">
                <a:pos x="T6" y="T7"/>
              </a:cxn>
            </a:cxnLst>
            <a:rect l="0" t="0" r="r" b="b"/>
            <a:pathLst>
              <a:path w="1074" h="1074">
                <a:moveTo>
                  <a:pt x="1074" y="1074"/>
                </a:moveTo>
                <a:lnTo>
                  <a:pt x="0" y="1074"/>
                </a:lnTo>
                <a:lnTo>
                  <a:pt x="0" y="0"/>
                </a:lnTo>
                <a:lnTo>
                  <a:pt x="1074" y="1074"/>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8" name="Freeform 14"/>
          <p:cNvSpPr>
            <a:spLocks/>
          </p:cNvSpPr>
          <p:nvPr/>
        </p:nvSpPr>
        <p:spPr bwMode="auto">
          <a:xfrm>
            <a:off x="1766888" y="1817688"/>
            <a:ext cx="3298825" cy="2328862"/>
          </a:xfrm>
          <a:custGeom>
            <a:avLst/>
            <a:gdLst>
              <a:gd name="T0" fmla="*/ 0 w 1074"/>
              <a:gd name="T1" fmla="*/ 0 h 1074"/>
              <a:gd name="T2" fmla="*/ 1074 w 1074"/>
              <a:gd name="T3" fmla="*/ 0 h 1074"/>
              <a:gd name="T4" fmla="*/ 1074 w 1074"/>
              <a:gd name="T5" fmla="*/ 1074 h 1074"/>
              <a:gd name="T6" fmla="*/ 0 w 1074"/>
              <a:gd name="T7" fmla="*/ 0 h 1074"/>
            </a:gdLst>
            <a:ahLst/>
            <a:cxnLst>
              <a:cxn ang="0">
                <a:pos x="T0" y="T1"/>
              </a:cxn>
              <a:cxn ang="0">
                <a:pos x="T2" y="T3"/>
              </a:cxn>
              <a:cxn ang="0">
                <a:pos x="T4" y="T5"/>
              </a:cxn>
              <a:cxn ang="0">
                <a:pos x="T6" y="T7"/>
              </a:cxn>
            </a:cxnLst>
            <a:rect l="0" t="0" r="r" b="b"/>
            <a:pathLst>
              <a:path w="1074" h="1074">
                <a:moveTo>
                  <a:pt x="0" y="0"/>
                </a:moveTo>
                <a:lnTo>
                  <a:pt x="1074" y="0"/>
                </a:lnTo>
                <a:lnTo>
                  <a:pt x="1074" y="1074"/>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39" name="Freeform 15"/>
          <p:cNvSpPr>
            <a:spLocks/>
          </p:cNvSpPr>
          <p:nvPr/>
        </p:nvSpPr>
        <p:spPr bwMode="auto">
          <a:xfrm>
            <a:off x="5065713" y="1817688"/>
            <a:ext cx="3292475" cy="2328862"/>
          </a:xfrm>
          <a:custGeom>
            <a:avLst/>
            <a:gdLst>
              <a:gd name="T0" fmla="*/ 1072 w 1072"/>
              <a:gd name="T1" fmla="*/ 1074 h 1074"/>
              <a:gd name="T2" fmla="*/ 0 w 1072"/>
              <a:gd name="T3" fmla="*/ 1074 h 1074"/>
              <a:gd name="T4" fmla="*/ 0 w 1072"/>
              <a:gd name="T5" fmla="*/ 0 h 1074"/>
              <a:gd name="T6" fmla="*/ 1072 w 1072"/>
              <a:gd name="T7" fmla="*/ 1074 h 1074"/>
            </a:gdLst>
            <a:ahLst/>
            <a:cxnLst>
              <a:cxn ang="0">
                <a:pos x="T0" y="T1"/>
              </a:cxn>
              <a:cxn ang="0">
                <a:pos x="T2" y="T3"/>
              </a:cxn>
              <a:cxn ang="0">
                <a:pos x="T4" y="T5"/>
              </a:cxn>
              <a:cxn ang="0">
                <a:pos x="T6" y="T7"/>
              </a:cxn>
            </a:cxnLst>
            <a:rect l="0" t="0" r="r" b="b"/>
            <a:pathLst>
              <a:path w="1072" h="1074">
                <a:moveTo>
                  <a:pt x="1072" y="1074"/>
                </a:moveTo>
                <a:lnTo>
                  <a:pt x="0" y="1074"/>
                </a:lnTo>
                <a:lnTo>
                  <a:pt x="0" y="0"/>
                </a:lnTo>
                <a:lnTo>
                  <a:pt x="1072" y="1074"/>
                </a:lnTo>
                <a:close/>
              </a:path>
            </a:pathLst>
          </a:custGeom>
          <a:solidFill>
            <a:srgbClr val="FFCD67"/>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40" name="Freeform 16"/>
          <p:cNvSpPr>
            <a:spLocks/>
          </p:cNvSpPr>
          <p:nvPr/>
        </p:nvSpPr>
        <p:spPr bwMode="auto">
          <a:xfrm>
            <a:off x="5065713" y="1817688"/>
            <a:ext cx="3292475" cy="2328862"/>
          </a:xfrm>
          <a:custGeom>
            <a:avLst/>
            <a:gdLst>
              <a:gd name="T0" fmla="*/ 0 w 1072"/>
              <a:gd name="T1" fmla="*/ 0 h 1074"/>
              <a:gd name="T2" fmla="*/ 1072 w 1072"/>
              <a:gd name="T3" fmla="*/ 0 h 1074"/>
              <a:gd name="T4" fmla="*/ 1072 w 1072"/>
              <a:gd name="T5" fmla="*/ 1074 h 1074"/>
              <a:gd name="T6" fmla="*/ 0 w 1072"/>
              <a:gd name="T7" fmla="*/ 0 h 1074"/>
            </a:gdLst>
            <a:ahLst/>
            <a:cxnLst>
              <a:cxn ang="0">
                <a:pos x="T0" y="T1"/>
              </a:cxn>
              <a:cxn ang="0">
                <a:pos x="T2" y="T3"/>
              </a:cxn>
              <a:cxn ang="0">
                <a:pos x="T4" y="T5"/>
              </a:cxn>
              <a:cxn ang="0">
                <a:pos x="T6" y="T7"/>
              </a:cxn>
            </a:cxnLst>
            <a:rect l="0" t="0" r="r" b="b"/>
            <a:pathLst>
              <a:path w="1072" h="1074">
                <a:moveTo>
                  <a:pt x="0" y="0"/>
                </a:moveTo>
                <a:lnTo>
                  <a:pt x="1072" y="0"/>
                </a:lnTo>
                <a:lnTo>
                  <a:pt x="1072" y="1074"/>
                </a:lnTo>
                <a:lnTo>
                  <a:pt x="0" y="0"/>
                </a:lnTo>
                <a:close/>
              </a:path>
            </a:pathLst>
          </a:custGeom>
          <a:solidFill>
            <a:srgbClr val="C7C4E2"/>
          </a:solidFill>
          <a:ln w="9525" cap="flat">
            <a:solidFill>
              <a:srgbClr val="000000"/>
            </a:solidFill>
            <a:prstDash val="solid"/>
            <a:miter lim="800000"/>
            <a:headEnd/>
            <a:tailEnd/>
          </a:ln>
        </p:spPr>
        <p:txBody>
          <a:bodyPr/>
          <a:lstStyle/>
          <a:p>
            <a:endParaRPr lang="en-US">
              <a:latin typeface="Century Gothic"/>
              <a:cs typeface="Century Gothic"/>
            </a:endParaRPr>
          </a:p>
        </p:txBody>
      </p:sp>
      <p:sp>
        <p:nvSpPr>
          <p:cNvPr id="205841" name="Rectangle 17"/>
          <p:cNvSpPr>
            <a:spLocks noChangeArrowheads="1"/>
          </p:cNvSpPr>
          <p:nvPr/>
        </p:nvSpPr>
        <p:spPr bwMode="auto">
          <a:xfrm rot="16200000">
            <a:off x="-53772" y="4092804"/>
            <a:ext cx="4313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ADM</a:t>
            </a:r>
            <a:endParaRPr lang="en-US" sz="1400">
              <a:latin typeface="Century Gothic"/>
              <a:cs typeface="Century Gothic"/>
            </a:endParaRPr>
          </a:p>
        </p:txBody>
      </p:sp>
      <p:sp>
        <p:nvSpPr>
          <p:cNvPr id="205842" name="Rectangle 18"/>
          <p:cNvSpPr>
            <a:spLocks noChangeArrowheads="1"/>
          </p:cNvSpPr>
          <p:nvPr/>
        </p:nvSpPr>
        <p:spPr bwMode="auto">
          <a:xfrm>
            <a:off x="4398963" y="1073150"/>
            <a:ext cx="8966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Ajinomoto</a:t>
            </a:r>
            <a:endParaRPr lang="en-US" sz="1400" dirty="0">
              <a:latin typeface="Century Gothic"/>
              <a:cs typeface="Century Gothic"/>
            </a:endParaRPr>
          </a:p>
        </p:txBody>
      </p:sp>
      <p:sp>
        <p:nvSpPr>
          <p:cNvPr id="205843" name="Freeform 19"/>
          <p:cNvSpPr>
            <a:spLocks/>
          </p:cNvSpPr>
          <p:nvPr/>
        </p:nvSpPr>
        <p:spPr bwMode="auto">
          <a:xfrm>
            <a:off x="517526" y="2203450"/>
            <a:ext cx="204787" cy="3906838"/>
          </a:xfrm>
          <a:custGeom>
            <a:avLst/>
            <a:gdLst>
              <a:gd name="T0" fmla="*/ 25 w 25"/>
              <a:gd name="T1" fmla="*/ 0 h 677"/>
              <a:gd name="T2" fmla="*/ 10 w 25"/>
              <a:gd name="T3" fmla="*/ 16 h 677"/>
              <a:gd name="T4" fmla="*/ 10 w 25"/>
              <a:gd name="T5" fmla="*/ 328 h 677"/>
              <a:gd name="T6" fmla="*/ 0 w 25"/>
              <a:gd name="T7" fmla="*/ 339 h 677"/>
              <a:gd name="T8" fmla="*/ 10 w 25"/>
              <a:gd name="T9" fmla="*/ 349 h 677"/>
              <a:gd name="T10" fmla="*/ 10 w 25"/>
              <a:gd name="T11" fmla="*/ 661 h 677"/>
              <a:gd name="T12" fmla="*/ 25 w 25"/>
              <a:gd name="T13" fmla="*/ 677 h 677"/>
            </a:gdLst>
            <a:ahLst/>
            <a:cxnLst>
              <a:cxn ang="0">
                <a:pos x="T0" y="T1"/>
              </a:cxn>
              <a:cxn ang="0">
                <a:pos x="T2" y="T3"/>
              </a:cxn>
              <a:cxn ang="0">
                <a:pos x="T4" y="T5"/>
              </a:cxn>
              <a:cxn ang="0">
                <a:pos x="T6" y="T7"/>
              </a:cxn>
              <a:cxn ang="0">
                <a:pos x="T8" y="T9"/>
              </a:cxn>
              <a:cxn ang="0">
                <a:pos x="T10" y="T11"/>
              </a:cxn>
              <a:cxn ang="0">
                <a:pos x="T12" y="T13"/>
              </a:cxn>
            </a:cxnLst>
            <a:rect l="0" t="0" r="r" b="b"/>
            <a:pathLst>
              <a:path w="25" h="677">
                <a:moveTo>
                  <a:pt x="25" y="0"/>
                </a:moveTo>
                <a:cubicBezTo>
                  <a:pt x="15" y="0"/>
                  <a:pt x="10" y="3"/>
                  <a:pt x="10" y="16"/>
                </a:cubicBezTo>
                <a:cubicBezTo>
                  <a:pt x="10" y="19"/>
                  <a:pt x="10" y="326"/>
                  <a:pt x="10" y="328"/>
                </a:cubicBezTo>
                <a:cubicBezTo>
                  <a:pt x="10" y="332"/>
                  <a:pt x="8" y="339"/>
                  <a:pt x="0" y="339"/>
                </a:cubicBezTo>
                <a:cubicBezTo>
                  <a:pt x="8" y="339"/>
                  <a:pt x="10" y="346"/>
                  <a:pt x="10" y="349"/>
                </a:cubicBezTo>
                <a:cubicBezTo>
                  <a:pt x="10" y="352"/>
                  <a:pt x="10" y="658"/>
                  <a:pt x="10" y="661"/>
                </a:cubicBezTo>
                <a:cubicBezTo>
                  <a:pt x="10" y="674"/>
                  <a:pt x="15" y="677"/>
                  <a:pt x="25" y="677"/>
                </a:cubicBezTo>
              </a:path>
            </a:pathLst>
          </a:custGeom>
          <a:noFill/>
          <a:ln w="25400" cap="flat">
            <a:solidFill>
              <a:srgbClr val="FFCD67"/>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5844" name="Freeform 20"/>
          <p:cNvSpPr>
            <a:spLocks/>
          </p:cNvSpPr>
          <p:nvPr/>
        </p:nvSpPr>
        <p:spPr bwMode="auto">
          <a:xfrm>
            <a:off x="2289176" y="1379538"/>
            <a:ext cx="5527675" cy="144462"/>
          </a:xfrm>
          <a:custGeom>
            <a:avLst/>
            <a:gdLst>
              <a:gd name="T0" fmla="*/ 677 w 677"/>
              <a:gd name="T1" fmla="*/ 25 h 25"/>
              <a:gd name="T2" fmla="*/ 661 w 677"/>
              <a:gd name="T3" fmla="*/ 10 h 25"/>
              <a:gd name="T4" fmla="*/ 349 w 677"/>
              <a:gd name="T5" fmla="*/ 10 h 25"/>
              <a:gd name="T6" fmla="*/ 338 w 677"/>
              <a:gd name="T7" fmla="*/ 0 h 25"/>
              <a:gd name="T8" fmla="*/ 328 w 677"/>
              <a:gd name="T9" fmla="*/ 10 h 25"/>
              <a:gd name="T10" fmla="*/ 16 w 677"/>
              <a:gd name="T11" fmla="*/ 10 h 25"/>
              <a:gd name="T12" fmla="*/ 0 w 67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677" h="25">
                <a:moveTo>
                  <a:pt x="677" y="25"/>
                </a:moveTo>
                <a:cubicBezTo>
                  <a:pt x="677" y="15"/>
                  <a:pt x="674" y="10"/>
                  <a:pt x="661" y="10"/>
                </a:cubicBezTo>
                <a:cubicBezTo>
                  <a:pt x="658" y="10"/>
                  <a:pt x="351" y="10"/>
                  <a:pt x="349" y="10"/>
                </a:cubicBezTo>
                <a:cubicBezTo>
                  <a:pt x="346" y="10"/>
                  <a:pt x="338" y="8"/>
                  <a:pt x="338" y="0"/>
                </a:cubicBezTo>
                <a:cubicBezTo>
                  <a:pt x="338" y="8"/>
                  <a:pt x="331" y="10"/>
                  <a:pt x="328" y="10"/>
                </a:cubicBezTo>
                <a:cubicBezTo>
                  <a:pt x="326" y="10"/>
                  <a:pt x="19" y="10"/>
                  <a:pt x="16" y="10"/>
                </a:cubicBezTo>
                <a:cubicBezTo>
                  <a:pt x="3" y="10"/>
                  <a:pt x="0" y="15"/>
                  <a:pt x="0" y="25"/>
                </a:cubicBezTo>
              </a:path>
            </a:pathLst>
          </a:custGeom>
          <a:noFill/>
          <a:ln w="25400" cap="flat">
            <a:solidFill>
              <a:srgbClr val="C7C4E2"/>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05845" name="Rectangle 21"/>
          <p:cNvSpPr>
            <a:spLocks noChangeArrowheads="1"/>
          </p:cNvSpPr>
          <p:nvPr/>
        </p:nvSpPr>
        <p:spPr bwMode="auto">
          <a:xfrm>
            <a:off x="1957388" y="3429000"/>
            <a:ext cx="19494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ADM makes $180 million profit each year.</a:t>
            </a:r>
            <a:endParaRPr lang="en-US" sz="1400" dirty="0">
              <a:latin typeface="Century Gothic"/>
              <a:cs typeface="Century Gothic"/>
            </a:endParaRPr>
          </a:p>
        </p:txBody>
      </p:sp>
      <p:sp>
        <p:nvSpPr>
          <p:cNvPr id="205846" name="Rectangle 22"/>
          <p:cNvSpPr>
            <a:spLocks noChangeArrowheads="1"/>
          </p:cNvSpPr>
          <p:nvPr/>
        </p:nvSpPr>
        <p:spPr bwMode="auto">
          <a:xfrm>
            <a:off x="2328863" y="1971675"/>
            <a:ext cx="2654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$180 million profit each year.</a:t>
            </a:r>
            <a:endParaRPr lang="en-US" sz="1400">
              <a:latin typeface="Century Gothic"/>
              <a:cs typeface="Century Gothic"/>
            </a:endParaRPr>
          </a:p>
        </p:txBody>
      </p:sp>
      <p:sp>
        <p:nvSpPr>
          <p:cNvPr id="205847" name="Rectangle 23"/>
          <p:cNvSpPr>
            <a:spLocks noChangeArrowheads="1"/>
          </p:cNvSpPr>
          <p:nvPr/>
        </p:nvSpPr>
        <p:spPr bwMode="auto">
          <a:xfrm>
            <a:off x="6162676" y="1919288"/>
            <a:ext cx="2063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$200 million profit 1</a:t>
            </a:r>
            <a:r>
              <a:rPr lang="en-US" sz="1400" baseline="30000">
                <a:solidFill>
                  <a:srgbClr val="000000"/>
                </a:solidFill>
                <a:latin typeface="Century Gothic"/>
                <a:cs typeface="Century Gothic"/>
              </a:rPr>
              <a:t>st</a:t>
            </a:r>
            <a:r>
              <a:rPr lang="en-US" sz="1400">
                <a:solidFill>
                  <a:srgbClr val="000000"/>
                </a:solidFill>
                <a:latin typeface="Century Gothic"/>
                <a:cs typeface="Century Gothic"/>
              </a:rPr>
              <a:t> year, $160 profit each later year.</a:t>
            </a:r>
            <a:endParaRPr lang="en-US" sz="1400">
              <a:latin typeface="Century Gothic"/>
              <a:cs typeface="Century Gothic"/>
            </a:endParaRPr>
          </a:p>
        </p:txBody>
      </p:sp>
      <p:sp>
        <p:nvSpPr>
          <p:cNvPr id="205848" name="Rectangle 24"/>
          <p:cNvSpPr>
            <a:spLocks noChangeArrowheads="1"/>
          </p:cNvSpPr>
          <p:nvPr/>
        </p:nvSpPr>
        <p:spPr bwMode="auto">
          <a:xfrm>
            <a:off x="2771776" y="4262438"/>
            <a:ext cx="20637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$150 million profit 1</a:t>
            </a:r>
            <a:r>
              <a:rPr lang="en-US" sz="1400" baseline="30000">
                <a:solidFill>
                  <a:srgbClr val="000000"/>
                </a:solidFill>
                <a:latin typeface="Century Gothic"/>
                <a:cs typeface="Century Gothic"/>
              </a:rPr>
              <a:t>st</a:t>
            </a:r>
            <a:r>
              <a:rPr lang="en-US" sz="1400">
                <a:solidFill>
                  <a:srgbClr val="000000"/>
                </a:solidFill>
                <a:latin typeface="Century Gothic"/>
                <a:cs typeface="Century Gothic"/>
              </a:rPr>
              <a:t> year, $160 million profit each later year.</a:t>
            </a:r>
            <a:endParaRPr lang="en-US" sz="1400">
              <a:latin typeface="Century Gothic"/>
              <a:cs typeface="Century Gothic"/>
            </a:endParaRPr>
          </a:p>
        </p:txBody>
      </p:sp>
      <p:sp>
        <p:nvSpPr>
          <p:cNvPr id="205849" name="Rectangle 25"/>
          <p:cNvSpPr>
            <a:spLocks noChangeArrowheads="1"/>
          </p:cNvSpPr>
          <p:nvPr/>
        </p:nvSpPr>
        <p:spPr bwMode="auto">
          <a:xfrm>
            <a:off x="5572126" y="4262438"/>
            <a:ext cx="26543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r"/>
            <a:r>
              <a:rPr lang="en-US" sz="1400">
                <a:solidFill>
                  <a:srgbClr val="000000"/>
                </a:solidFill>
                <a:latin typeface="Century Gothic"/>
                <a:cs typeface="Century Gothic"/>
              </a:rPr>
              <a:t>Ajinomoto makes $160 million profit each year.</a:t>
            </a:r>
            <a:endParaRPr lang="en-US" sz="1400">
              <a:latin typeface="Century Gothic"/>
              <a:cs typeface="Century Gothic"/>
            </a:endParaRPr>
          </a:p>
        </p:txBody>
      </p:sp>
      <p:sp>
        <p:nvSpPr>
          <p:cNvPr id="205850" name="Rectangle 26"/>
          <p:cNvSpPr>
            <a:spLocks noChangeArrowheads="1"/>
          </p:cNvSpPr>
          <p:nvPr/>
        </p:nvSpPr>
        <p:spPr bwMode="auto">
          <a:xfrm>
            <a:off x="5243513" y="3217863"/>
            <a:ext cx="19510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ADM makes $150 million profit 1</a:t>
            </a:r>
            <a:r>
              <a:rPr lang="en-US" sz="1400" baseline="30000">
                <a:solidFill>
                  <a:srgbClr val="000000"/>
                </a:solidFill>
                <a:latin typeface="Century Gothic"/>
                <a:cs typeface="Century Gothic"/>
              </a:rPr>
              <a:t>st</a:t>
            </a:r>
            <a:r>
              <a:rPr lang="en-US" sz="1400">
                <a:solidFill>
                  <a:srgbClr val="000000"/>
                </a:solidFill>
                <a:latin typeface="Century Gothic"/>
                <a:cs typeface="Century Gothic"/>
              </a:rPr>
              <a:t> year, $160 million profit each later year.</a:t>
            </a:r>
            <a:endParaRPr lang="en-US" sz="1400">
              <a:latin typeface="Century Gothic"/>
              <a:cs typeface="Century Gothic"/>
            </a:endParaRPr>
          </a:p>
        </p:txBody>
      </p:sp>
      <p:sp>
        <p:nvSpPr>
          <p:cNvPr id="205851" name="Rectangle 27"/>
          <p:cNvSpPr>
            <a:spLocks noChangeArrowheads="1"/>
          </p:cNvSpPr>
          <p:nvPr/>
        </p:nvSpPr>
        <p:spPr bwMode="auto">
          <a:xfrm>
            <a:off x="1881188" y="5410200"/>
            <a:ext cx="1620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ADM makes $200 million profit 1</a:t>
            </a:r>
            <a:r>
              <a:rPr lang="en-US" sz="1400" baseline="30000" dirty="0">
                <a:solidFill>
                  <a:srgbClr val="000000"/>
                </a:solidFill>
                <a:latin typeface="Century Gothic"/>
                <a:cs typeface="Century Gothic"/>
              </a:rPr>
              <a:t>st</a:t>
            </a:r>
            <a:r>
              <a:rPr lang="en-US" sz="1400" dirty="0">
                <a:solidFill>
                  <a:srgbClr val="000000"/>
                </a:solidFill>
                <a:latin typeface="Century Gothic"/>
                <a:cs typeface="Century Gothic"/>
              </a:rPr>
              <a:t> year, $160 million profit each later year.</a:t>
            </a:r>
            <a:endParaRPr lang="en-US" sz="1400" dirty="0">
              <a:latin typeface="Century Gothic"/>
              <a:cs typeface="Century Gothic"/>
            </a:endParaRPr>
          </a:p>
        </p:txBody>
      </p:sp>
      <p:sp>
        <p:nvSpPr>
          <p:cNvPr id="205852" name="Rectangle 28"/>
          <p:cNvSpPr>
            <a:spLocks noChangeArrowheads="1"/>
          </p:cNvSpPr>
          <p:nvPr/>
        </p:nvSpPr>
        <p:spPr bwMode="auto">
          <a:xfrm>
            <a:off x="5233988" y="5791200"/>
            <a:ext cx="1951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ADM makes $160 million profit each year.</a:t>
            </a:r>
            <a:endParaRPr lang="en-US" sz="1400" dirty="0">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418089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845"/>
                                        </p:tgtEl>
                                        <p:attrNameLst>
                                          <p:attrName>style.visibility</p:attrName>
                                        </p:attrNameLst>
                                      </p:cBhvr>
                                      <p:to>
                                        <p:strVal val="visible"/>
                                      </p:to>
                                    </p:set>
                                    <p:animEffect transition="in" filter="fade">
                                      <p:cBhvr>
                                        <p:cTn id="7" dur="500"/>
                                        <p:tgtEl>
                                          <p:spTgt spid="2058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5850"/>
                                        </p:tgtEl>
                                        <p:attrNameLst>
                                          <p:attrName>style.visibility</p:attrName>
                                        </p:attrNameLst>
                                      </p:cBhvr>
                                      <p:to>
                                        <p:strVal val="visible"/>
                                      </p:to>
                                    </p:set>
                                    <p:animEffect transition="in" filter="fade">
                                      <p:cBhvr>
                                        <p:cTn id="11" dur="500"/>
                                        <p:tgtEl>
                                          <p:spTgt spid="20585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5851"/>
                                        </p:tgtEl>
                                        <p:attrNameLst>
                                          <p:attrName>style.visibility</p:attrName>
                                        </p:attrNameLst>
                                      </p:cBhvr>
                                      <p:to>
                                        <p:strVal val="visible"/>
                                      </p:to>
                                    </p:set>
                                    <p:animEffect transition="in" filter="fade">
                                      <p:cBhvr>
                                        <p:cTn id="15" dur="500"/>
                                        <p:tgtEl>
                                          <p:spTgt spid="20585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5852"/>
                                        </p:tgtEl>
                                        <p:attrNameLst>
                                          <p:attrName>style.visibility</p:attrName>
                                        </p:attrNameLst>
                                      </p:cBhvr>
                                      <p:to>
                                        <p:strVal val="visible"/>
                                      </p:to>
                                    </p:set>
                                    <p:animEffect transition="in" filter="fade">
                                      <p:cBhvr>
                                        <p:cTn id="19" dur="500"/>
                                        <p:tgtEl>
                                          <p:spTgt spid="2058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5846"/>
                                        </p:tgtEl>
                                        <p:attrNameLst>
                                          <p:attrName>style.visibility</p:attrName>
                                        </p:attrNameLst>
                                      </p:cBhvr>
                                      <p:to>
                                        <p:strVal val="visible"/>
                                      </p:to>
                                    </p:set>
                                    <p:animEffect transition="in" filter="fade">
                                      <p:cBhvr>
                                        <p:cTn id="24" dur="500"/>
                                        <p:tgtEl>
                                          <p:spTgt spid="205846"/>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5847"/>
                                        </p:tgtEl>
                                        <p:attrNameLst>
                                          <p:attrName>style.visibility</p:attrName>
                                        </p:attrNameLst>
                                      </p:cBhvr>
                                      <p:to>
                                        <p:strVal val="visible"/>
                                      </p:to>
                                    </p:set>
                                    <p:animEffect transition="in" filter="fade">
                                      <p:cBhvr>
                                        <p:cTn id="28" dur="500"/>
                                        <p:tgtEl>
                                          <p:spTgt spid="205847"/>
                                        </p:tgtEl>
                                      </p:cBhvr>
                                    </p:animEffect>
                                  </p:childTnLst>
                                </p:cTn>
                              </p:par>
                            </p:childTnLst>
                          </p:cTn>
                        </p:par>
                        <p:par>
                          <p:cTn id="29" fill="hold" nodeType="afterGroup">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05848"/>
                                        </p:tgtEl>
                                        <p:attrNameLst>
                                          <p:attrName>style.visibility</p:attrName>
                                        </p:attrNameLst>
                                      </p:cBhvr>
                                      <p:to>
                                        <p:strVal val="visible"/>
                                      </p:to>
                                    </p:set>
                                    <p:animEffect transition="in" filter="fade">
                                      <p:cBhvr>
                                        <p:cTn id="32" dur="500"/>
                                        <p:tgtEl>
                                          <p:spTgt spid="205848"/>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5849"/>
                                        </p:tgtEl>
                                        <p:attrNameLst>
                                          <p:attrName>style.visibility</p:attrName>
                                        </p:attrNameLst>
                                      </p:cBhvr>
                                      <p:to>
                                        <p:strVal val="visible"/>
                                      </p:to>
                                    </p:set>
                                    <p:animEffect transition="in" filter="fade">
                                      <p:cBhvr>
                                        <p:cTn id="36" dur="500"/>
                                        <p:tgtEl>
                                          <p:spTgt spid="20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45" grpId="0"/>
      <p:bldP spid="205846" grpId="0"/>
      <p:bldP spid="205847" grpId="0"/>
      <p:bldP spid="205848" grpId="0"/>
      <p:bldP spid="205849" grpId="0"/>
      <p:bldP spid="205850" grpId="0"/>
      <p:bldP spid="205851" grpId="0"/>
      <p:bldP spid="2058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rrowheads="1"/>
          </p:cNvSpPr>
          <p:nvPr>
            <p:ph type="title"/>
          </p:nvPr>
        </p:nvSpPr>
        <p:spPr>
          <a:xfrm>
            <a:off x="0" y="0"/>
            <a:ext cx="9144000" cy="1143000"/>
          </a:xfrm>
        </p:spPr>
        <p:txBody>
          <a:bodyPr>
            <a:normAutofit fontScale="90000"/>
          </a:bodyPr>
          <a:lstStyle/>
          <a:p>
            <a:pPr algn="l"/>
            <a:r>
              <a:rPr lang="en-US" spc="0" dirty="0" smtClean="0"/>
              <a:t>THE UPS AND DOWNS OF THE OIL CARTEL</a:t>
            </a:r>
          </a:p>
        </p:txBody>
      </p:sp>
      <p:sp>
        <p:nvSpPr>
          <p:cNvPr id="209935" name="Rectangle 15"/>
          <p:cNvSpPr>
            <a:spLocks noChangeArrowheads="1"/>
          </p:cNvSpPr>
          <p:nvPr/>
        </p:nvSpPr>
        <p:spPr bwMode="auto">
          <a:xfrm>
            <a:off x="3429000" y="1066800"/>
            <a:ext cx="23625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dirty="0">
                <a:solidFill>
                  <a:srgbClr val="000000"/>
                </a:solidFill>
                <a:latin typeface="Century Gothic"/>
                <a:cs typeface="Century Gothic"/>
              </a:rPr>
              <a:t>Crude </a:t>
            </a:r>
            <a:r>
              <a:rPr lang="en-US" sz="1400" b="1" dirty="0" smtClean="0">
                <a:solidFill>
                  <a:srgbClr val="000000"/>
                </a:solidFill>
                <a:latin typeface="Century Gothic"/>
                <a:cs typeface="Century Gothic"/>
              </a:rPr>
              <a:t>oil prices</a:t>
            </a:r>
            <a:r>
              <a:rPr lang="en-US" sz="1400" b="1" dirty="0">
                <a:solidFill>
                  <a:srgbClr val="000000"/>
                </a:solidFill>
                <a:latin typeface="Century Gothic"/>
                <a:cs typeface="Century Gothic"/>
              </a:rPr>
              <a:t>, </a:t>
            </a:r>
            <a:r>
              <a:rPr lang="en-US" sz="1400" b="1" dirty="0" smtClean="0">
                <a:solidFill>
                  <a:srgbClr val="000000"/>
                </a:solidFill>
                <a:latin typeface="Century Gothic"/>
                <a:cs typeface="Century Gothic"/>
              </a:rPr>
              <a:t>1949–2013</a:t>
            </a:r>
            <a:endParaRPr lang="en-US" sz="1400" b="1" dirty="0">
              <a:latin typeface="Century Gothic"/>
              <a:cs typeface="Century Gothic"/>
            </a:endParaRPr>
          </a:p>
        </p:txBody>
      </p:sp>
      <p:sp>
        <p:nvSpPr>
          <p:cNvPr id="209936" name="Rectangle 16"/>
          <p:cNvSpPr>
            <a:spLocks noChangeArrowheads="1"/>
          </p:cNvSpPr>
          <p:nvPr/>
        </p:nvSpPr>
        <p:spPr bwMode="auto">
          <a:xfrm>
            <a:off x="3560762" y="1308100"/>
            <a:ext cx="21505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(in constant </a:t>
            </a:r>
            <a:r>
              <a:rPr lang="en-US" sz="1400" dirty="0" smtClean="0">
                <a:solidFill>
                  <a:srgbClr val="000000"/>
                </a:solidFill>
                <a:latin typeface="Century Gothic"/>
                <a:cs typeface="Century Gothic"/>
              </a:rPr>
              <a:t>2012 </a:t>
            </a:r>
            <a:r>
              <a:rPr lang="en-US" sz="1400" dirty="0">
                <a:solidFill>
                  <a:srgbClr val="000000"/>
                </a:solidFill>
                <a:latin typeface="Century Gothic"/>
                <a:cs typeface="Century Gothic"/>
              </a:rPr>
              <a:t>dollars)</a:t>
            </a:r>
            <a:endParaRPr lang="en-US" sz="1400" dirty="0">
              <a:latin typeface="Century Gothic"/>
              <a:cs typeface="Century Gothic"/>
            </a:endParaRPr>
          </a:p>
        </p:txBody>
      </p:sp>
      <p:pic>
        <p:nvPicPr>
          <p:cNvPr id="4" name="Picture 3"/>
          <p:cNvPicPr>
            <a:picLocks noChangeAspect="1"/>
          </p:cNvPicPr>
          <p:nvPr/>
        </p:nvPicPr>
        <p:blipFill>
          <a:blip r:embed="rId3"/>
          <a:stretch>
            <a:fillRect/>
          </a:stretch>
        </p:blipFill>
        <p:spPr>
          <a:xfrm>
            <a:off x="685800" y="1523805"/>
            <a:ext cx="7620000" cy="5073496"/>
          </a:xfrm>
          <a:prstGeom prst="rect">
            <a:avLst/>
          </a:prstGeom>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92351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a:solidFill>
            <a:schemeClr val="bg1">
              <a:alpha val="63000"/>
            </a:schemeClr>
          </a:solidFill>
        </p:spPr>
        <p:txBody>
          <a:bodyPr/>
          <a:lstStyle/>
          <a:p>
            <a:pPr algn="l"/>
            <a:r>
              <a:rPr lang="en-US" spc="0" dirty="0" smtClean="0"/>
              <a:t>OLIGOPOLY IN PRACTICE</a:t>
            </a:r>
            <a:endParaRPr lang="en-US" b="0" spc="0" dirty="0" smtClean="0"/>
          </a:p>
        </p:txBody>
      </p:sp>
      <p:sp>
        <p:nvSpPr>
          <p:cNvPr id="2" name="Content Placeholder 1"/>
          <p:cNvSpPr>
            <a:spLocks noGrp="1"/>
          </p:cNvSpPr>
          <p:nvPr>
            <p:ph idx="1"/>
          </p:nvPr>
        </p:nvSpPr>
        <p:spPr>
          <a:xfrm>
            <a:off x="0" y="3657600"/>
            <a:ext cx="9144000" cy="2286000"/>
          </a:xfrm>
          <a:solidFill>
            <a:schemeClr val="bg1">
              <a:alpha val="51000"/>
            </a:schemeClr>
          </a:solidFill>
        </p:spPr>
        <p:txBody>
          <a:bodyPr>
            <a:normAutofit/>
          </a:bodyPr>
          <a:lstStyle/>
          <a:p>
            <a:pPr>
              <a:spcBef>
                <a:spcPct val="0"/>
              </a:spcBef>
              <a:buClr>
                <a:schemeClr val="tx1"/>
              </a:buClr>
            </a:pPr>
            <a:r>
              <a:rPr lang="en-US" sz="2800" dirty="0"/>
              <a:t>Oligopolies operate </a:t>
            </a:r>
            <a:r>
              <a:rPr lang="en-US" sz="2800" dirty="0">
                <a:solidFill>
                  <a:srgbClr val="0070C0"/>
                </a:solidFill>
              </a:rPr>
              <a:t>under legal restrictions</a:t>
            </a:r>
            <a:r>
              <a:rPr lang="en-US" sz="2800" dirty="0"/>
              <a:t> in the form of </a:t>
            </a:r>
            <a:r>
              <a:rPr lang="en-US" sz="2800" i="1" dirty="0"/>
              <a:t>antitrust policy. </a:t>
            </a:r>
          </a:p>
          <a:p>
            <a:pPr>
              <a:spcBef>
                <a:spcPct val="0"/>
              </a:spcBef>
              <a:buClr>
                <a:schemeClr val="tx1"/>
              </a:buClr>
            </a:pPr>
            <a:r>
              <a:rPr lang="en-US" sz="2800" i="1" dirty="0" smtClean="0">
                <a:solidFill>
                  <a:srgbClr val="990033"/>
                </a:solidFill>
              </a:rPr>
              <a:t>Antitrust policies: </a:t>
            </a:r>
            <a:r>
              <a:rPr lang="en-US" sz="2800" dirty="0" smtClean="0"/>
              <a:t>efforts </a:t>
            </a:r>
            <a:r>
              <a:rPr lang="en-US" sz="2800" dirty="0"/>
              <a:t>undertaken by the government to prevent oligopolistic industries from becoming or behaving like monopolies</a:t>
            </a:r>
            <a:r>
              <a:rPr lang="en-US" sz="2800" i="1" dirty="0"/>
              <a:t>. </a:t>
            </a: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29234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488px-JimmyCarterPortrait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39554" y="1066800"/>
            <a:ext cx="4664892" cy="573736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7283" name="TextBox 3"/>
          <p:cNvSpPr txBox="1">
            <a:spLocks noChangeArrowheads="1"/>
          </p:cNvSpPr>
          <p:nvPr/>
        </p:nvSpPr>
        <p:spPr bwMode="auto">
          <a:xfrm>
            <a:off x="0" y="5105400"/>
            <a:ext cx="9144000" cy="107791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a:latin typeface="Century Gothic" pitchFamily="34" charset="0"/>
              </a:rPr>
              <a:t>“Our neck is stretched over the fence and OPEC has a </a:t>
            </a:r>
            <a:r>
              <a:rPr lang="en-US" sz="3200" b="1" dirty="0" smtClean="0">
                <a:latin typeface="Century Gothic" pitchFamily="34" charset="0"/>
              </a:rPr>
              <a:t>knife.”  </a:t>
            </a:r>
            <a:r>
              <a:rPr lang="en-US" sz="2400" b="1" i="1" dirty="0">
                <a:latin typeface="Century Gothic" pitchFamily="34" charset="0"/>
              </a:rPr>
              <a:t>U.S. President Jimmy Carter, 1979</a:t>
            </a:r>
            <a:endParaRPr lang="en-US" sz="3200" b="1" i="1" dirty="0">
              <a:latin typeface="Century Gothic" pitchFamily="34" charset="0"/>
            </a:endParaRPr>
          </a:p>
        </p:txBody>
      </p:sp>
      <p:sp>
        <p:nvSpPr>
          <p:cNvPr id="2" name="Title 1"/>
          <p:cNvSpPr>
            <a:spLocks noGrp="1"/>
          </p:cNvSpPr>
          <p:nvPr>
            <p:ph type="title"/>
          </p:nvPr>
        </p:nvSpPr>
        <p:spPr/>
        <p:txBody>
          <a:bodyPr/>
          <a:lstStyle/>
          <a:p>
            <a:r>
              <a:rPr lang="en-US" dirty="0" smtClean="0"/>
              <a:t>THE POWER OF OLIGOPOLY</a:t>
            </a:r>
            <a:endParaRPr lang="en-US" dirty="0"/>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511093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76000"/>
            </a:schemeClr>
          </a:solidFill>
        </p:spPr>
        <p:txBody>
          <a:bodyPr/>
          <a:lstStyle/>
          <a:p>
            <a:r>
              <a:rPr lang="en-US" dirty="0" smtClean="0"/>
              <a:t>THE LEGAL FRAMEWORK</a:t>
            </a:r>
            <a:endParaRPr lang="en-US" dirty="0"/>
          </a:p>
        </p:txBody>
      </p:sp>
      <p:sp>
        <p:nvSpPr>
          <p:cNvPr id="3" name="Content Placeholder 2"/>
          <p:cNvSpPr>
            <a:spLocks noGrp="1"/>
          </p:cNvSpPr>
          <p:nvPr>
            <p:ph idx="1"/>
          </p:nvPr>
        </p:nvSpPr>
        <p:spPr>
          <a:xfrm>
            <a:off x="0" y="2819400"/>
            <a:ext cx="9144000" cy="4038600"/>
          </a:xfrm>
          <a:solidFill>
            <a:schemeClr val="bg1">
              <a:alpha val="64000"/>
            </a:schemeClr>
          </a:solidFill>
        </p:spPr>
        <p:txBody>
          <a:bodyPr>
            <a:normAutofit/>
          </a:bodyPr>
          <a:lstStyle/>
          <a:p>
            <a:pPr>
              <a:spcBef>
                <a:spcPts val="72"/>
              </a:spcBef>
              <a:spcAft>
                <a:spcPts val="1800"/>
              </a:spcAft>
            </a:pPr>
            <a:r>
              <a:rPr lang="en-US" sz="2800" dirty="0" smtClean="0"/>
              <a:t>Railroads created the first national markets for many goods in the later 1800’s, leading to larger firms- and cartels.</a:t>
            </a:r>
          </a:p>
          <a:p>
            <a:pPr>
              <a:spcBef>
                <a:spcPts val="72"/>
              </a:spcBef>
              <a:spcAft>
                <a:spcPts val="1800"/>
              </a:spcAft>
            </a:pPr>
            <a:r>
              <a:rPr lang="en-US" sz="2800" dirty="0" smtClean="0"/>
              <a:t>Rockefeller’s lawyers solved the cartel cheating problem by creating </a:t>
            </a:r>
            <a:r>
              <a:rPr lang="en-US" sz="2800" dirty="0" smtClean="0">
                <a:solidFill>
                  <a:srgbClr val="E46C0A"/>
                </a:solidFill>
              </a:rPr>
              <a:t>“trusts” </a:t>
            </a:r>
            <a:r>
              <a:rPr lang="en-US" sz="2800" dirty="0" smtClean="0"/>
              <a:t>controlled by a single board of trustees.</a:t>
            </a:r>
          </a:p>
          <a:p>
            <a:pPr>
              <a:spcBef>
                <a:spcPts val="72"/>
              </a:spcBef>
              <a:spcAft>
                <a:spcPts val="1800"/>
              </a:spcAft>
            </a:pPr>
            <a:r>
              <a:rPr lang="en-US" sz="2800" dirty="0" smtClean="0"/>
              <a:t>The public backlash created the first </a:t>
            </a:r>
            <a:r>
              <a:rPr lang="en-US" sz="2800" dirty="0" smtClean="0">
                <a:solidFill>
                  <a:srgbClr val="E46C0A"/>
                </a:solidFill>
              </a:rPr>
              <a:t>“antitrust” law:  </a:t>
            </a:r>
            <a:r>
              <a:rPr lang="en-US" sz="2800" dirty="0" smtClean="0"/>
              <a:t>The Sherman Act of 1890</a:t>
            </a: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111316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2200" y="4226051"/>
            <a:ext cx="2318898" cy="2631949"/>
          </a:xfrm>
          <a:prstGeom prst="rect">
            <a:avLst/>
          </a:prstGeom>
        </p:spPr>
      </p:pic>
      <p:sp>
        <p:nvSpPr>
          <p:cNvPr id="95234" name="Rectangle 2"/>
          <p:cNvSpPr>
            <a:spLocks noGrp="1" noRot="1" noChangeArrowheads="1"/>
          </p:cNvSpPr>
          <p:nvPr>
            <p:ph type="title"/>
          </p:nvPr>
        </p:nvSpPr>
        <p:spPr/>
        <p:txBody>
          <a:bodyPr/>
          <a:lstStyle/>
          <a:p>
            <a:pPr algn="l"/>
            <a:r>
              <a:rPr lang="en-US" spc="0" dirty="0" smtClean="0"/>
              <a:t>OLIGOPOLY IN PRACTICE</a:t>
            </a:r>
            <a:endParaRPr lang="en-US" b="0" spc="0" dirty="0" smtClean="0"/>
          </a:p>
        </p:txBody>
      </p:sp>
      <p:sp>
        <p:nvSpPr>
          <p:cNvPr id="2" name="Content Placeholder 1"/>
          <p:cNvSpPr>
            <a:spLocks noGrp="1"/>
          </p:cNvSpPr>
          <p:nvPr>
            <p:ph idx="1"/>
          </p:nvPr>
        </p:nvSpPr>
        <p:spPr>
          <a:xfrm>
            <a:off x="228600" y="762000"/>
            <a:ext cx="8839200" cy="4876800"/>
          </a:xfrm>
        </p:spPr>
        <p:txBody>
          <a:bodyPr>
            <a:normAutofit fontScale="92500"/>
          </a:bodyPr>
          <a:lstStyle/>
          <a:p>
            <a:pPr>
              <a:spcBef>
                <a:spcPct val="0"/>
              </a:spcBef>
              <a:spcAft>
                <a:spcPts val="1200"/>
              </a:spcAft>
              <a:buClr>
                <a:schemeClr val="tx1"/>
              </a:buClr>
            </a:pPr>
            <a:r>
              <a:rPr lang="en-US" dirty="0" smtClean="0"/>
              <a:t>But </a:t>
            </a:r>
            <a:r>
              <a:rPr lang="en-US" dirty="0"/>
              <a:t>many succeed in achieving </a:t>
            </a:r>
            <a:r>
              <a:rPr lang="en-US" dirty="0">
                <a:solidFill>
                  <a:schemeClr val="accent2"/>
                </a:solidFill>
              </a:rPr>
              <a:t>tacit </a:t>
            </a:r>
            <a:r>
              <a:rPr lang="en-US" dirty="0" smtClean="0">
                <a:solidFill>
                  <a:schemeClr val="accent2"/>
                </a:solidFill>
              </a:rPr>
              <a:t>collusion</a:t>
            </a:r>
            <a:r>
              <a:rPr lang="en-US" dirty="0">
                <a:solidFill>
                  <a:schemeClr val="accent2"/>
                </a:solidFill>
              </a:rPr>
              <a:t> </a:t>
            </a:r>
            <a:r>
              <a:rPr lang="en-US" dirty="0" smtClean="0"/>
              <a:t>(unspoken agreements)  </a:t>
            </a:r>
            <a:endParaRPr lang="en-US" dirty="0"/>
          </a:p>
          <a:p>
            <a:pPr>
              <a:spcBef>
                <a:spcPct val="0"/>
              </a:spcBef>
              <a:spcAft>
                <a:spcPts val="1200"/>
              </a:spcAft>
              <a:buClr>
                <a:schemeClr val="tx1"/>
              </a:buClr>
            </a:pPr>
            <a:r>
              <a:rPr lang="en-US" dirty="0" smtClean="0"/>
              <a:t>However, tacit </a:t>
            </a:r>
            <a:r>
              <a:rPr lang="en-US" dirty="0"/>
              <a:t>collusion is limited by a number of factors, including:</a:t>
            </a:r>
          </a:p>
          <a:p>
            <a:pPr marL="914400" lvl="1" indent="-457200">
              <a:spcBef>
                <a:spcPct val="0"/>
              </a:spcBef>
              <a:spcAft>
                <a:spcPts val="1200"/>
              </a:spcAft>
              <a:buClr>
                <a:schemeClr val="accent3"/>
              </a:buClr>
              <a:buFont typeface="Wingdings" charset="2"/>
              <a:buChar char="§"/>
            </a:pPr>
            <a:r>
              <a:rPr lang="en-US" sz="3200" i="1" dirty="0" smtClean="0">
                <a:solidFill>
                  <a:schemeClr val="tx1">
                    <a:lumMod val="75000"/>
                    <a:lumOff val="25000"/>
                  </a:schemeClr>
                </a:solidFill>
              </a:rPr>
              <a:t>less concentration.</a:t>
            </a:r>
          </a:p>
          <a:p>
            <a:pPr marL="914400" lvl="1" indent="-457200">
              <a:spcBef>
                <a:spcPct val="0"/>
              </a:spcBef>
              <a:spcAft>
                <a:spcPts val="1200"/>
              </a:spcAft>
              <a:buClr>
                <a:schemeClr val="accent3"/>
              </a:buClr>
              <a:buFont typeface="Wingdings" charset="2"/>
              <a:buChar char="§"/>
            </a:pPr>
            <a:r>
              <a:rPr lang="en-US" sz="3200" i="1" dirty="0" smtClean="0">
                <a:solidFill>
                  <a:schemeClr val="tx1">
                    <a:lumMod val="75000"/>
                    <a:lumOff val="25000"/>
                  </a:schemeClr>
                </a:solidFill>
              </a:rPr>
              <a:t>complex products and pricing scheme.</a:t>
            </a:r>
          </a:p>
          <a:p>
            <a:pPr marL="914400" lvl="1" indent="-457200">
              <a:spcBef>
                <a:spcPct val="0"/>
              </a:spcBef>
              <a:spcAft>
                <a:spcPts val="1200"/>
              </a:spcAft>
              <a:buClr>
                <a:schemeClr val="accent3"/>
              </a:buClr>
              <a:buFont typeface="Wingdings" charset="2"/>
              <a:buChar char="§"/>
            </a:pPr>
            <a:r>
              <a:rPr lang="en-US" sz="3200" i="1" dirty="0">
                <a:solidFill>
                  <a:schemeClr val="tx1">
                    <a:lumMod val="75000"/>
                    <a:lumOff val="25000"/>
                  </a:schemeClr>
                </a:solidFill>
              </a:rPr>
              <a:t>differences in interests.</a:t>
            </a:r>
          </a:p>
          <a:p>
            <a:pPr marL="914400" lvl="1" indent="-457200">
              <a:spcBef>
                <a:spcPct val="0"/>
              </a:spcBef>
              <a:spcAft>
                <a:spcPts val="1200"/>
              </a:spcAft>
              <a:buClr>
                <a:schemeClr val="accent3"/>
              </a:buClr>
              <a:buFont typeface="Wingdings" charset="2"/>
              <a:buChar char="§"/>
            </a:pPr>
            <a:r>
              <a:rPr lang="en-US" sz="3200" i="1" dirty="0">
                <a:solidFill>
                  <a:schemeClr val="tx1">
                    <a:lumMod val="75000"/>
                    <a:lumOff val="25000"/>
                  </a:schemeClr>
                </a:solidFill>
              </a:rPr>
              <a:t>bargaining power of buyer</a:t>
            </a:r>
            <a:r>
              <a:rPr lang="en-US" sz="3200" i="1" dirty="0" smtClean="0">
                <a:solidFill>
                  <a:schemeClr val="tx1">
                    <a:lumMod val="75000"/>
                    <a:lumOff val="25000"/>
                  </a:schemeClr>
                </a:solidFill>
              </a:rPr>
              <a:t>s.</a:t>
            </a:r>
          </a:p>
          <a:p>
            <a:pPr>
              <a:spcAft>
                <a:spcPts val="1200"/>
              </a:spcAft>
            </a:pPr>
            <a:endParaRPr lang="en-US" sz="3600" dirty="0"/>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62029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0" y="0"/>
            <a:ext cx="9144000" cy="1219200"/>
          </a:xfrm>
        </p:spPr>
        <p:txBody>
          <a:bodyPr>
            <a:noAutofit/>
          </a:bodyPr>
          <a:lstStyle/>
          <a:p>
            <a:pPr algn="l"/>
            <a:r>
              <a:rPr lang="en-US" sz="4000" spc="0" dirty="0" smtClean="0"/>
              <a:t>PRODUCT DIFFERENTIATION AND PRICE LEADERSHIP</a:t>
            </a:r>
            <a:endParaRPr lang="en-US" sz="4000" b="0" spc="0" dirty="0" smtClean="0"/>
          </a:p>
        </p:txBody>
      </p:sp>
      <p:sp>
        <p:nvSpPr>
          <p:cNvPr id="2" name="Content Placeholder 1"/>
          <p:cNvSpPr>
            <a:spLocks noGrp="1"/>
          </p:cNvSpPr>
          <p:nvPr>
            <p:ph idx="1"/>
          </p:nvPr>
        </p:nvSpPr>
        <p:spPr>
          <a:xfrm>
            <a:off x="228600" y="1371600"/>
            <a:ext cx="8839200" cy="4267200"/>
          </a:xfrm>
        </p:spPr>
        <p:txBody>
          <a:bodyPr>
            <a:noAutofit/>
          </a:bodyPr>
          <a:lstStyle/>
          <a:p>
            <a:pPr>
              <a:buClr>
                <a:schemeClr val="tx1"/>
              </a:buClr>
            </a:pPr>
            <a:r>
              <a:rPr lang="en-US" sz="2800" dirty="0"/>
              <a:t>When collusion breaks </a:t>
            </a:r>
            <a:r>
              <a:rPr lang="en-US" sz="2800" dirty="0" smtClean="0"/>
              <a:t>down and prices collapse, </a:t>
            </a:r>
            <a:r>
              <a:rPr lang="en-US" sz="2800" dirty="0"/>
              <a:t>there is a </a:t>
            </a:r>
            <a:r>
              <a:rPr lang="en-US" sz="2800" i="1" dirty="0">
                <a:solidFill>
                  <a:srgbClr val="990033"/>
                </a:solidFill>
              </a:rPr>
              <a:t>price war</a:t>
            </a:r>
            <a:r>
              <a:rPr lang="en-US" sz="2800" dirty="0">
                <a:solidFill>
                  <a:srgbClr val="990033"/>
                </a:solidFill>
              </a:rPr>
              <a:t>.</a:t>
            </a:r>
            <a:br>
              <a:rPr lang="en-US" sz="2800" dirty="0">
                <a:solidFill>
                  <a:srgbClr val="990033"/>
                </a:solidFill>
              </a:rPr>
            </a:br>
            <a:endParaRPr lang="en-US" sz="1800" dirty="0">
              <a:solidFill>
                <a:srgbClr val="990033"/>
              </a:solidFill>
            </a:endParaRPr>
          </a:p>
          <a:p>
            <a:pPr>
              <a:spcBef>
                <a:spcPct val="0"/>
              </a:spcBef>
              <a:buClr>
                <a:schemeClr val="tx1"/>
              </a:buClr>
            </a:pPr>
            <a:r>
              <a:rPr lang="en-US" sz="2800" dirty="0"/>
              <a:t>To limit competition, </a:t>
            </a:r>
            <a:r>
              <a:rPr lang="en-US" sz="2800" dirty="0" err="1"/>
              <a:t>oligopolists</a:t>
            </a:r>
            <a:r>
              <a:rPr lang="en-US" sz="2800" dirty="0"/>
              <a:t> often engage in </a:t>
            </a:r>
            <a:r>
              <a:rPr lang="en-US" sz="2800" i="1" dirty="0">
                <a:solidFill>
                  <a:srgbClr val="990033"/>
                </a:solidFill>
              </a:rPr>
              <a:t>product </a:t>
            </a:r>
            <a:r>
              <a:rPr lang="en-US" sz="2800" i="1" dirty="0" smtClean="0">
                <a:solidFill>
                  <a:srgbClr val="990033"/>
                </a:solidFill>
              </a:rPr>
              <a:t>differentiation, </a:t>
            </a:r>
            <a:r>
              <a:rPr lang="en-US" sz="2800" dirty="0" smtClean="0"/>
              <a:t>an </a:t>
            </a:r>
            <a:r>
              <a:rPr lang="en-US" sz="2800" dirty="0"/>
              <a:t>attempt by a firm to convince buyers that its product is different from the products of other firms in the industry.</a:t>
            </a:r>
            <a:br>
              <a:rPr lang="en-US" sz="2800" dirty="0"/>
            </a:br>
            <a:endParaRPr lang="en-US" sz="1800" dirty="0"/>
          </a:p>
          <a:p>
            <a:endParaRPr lang="en-US" sz="28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724400"/>
            <a:ext cx="2844106" cy="21336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514600" y="4876800"/>
            <a:ext cx="6019800" cy="1015663"/>
          </a:xfrm>
          <a:prstGeom prst="rect">
            <a:avLst/>
          </a:prstGeom>
          <a:noFill/>
        </p:spPr>
        <p:txBody>
          <a:bodyPr wrap="square" rtlCol="0">
            <a:spAutoFit/>
          </a:bodyPr>
          <a:lstStyle/>
          <a:p>
            <a:r>
              <a:rPr lang="en-US" sz="2000" b="1" i="1" dirty="0" smtClean="0">
                <a:solidFill>
                  <a:schemeClr val="tx1">
                    <a:lumMod val="75000"/>
                    <a:lumOff val="25000"/>
                  </a:schemeClr>
                </a:solidFill>
                <a:latin typeface="Century Gothic"/>
                <a:cs typeface="Century Gothic"/>
              </a:rPr>
              <a:t>He’s thinking about which pain reliever “doctors recommend most”—the generic or the brand name?</a:t>
            </a:r>
            <a:endParaRPr lang="en-US" sz="2000" b="1" i="1" dirty="0">
              <a:solidFill>
                <a:schemeClr val="tx1">
                  <a:lumMod val="75000"/>
                  <a:lumOff val="25000"/>
                </a:schemeClr>
              </a:solidFill>
              <a:latin typeface="Century Gothic"/>
              <a:cs typeface="Century Gothic"/>
            </a:endParaRPr>
          </a:p>
        </p:txBody>
      </p:sp>
      <p:sp>
        <p:nvSpPr>
          <p:cNvPr id="6" name="Footer Placeholder 5"/>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83288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0" y="0"/>
            <a:ext cx="9144000" cy="1143000"/>
          </a:xfrm>
        </p:spPr>
        <p:txBody>
          <a:bodyPr>
            <a:noAutofit/>
          </a:bodyPr>
          <a:lstStyle/>
          <a:p>
            <a:pPr algn="l"/>
            <a:r>
              <a:rPr lang="en-US" sz="4000" spc="0" dirty="0" smtClean="0"/>
              <a:t>PRODUCT DIFFERENTIATION AND PRICE LEADERSHIP</a:t>
            </a:r>
            <a:endParaRPr lang="en-US" sz="4000" b="0" spc="0" dirty="0" smtClean="0"/>
          </a:p>
        </p:txBody>
      </p:sp>
      <p:sp>
        <p:nvSpPr>
          <p:cNvPr id="2" name="Content Placeholder 1"/>
          <p:cNvSpPr>
            <a:spLocks noGrp="1"/>
          </p:cNvSpPr>
          <p:nvPr>
            <p:ph idx="1"/>
          </p:nvPr>
        </p:nvSpPr>
        <p:spPr>
          <a:xfrm>
            <a:off x="228600" y="1295400"/>
            <a:ext cx="8839200" cy="4648200"/>
          </a:xfrm>
        </p:spPr>
        <p:txBody>
          <a:bodyPr>
            <a:noAutofit/>
          </a:bodyPr>
          <a:lstStyle/>
          <a:p>
            <a:pPr>
              <a:spcBef>
                <a:spcPct val="0"/>
              </a:spcBef>
              <a:buClr>
                <a:schemeClr val="tx1"/>
              </a:buClr>
            </a:pPr>
            <a:r>
              <a:rPr lang="en-US" sz="2800" dirty="0" err="1" smtClean="0"/>
              <a:t>Oligopolists</a:t>
            </a:r>
            <a:r>
              <a:rPr lang="en-US" sz="2800" dirty="0" smtClean="0"/>
              <a:t> </a:t>
            </a:r>
            <a:r>
              <a:rPr lang="en-US" sz="2800" dirty="0"/>
              <a:t>often avoid competing directly on price, engaging in </a:t>
            </a:r>
            <a:r>
              <a:rPr lang="en-US" sz="2800" i="1" dirty="0" err="1" smtClean="0">
                <a:solidFill>
                  <a:srgbClr val="990033"/>
                </a:solidFill>
              </a:rPr>
              <a:t>nonprice</a:t>
            </a:r>
            <a:r>
              <a:rPr lang="en-US" sz="2800" i="1" dirty="0" smtClean="0">
                <a:solidFill>
                  <a:srgbClr val="990033"/>
                </a:solidFill>
              </a:rPr>
              <a:t> competition</a:t>
            </a:r>
            <a:r>
              <a:rPr lang="en-US" sz="2800" i="1" dirty="0" smtClean="0"/>
              <a:t> </a:t>
            </a:r>
            <a:r>
              <a:rPr lang="en-US" sz="2800" dirty="0"/>
              <a:t>through advertising and other means instead.</a:t>
            </a:r>
          </a:p>
          <a:p>
            <a:endParaRPr lang="en-US" sz="2800"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13162"/>
            <a:ext cx="9144000" cy="4044838"/>
          </a:xfrm>
          <a:prstGeom prst="rect">
            <a:avLst/>
          </a:prstGeom>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4943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0" y="0"/>
            <a:ext cx="9144000" cy="1066800"/>
          </a:xfrm>
        </p:spPr>
        <p:txBody>
          <a:bodyPr>
            <a:noAutofit/>
          </a:bodyPr>
          <a:lstStyle/>
          <a:p>
            <a:pPr algn="l"/>
            <a:r>
              <a:rPr lang="en-US" sz="4000" spc="0" dirty="0" smtClean="0"/>
              <a:t>PRODUCT DIFFERENTIATION AND PRICE LEADERSHIP</a:t>
            </a:r>
            <a:endParaRPr lang="en-US" sz="4000" b="0" spc="0" dirty="0" smtClean="0"/>
          </a:p>
        </p:txBody>
      </p:sp>
      <p:sp>
        <p:nvSpPr>
          <p:cNvPr id="2" name="Content Placeholder 1"/>
          <p:cNvSpPr>
            <a:spLocks noGrp="1"/>
          </p:cNvSpPr>
          <p:nvPr>
            <p:ph idx="1"/>
          </p:nvPr>
        </p:nvSpPr>
        <p:spPr>
          <a:xfrm>
            <a:off x="0" y="4038600"/>
            <a:ext cx="9067800" cy="1828800"/>
          </a:xfrm>
          <a:solidFill>
            <a:schemeClr val="bg1"/>
          </a:solidFill>
        </p:spPr>
        <p:txBody>
          <a:bodyPr>
            <a:normAutofit/>
          </a:bodyPr>
          <a:lstStyle/>
          <a:p>
            <a:pPr>
              <a:buClr>
                <a:schemeClr val="tx1"/>
              </a:buClr>
            </a:pPr>
            <a:r>
              <a:rPr lang="en-US" dirty="0"/>
              <a:t>In </a:t>
            </a:r>
            <a:r>
              <a:rPr lang="en-US" i="1" dirty="0">
                <a:solidFill>
                  <a:srgbClr val="990033"/>
                </a:solidFill>
              </a:rPr>
              <a:t>price </a:t>
            </a:r>
            <a:r>
              <a:rPr lang="en-US" i="1" dirty="0" smtClean="0">
                <a:solidFill>
                  <a:srgbClr val="990033"/>
                </a:solidFill>
              </a:rPr>
              <a:t>leadership</a:t>
            </a:r>
            <a:r>
              <a:rPr lang="en-US" dirty="0" smtClean="0">
                <a:solidFill>
                  <a:srgbClr val="990033"/>
                </a:solidFill>
              </a:rPr>
              <a:t> </a:t>
            </a:r>
            <a:r>
              <a:rPr lang="en-US" dirty="0"/>
              <a:t>one firm sets its price first, and other firms then follow</a:t>
            </a:r>
            <a:r>
              <a:rPr lang="en-US" dirty="0" smtClean="0"/>
              <a:t>.  </a:t>
            </a:r>
          </a:p>
          <a:p>
            <a:pPr>
              <a:buClr>
                <a:schemeClr val="tx1"/>
              </a:buClr>
            </a:pPr>
            <a:r>
              <a:rPr lang="en-US" dirty="0" smtClean="0"/>
              <a:t>GM was usually the price leader.</a:t>
            </a: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33027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486400"/>
          </a:xfrm>
        </p:spPr>
        <p:txBody>
          <a:bodyPr>
            <a:noAutofit/>
          </a:bodyPr>
          <a:lstStyle/>
          <a:p>
            <a:r>
              <a:rPr lang="en-US" sz="2600" dirty="0" smtClean="0"/>
              <a:t>With a partner, explain </a:t>
            </a:r>
            <a:r>
              <a:rPr lang="en-US" sz="2600" dirty="0"/>
              <a:t>whether </a:t>
            </a:r>
            <a:r>
              <a:rPr lang="en-US" sz="2600" dirty="0" smtClean="0"/>
              <a:t>you think each </a:t>
            </a:r>
            <a:r>
              <a:rPr lang="en-US" sz="2600" dirty="0"/>
              <a:t>of the following factors </a:t>
            </a:r>
            <a:r>
              <a:rPr lang="en-US" sz="2600" dirty="0" smtClean="0"/>
              <a:t>will </a:t>
            </a:r>
            <a:r>
              <a:rPr lang="en-US" sz="2600" dirty="0" smtClean="0">
                <a:solidFill>
                  <a:srgbClr val="E46C0A"/>
                </a:solidFill>
              </a:rPr>
              <a:t>increase </a:t>
            </a:r>
            <a:r>
              <a:rPr lang="en-US" sz="2600" dirty="0">
                <a:solidFill>
                  <a:srgbClr val="E46C0A"/>
                </a:solidFill>
              </a:rPr>
              <a:t>or decrease </a:t>
            </a:r>
            <a:r>
              <a:rPr lang="en-US" sz="2600" dirty="0"/>
              <a:t>the likelihood that a </a:t>
            </a:r>
            <a:r>
              <a:rPr lang="en-US" sz="2600" dirty="0" smtClean="0"/>
              <a:t>firm </a:t>
            </a:r>
            <a:r>
              <a:rPr lang="en-US" sz="2600" dirty="0"/>
              <a:t>will </a:t>
            </a:r>
            <a:r>
              <a:rPr lang="en-US" sz="2600" dirty="0" smtClean="0"/>
              <a:t>collude with </a:t>
            </a:r>
            <a:r>
              <a:rPr lang="en-US" sz="2600" dirty="0"/>
              <a:t>other </a:t>
            </a:r>
            <a:r>
              <a:rPr lang="en-US" sz="2600" dirty="0" smtClean="0"/>
              <a:t>firms </a:t>
            </a:r>
            <a:r>
              <a:rPr lang="en-US" sz="2600" dirty="0"/>
              <a:t>in an oligopoly to restrict output</a:t>
            </a:r>
            <a:r>
              <a:rPr lang="en-US" sz="2600" dirty="0" smtClean="0"/>
              <a:t>. </a:t>
            </a:r>
            <a:r>
              <a:rPr lang="en-US" sz="2000" i="1" dirty="0" smtClean="0">
                <a:solidFill>
                  <a:srgbClr val="C0504D"/>
                </a:solidFill>
              </a:rPr>
              <a:t>(answers on next page)</a:t>
            </a:r>
            <a:endParaRPr lang="en-US" sz="2000" i="1" dirty="0">
              <a:solidFill>
                <a:srgbClr val="C0504D"/>
              </a:solidFill>
            </a:endParaRPr>
          </a:p>
          <a:p>
            <a:pPr marL="914400" lvl="1" indent="-457200">
              <a:buFont typeface="+mj-lt"/>
              <a:buAutoNum type="alphaLcPeriod"/>
            </a:pPr>
            <a:r>
              <a:rPr lang="en-US" sz="2600" b="0" dirty="0" smtClean="0"/>
              <a:t>The firm’s </a:t>
            </a:r>
            <a:r>
              <a:rPr lang="en-US" sz="2600" b="0" dirty="0"/>
              <a:t>initial market share is small. (Hint: </a:t>
            </a:r>
            <a:r>
              <a:rPr lang="en-US" sz="2600" b="0" dirty="0" smtClean="0"/>
              <a:t>think about </a:t>
            </a:r>
            <a:r>
              <a:rPr lang="en-US" sz="2600" b="0" dirty="0"/>
              <a:t>the price effect.)</a:t>
            </a:r>
          </a:p>
          <a:p>
            <a:pPr marL="914400" lvl="1" indent="-457200">
              <a:buFont typeface="+mj-lt"/>
              <a:buAutoNum type="alphaLcPeriod"/>
            </a:pPr>
            <a:r>
              <a:rPr lang="en-US" sz="2600" b="0" dirty="0" smtClean="0"/>
              <a:t>The firm </a:t>
            </a:r>
            <a:r>
              <a:rPr lang="en-US" sz="2600" b="0" dirty="0"/>
              <a:t>has a cost advantage over its rivals.</a:t>
            </a:r>
          </a:p>
          <a:p>
            <a:pPr marL="914400" lvl="1" indent="-457200">
              <a:buFont typeface="+mj-lt"/>
              <a:buAutoNum type="alphaLcPeriod"/>
            </a:pPr>
            <a:r>
              <a:rPr lang="en-US" sz="2600" b="0" dirty="0" smtClean="0"/>
              <a:t>The firm’s </a:t>
            </a:r>
            <a:r>
              <a:rPr lang="en-US" sz="2600" b="0" dirty="0"/>
              <a:t>customers face additional costs when </a:t>
            </a:r>
            <a:r>
              <a:rPr lang="en-US" sz="2600" b="0" dirty="0" smtClean="0"/>
              <a:t>they switch </a:t>
            </a:r>
            <a:r>
              <a:rPr lang="en-US" sz="2600" b="0" dirty="0"/>
              <a:t>from one </a:t>
            </a:r>
            <a:r>
              <a:rPr lang="en-US" sz="2600" b="0" dirty="0" smtClean="0"/>
              <a:t>firm’s </a:t>
            </a:r>
            <a:r>
              <a:rPr lang="en-US" sz="2600" b="0" dirty="0"/>
              <a:t>product to another </a:t>
            </a:r>
            <a:r>
              <a:rPr lang="en-US" sz="2600" b="0" dirty="0" smtClean="0"/>
              <a:t>firm’s</a:t>
            </a:r>
            <a:r>
              <a:rPr lang="en-US" sz="2600" b="0" dirty="0"/>
              <a:t> </a:t>
            </a:r>
            <a:r>
              <a:rPr lang="en-US" sz="2600" b="0" dirty="0" smtClean="0"/>
              <a:t>product</a:t>
            </a:r>
            <a:r>
              <a:rPr lang="en-US" sz="2600" b="0" dirty="0"/>
              <a:t>.</a:t>
            </a:r>
          </a:p>
          <a:p>
            <a:pPr marL="914400" lvl="1" indent="-457200">
              <a:buFont typeface="+mj-lt"/>
              <a:buAutoNum type="alphaLcPeriod"/>
            </a:pPr>
            <a:r>
              <a:rPr lang="en-US" sz="2600" b="0" dirty="0" smtClean="0"/>
              <a:t>The firm </a:t>
            </a:r>
            <a:r>
              <a:rPr lang="en-US" sz="2600" b="0" dirty="0"/>
              <a:t>and its rivals are currently operating </a:t>
            </a:r>
            <a:r>
              <a:rPr lang="en-US" sz="2600" b="0" dirty="0" smtClean="0"/>
              <a:t>at maximum </a:t>
            </a:r>
            <a:r>
              <a:rPr lang="en-US" sz="2600" b="0" dirty="0"/>
              <a:t>production capacity, which cannot </a:t>
            </a:r>
            <a:r>
              <a:rPr lang="en-US" sz="2600" b="0" dirty="0" smtClean="0"/>
              <a:t>be altered </a:t>
            </a:r>
            <a:r>
              <a:rPr lang="en-US" sz="2600" b="0" dirty="0"/>
              <a:t>in the short run.</a:t>
            </a:r>
          </a:p>
        </p:txBody>
      </p:sp>
      <p:sp>
        <p:nvSpPr>
          <p:cNvPr id="4" name="Footer Placeholder 3"/>
          <p:cNvSpPr>
            <a:spLocks noGrp="1"/>
          </p:cNvSpPr>
          <p:nvPr>
            <p:ph type="ftr" sz="quarter" idx="3"/>
          </p:nvPr>
        </p:nvSpPr>
        <p:spPr/>
        <p:txBody>
          <a:bodyPr/>
          <a:lstStyle/>
          <a:p>
            <a:pPr>
              <a:defRPr/>
            </a:pPr>
            <a:r>
              <a:rPr lang="en-US" sz="1000" kern="0" cap="all" spc="1060" smtClean="0">
                <a:latin typeface="Gill Sans"/>
                <a:cs typeface="Gill Sans"/>
              </a:rPr>
              <a:t>Copyright 2015 Worth Publishers    </a:t>
            </a:r>
            <a:endParaRPr lang="en-US" sz="1000" kern="0" cap="all" spc="1060" dirty="0">
              <a:latin typeface="Gill Sans"/>
              <a:cs typeface="Gill Sans"/>
            </a:endParaRPr>
          </a:p>
        </p:txBody>
      </p:sp>
    </p:spTree>
    <p:extLst>
      <p:ext uri="{BB962C8B-B14F-4D97-AF65-F5344CB8AC3E}">
        <p14:creationId xmlns:p14="http://schemas.microsoft.com/office/powerpoint/2010/main" val="3337084883"/>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486400"/>
          </a:xfrm>
        </p:spPr>
        <p:txBody>
          <a:bodyPr>
            <a:noAutofit/>
          </a:bodyPr>
          <a:lstStyle/>
          <a:p>
            <a:r>
              <a:rPr lang="en-US" sz="2600" dirty="0" smtClean="0"/>
              <a:t>With a partner, explain </a:t>
            </a:r>
            <a:r>
              <a:rPr lang="en-US" sz="2600" dirty="0"/>
              <a:t>whether </a:t>
            </a:r>
            <a:r>
              <a:rPr lang="en-US" sz="2600" dirty="0" smtClean="0"/>
              <a:t>you think each </a:t>
            </a:r>
            <a:r>
              <a:rPr lang="en-US" sz="2600" dirty="0"/>
              <a:t>of the following factors </a:t>
            </a:r>
            <a:r>
              <a:rPr lang="en-US" sz="2600" dirty="0" smtClean="0"/>
              <a:t>will </a:t>
            </a:r>
            <a:r>
              <a:rPr lang="en-US" sz="2600" dirty="0" smtClean="0">
                <a:solidFill>
                  <a:srgbClr val="E46C0A"/>
                </a:solidFill>
              </a:rPr>
              <a:t>increase </a:t>
            </a:r>
            <a:r>
              <a:rPr lang="en-US" sz="2600" dirty="0">
                <a:solidFill>
                  <a:srgbClr val="E46C0A"/>
                </a:solidFill>
              </a:rPr>
              <a:t>or decrease </a:t>
            </a:r>
            <a:r>
              <a:rPr lang="en-US" sz="2600" dirty="0"/>
              <a:t>the likelihood that a </a:t>
            </a:r>
            <a:r>
              <a:rPr lang="en-US" sz="2600" dirty="0" smtClean="0"/>
              <a:t>firm </a:t>
            </a:r>
            <a:r>
              <a:rPr lang="en-US" sz="2600" dirty="0"/>
              <a:t>will </a:t>
            </a:r>
            <a:r>
              <a:rPr lang="en-US" sz="2600" dirty="0" smtClean="0"/>
              <a:t>collude with </a:t>
            </a:r>
            <a:r>
              <a:rPr lang="en-US" sz="2600" dirty="0"/>
              <a:t>other </a:t>
            </a:r>
            <a:r>
              <a:rPr lang="en-US" sz="2600" dirty="0" smtClean="0"/>
              <a:t>firms </a:t>
            </a:r>
            <a:r>
              <a:rPr lang="en-US" sz="2600" dirty="0"/>
              <a:t>in an oligopoly to restrict output.</a:t>
            </a:r>
          </a:p>
          <a:p>
            <a:pPr marL="738188" lvl="1" indent="-573088">
              <a:buFont typeface="+mj-lt"/>
              <a:buAutoNum type="alphaLcPeriod"/>
            </a:pPr>
            <a:r>
              <a:rPr lang="en-US" sz="2600" b="0" dirty="0" smtClean="0"/>
              <a:t>The firm’s </a:t>
            </a:r>
            <a:r>
              <a:rPr lang="en-US" sz="2600" b="0" dirty="0"/>
              <a:t>initial market share is small. </a:t>
            </a:r>
            <a:r>
              <a:rPr lang="en-US" sz="2600" dirty="0" smtClean="0">
                <a:solidFill>
                  <a:srgbClr val="E46C0A"/>
                </a:solidFill>
              </a:rPr>
              <a:t>DECREASE</a:t>
            </a:r>
            <a:endParaRPr lang="en-US" sz="2600" dirty="0">
              <a:solidFill>
                <a:srgbClr val="E46C0A"/>
              </a:solidFill>
            </a:endParaRPr>
          </a:p>
          <a:p>
            <a:pPr marL="738188" lvl="1" indent="-573088">
              <a:buFont typeface="+mj-lt"/>
              <a:buAutoNum type="alphaLcPeriod"/>
            </a:pPr>
            <a:r>
              <a:rPr lang="en-US" sz="2600" b="0" dirty="0" smtClean="0"/>
              <a:t>The firm </a:t>
            </a:r>
            <a:r>
              <a:rPr lang="en-US" sz="2600" b="0" dirty="0"/>
              <a:t>has a cost advantage over its rivals</a:t>
            </a:r>
            <a:r>
              <a:rPr lang="en-US" sz="2600" b="0" dirty="0" smtClean="0"/>
              <a:t>. </a:t>
            </a:r>
            <a:r>
              <a:rPr lang="en-US" sz="2600" dirty="0" smtClean="0">
                <a:solidFill>
                  <a:srgbClr val="E46C0A"/>
                </a:solidFill>
              </a:rPr>
              <a:t>DECREASE</a:t>
            </a:r>
            <a:endParaRPr lang="en-US" sz="2600" b="0" dirty="0"/>
          </a:p>
          <a:p>
            <a:pPr marL="738188" lvl="1" indent="-573088">
              <a:buFont typeface="+mj-lt"/>
              <a:buAutoNum type="alphaLcPeriod"/>
            </a:pPr>
            <a:r>
              <a:rPr lang="en-US" sz="2600" b="0" dirty="0" smtClean="0"/>
              <a:t>The firm’s </a:t>
            </a:r>
            <a:r>
              <a:rPr lang="en-US" sz="2600" b="0" dirty="0"/>
              <a:t>customers face additional costs when </a:t>
            </a:r>
            <a:r>
              <a:rPr lang="en-US" sz="2600" b="0" dirty="0" smtClean="0"/>
              <a:t>they switch </a:t>
            </a:r>
            <a:r>
              <a:rPr lang="en-US" sz="2600" b="0" dirty="0"/>
              <a:t>from one </a:t>
            </a:r>
            <a:r>
              <a:rPr lang="en-US" sz="2600" b="0" dirty="0" smtClean="0"/>
              <a:t>firm’s </a:t>
            </a:r>
            <a:r>
              <a:rPr lang="en-US" sz="2600" b="0" dirty="0"/>
              <a:t>product to another </a:t>
            </a:r>
            <a:r>
              <a:rPr lang="en-US" sz="2600" b="0" dirty="0" smtClean="0"/>
              <a:t>firm’s</a:t>
            </a:r>
            <a:r>
              <a:rPr lang="en-US" sz="2600" b="0" dirty="0"/>
              <a:t> </a:t>
            </a:r>
            <a:r>
              <a:rPr lang="en-US" sz="2600" b="0" dirty="0" smtClean="0"/>
              <a:t>product. </a:t>
            </a:r>
            <a:r>
              <a:rPr lang="en-US" sz="2600" dirty="0" smtClean="0">
                <a:solidFill>
                  <a:srgbClr val="E46C0A"/>
                </a:solidFill>
              </a:rPr>
              <a:t>INCREASE</a:t>
            </a:r>
            <a:endParaRPr lang="en-US" sz="2600" b="0" dirty="0"/>
          </a:p>
          <a:p>
            <a:pPr marL="738188" lvl="1" indent="-573088">
              <a:buFont typeface="+mj-lt"/>
              <a:buAutoNum type="alphaLcPeriod"/>
            </a:pPr>
            <a:r>
              <a:rPr lang="en-US" sz="2600" b="0" dirty="0" smtClean="0"/>
              <a:t>The firm </a:t>
            </a:r>
            <a:r>
              <a:rPr lang="en-US" sz="2600" b="0" dirty="0"/>
              <a:t>and its rivals are currently operating </a:t>
            </a:r>
            <a:r>
              <a:rPr lang="en-US" sz="2600" b="0" dirty="0" smtClean="0"/>
              <a:t>at maximum </a:t>
            </a:r>
            <a:r>
              <a:rPr lang="en-US" sz="2600" b="0" dirty="0"/>
              <a:t>production capacity, which cannot </a:t>
            </a:r>
            <a:r>
              <a:rPr lang="en-US" sz="2600" b="0" dirty="0" smtClean="0"/>
              <a:t>be altered </a:t>
            </a:r>
            <a:r>
              <a:rPr lang="en-US" sz="2600" b="0" dirty="0"/>
              <a:t>in the short run</a:t>
            </a:r>
            <a:r>
              <a:rPr lang="en-US" sz="2600" b="0" dirty="0" smtClean="0"/>
              <a:t>.</a:t>
            </a:r>
            <a:r>
              <a:rPr lang="en-US" sz="2600" dirty="0">
                <a:solidFill>
                  <a:srgbClr val="E46C0A"/>
                </a:solidFill>
              </a:rPr>
              <a:t> INCREASE</a:t>
            </a:r>
            <a:endParaRPr lang="en-US" sz="2600" b="0" dirty="0"/>
          </a:p>
          <a:p>
            <a:pPr lvl="1"/>
            <a:endParaRPr lang="en-US" sz="2600" b="0" dirty="0"/>
          </a:p>
        </p:txBody>
      </p:sp>
      <p:sp>
        <p:nvSpPr>
          <p:cNvPr id="4" name="Footer Placeholder 3"/>
          <p:cNvSpPr>
            <a:spLocks noGrp="1"/>
          </p:cNvSpPr>
          <p:nvPr>
            <p:ph type="ftr" sz="quarter" idx="3"/>
          </p:nvPr>
        </p:nvSpPr>
        <p:spPr/>
        <p:txBody>
          <a:bodyPr/>
          <a:lstStyle/>
          <a:p>
            <a:pPr>
              <a:defRPr/>
            </a:pPr>
            <a:r>
              <a:rPr lang="en-US" sz="1000" kern="0" cap="all" spc="1060" smtClean="0">
                <a:latin typeface="Gill Sans"/>
                <a:cs typeface="Gill Sans"/>
              </a:rPr>
              <a:t>Copyright 2015 Worth Publishers    </a:t>
            </a:r>
            <a:endParaRPr lang="en-US" sz="1000" kern="0" cap="all" spc="1060" dirty="0">
              <a:latin typeface="Gill Sans"/>
              <a:cs typeface="Gill Sans"/>
            </a:endParaRPr>
          </a:p>
        </p:txBody>
      </p:sp>
    </p:spTree>
    <p:extLst>
      <p:ext uri="{BB962C8B-B14F-4D97-AF65-F5344CB8AC3E}">
        <p14:creationId xmlns:p14="http://schemas.microsoft.com/office/powerpoint/2010/main" val="1512436495"/>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r>
              <a:rPr lang="en-US" dirty="0"/>
              <a:t>Watch the international </a:t>
            </a:r>
            <a:r>
              <a:rPr lang="en-US" dirty="0" smtClean="0"/>
              <a:t>lysine cartel </a:t>
            </a:r>
            <a:r>
              <a:rPr lang="en-US" dirty="0"/>
              <a:t>discuss </a:t>
            </a:r>
            <a:r>
              <a:rPr lang="en-US" dirty="0" smtClean="0"/>
              <a:t>its conspiracy </a:t>
            </a:r>
            <a:r>
              <a:rPr lang="en-US" dirty="0"/>
              <a:t>to raise prices by clicking </a:t>
            </a:r>
            <a:r>
              <a:rPr lang="en-US" dirty="0" smtClean="0">
                <a:hlinkClick r:id="rId3"/>
              </a:rPr>
              <a:t>here</a:t>
            </a:r>
            <a:r>
              <a:rPr lang="en-US" dirty="0" smtClean="0"/>
              <a:t> or below</a:t>
            </a:r>
            <a:r>
              <a:rPr lang="en-US" dirty="0"/>
              <a:t>.  ( 3:23  minutes</a:t>
            </a:r>
            <a:r>
              <a:rPr lang="en-US" dirty="0" smtClean="0"/>
              <a:t>)</a:t>
            </a:r>
            <a:endParaRPr lang="en-US" dirty="0"/>
          </a:p>
        </p:txBody>
      </p:sp>
      <p:pic>
        <p:nvPicPr>
          <p:cNvPr id="5" name="Picture 5" descr="Cowen_UN13_PH03.jpg">
            <a:hlinkClick r:id="rId3"/>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62200" y="3020290"/>
            <a:ext cx="3124200" cy="2681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057400" y="5629870"/>
            <a:ext cx="4800600" cy="738664"/>
          </a:xfrm>
          <a:prstGeom prst="rect">
            <a:avLst/>
          </a:prstGeom>
        </p:spPr>
        <p:txBody>
          <a:bodyPr wrap="square">
            <a:spAutoFit/>
          </a:bodyPr>
          <a:lstStyle/>
          <a:p>
            <a:r>
              <a:rPr lang="en-US" sz="1400" dirty="0">
                <a:hlinkClick r:id="rId3"/>
              </a:rPr>
              <a:t>http://</a:t>
            </a:r>
            <a:r>
              <a:rPr lang="en-US" sz="1400" dirty="0" smtClean="0">
                <a:hlinkClick r:id="rId3"/>
              </a:rPr>
              <a:t>www.youtube.com/watch?v=E21YYoxRs5g&amp;feature=player_embedded</a:t>
            </a:r>
            <a:endParaRPr lang="en-US" sz="1400" dirty="0" smtClean="0"/>
          </a:p>
          <a:p>
            <a:endParaRPr lang="en-US" sz="1400"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5591580"/>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OLIGOPOLIES</a:t>
            </a:r>
            <a:endParaRPr lang="en-US" spc="0" dirty="0"/>
          </a:p>
        </p:txBody>
      </p:sp>
      <p:sp>
        <p:nvSpPr>
          <p:cNvPr id="3" name="Content Placeholder 2"/>
          <p:cNvSpPr>
            <a:spLocks noGrp="1"/>
          </p:cNvSpPr>
          <p:nvPr>
            <p:ph idx="1"/>
          </p:nvPr>
        </p:nvSpPr>
        <p:spPr>
          <a:xfrm>
            <a:off x="76200" y="990600"/>
            <a:ext cx="8839200" cy="4648200"/>
          </a:xfrm>
        </p:spPr>
        <p:txBody>
          <a:bodyPr>
            <a:normAutofit/>
          </a:bodyPr>
          <a:lstStyle/>
          <a:p>
            <a:r>
              <a:rPr lang="en-US" dirty="0" smtClean="0"/>
              <a:t>Cartels may be tough to keep together, BUT oligopoly can still maintain prices (and profits) that are higher than those of competitive firms.</a:t>
            </a: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3516154"/>
            <a:ext cx="6934200" cy="29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3050756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22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38200"/>
            <a:ext cx="9067800" cy="6019800"/>
          </a:xfrm>
        </p:spPr>
        <p:txBody>
          <a:bodyPr>
            <a:normAutofit fontScale="92500" lnSpcReduction="10000"/>
          </a:bodyPr>
          <a:lstStyle/>
          <a:p>
            <a:pPr>
              <a:spcBef>
                <a:spcPts val="0"/>
              </a:spcBef>
              <a:spcAft>
                <a:spcPts val="1200"/>
              </a:spcAft>
            </a:pPr>
            <a:r>
              <a:rPr lang="en-US" sz="3500" dirty="0" smtClean="0">
                <a:solidFill>
                  <a:srgbClr val="C0504D"/>
                </a:solidFill>
                <a:latin typeface="Century Gothic"/>
              </a:rPr>
              <a:t>VIRGIN ATLANTIC BLOWS THE WHISTLE- OR BLOWS IT?</a:t>
            </a:r>
          </a:p>
          <a:p>
            <a:pPr>
              <a:spcBef>
                <a:spcPts val="0"/>
              </a:spcBef>
              <a:spcAft>
                <a:spcPts val="1200"/>
              </a:spcAft>
            </a:pPr>
            <a:r>
              <a:rPr lang="en-US" sz="2800" dirty="0" smtClean="0">
                <a:latin typeface="Century Gothic"/>
              </a:rPr>
              <a:t>Fierce competition between the UK’s two main long-haul carriers gave way to apparent cooperation in the form of </a:t>
            </a:r>
            <a:r>
              <a:rPr lang="en-US" sz="2800" dirty="0" smtClean="0">
                <a:solidFill>
                  <a:schemeClr val="accent1">
                    <a:lumMod val="75000"/>
                  </a:schemeClr>
                </a:solidFill>
                <a:latin typeface="Century Gothic"/>
              </a:rPr>
              <a:t>ticket price increases for both brands.  </a:t>
            </a:r>
            <a:r>
              <a:rPr lang="en-US" sz="2800" dirty="0" smtClean="0">
                <a:latin typeface="Century Gothic"/>
              </a:rPr>
              <a:t>Blaming the higher cost of oil, they both implemented “fuel surcharges” starting in 2004 that increased from £5 to £70- and always within days of each other.</a:t>
            </a:r>
          </a:p>
          <a:p>
            <a:pPr>
              <a:spcBef>
                <a:spcPts val="0"/>
              </a:spcBef>
              <a:spcAft>
                <a:spcPts val="1200"/>
              </a:spcAft>
            </a:pPr>
            <a:r>
              <a:rPr lang="en-US" sz="2800" dirty="0" smtClean="0">
                <a:latin typeface="Century Gothic"/>
              </a:rPr>
              <a:t>Fearing US prosecution, </a:t>
            </a:r>
            <a:r>
              <a:rPr lang="en-US" sz="2800" dirty="0" smtClean="0">
                <a:solidFill>
                  <a:schemeClr val="accent2"/>
                </a:solidFill>
                <a:latin typeface="Century Gothic"/>
              </a:rPr>
              <a:t>Virgin blew the whistle in exchange for immunity.</a:t>
            </a:r>
            <a:r>
              <a:rPr lang="en-US" sz="2800" dirty="0" smtClean="0">
                <a:latin typeface="Century Gothic"/>
              </a:rPr>
              <a:t> But no evidence was found…</a:t>
            </a:r>
          </a:p>
          <a:p>
            <a:pPr>
              <a:spcBef>
                <a:spcPts val="0"/>
              </a:spcBef>
              <a:spcAft>
                <a:spcPts val="1200"/>
              </a:spcAft>
            </a:pPr>
            <a:r>
              <a:rPr lang="en-US" i="1" dirty="0">
                <a:solidFill>
                  <a:schemeClr val="tx1">
                    <a:lumMod val="65000"/>
                    <a:lumOff val="35000"/>
                  </a:schemeClr>
                </a:solidFill>
                <a:latin typeface="Century Gothic"/>
              </a:rPr>
              <a:t>Was this collusion</a:t>
            </a:r>
            <a:r>
              <a:rPr lang="en-US" i="1" dirty="0" smtClean="0">
                <a:solidFill>
                  <a:schemeClr val="tx1">
                    <a:lumMod val="65000"/>
                    <a:lumOff val="35000"/>
                  </a:schemeClr>
                </a:solidFill>
                <a:latin typeface="Century Gothic"/>
              </a:rPr>
              <a:t>?  Why did Virgin do this?</a:t>
            </a:r>
            <a:endParaRPr lang="en-US" i="1" dirty="0">
              <a:solidFill>
                <a:schemeClr val="tx1">
                  <a:lumMod val="65000"/>
                  <a:lumOff val="35000"/>
                </a:schemeClr>
              </a:solidFill>
              <a:latin typeface="Century Gothic"/>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75868404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43000"/>
          </a:xfrm>
        </p:spPr>
        <p:txBody>
          <a:bodyPr>
            <a:normAutofit fontScale="90000"/>
          </a:bodyPr>
          <a:lstStyle/>
          <a:p>
            <a:r>
              <a:rPr lang="en-US" spc="0" dirty="0" smtClean="0"/>
              <a:t>OLIGOPOLY AND MONOPOLISTIC COMPETITION</a:t>
            </a:r>
            <a:endParaRPr lang="en-US" spc="0" dirty="0"/>
          </a:p>
        </p:txBody>
      </p:sp>
      <p:sp>
        <p:nvSpPr>
          <p:cNvPr id="3" name="Content Placeholder 2"/>
          <p:cNvSpPr>
            <a:spLocks noGrp="1"/>
          </p:cNvSpPr>
          <p:nvPr>
            <p:ph idx="1"/>
          </p:nvPr>
        </p:nvSpPr>
        <p:spPr>
          <a:xfrm>
            <a:off x="228600" y="1371600"/>
            <a:ext cx="8839200" cy="4267200"/>
          </a:xfrm>
        </p:spPr>
        <p:txBody>
          <a:bodyPr/>
          <a:lstStyle/>
          <a:p>
            <a:r>
              <a:rPr lang="en-US" dirty="0"/>
              <a:t>An </a:t>
            </a:r>
            <a:r>
              <a:rPr lang="en-US" dirty="0">
                <a:solidFill>
                  <a:srgbClr val="0070C0"/>
                </a:solidFill>
              </a:rPr>
              <a:t>oligopoly</a:t>
            </a:r>
            <a:r>
              <a:rPr lang="en-US" dirty="0"/>
              <a:t> is </a:t>
            </a:r>
            <a:r>
              <a:rPr lang="en-US" dirty="0" smtClean="0"/>
              <a:t>a market that is </a:t>
            </a:r>
            <a:r>
              <a:rPr lang="en-US" dirty="0"/>
              <a:t>dominated by a small </a:t>
            </a:r>
            <a:r>
              <a:rPr lang="en-US" dirty="0" smtClean="0"/>
              <a:t>number of </a:t>
            </a:r>
            <a:r>
              <a:rPr lang="en-US" dirty="0"/>
              <a:t>firms</a:t>
            </a:r>
            <a:r>
              <a:rPr lang="en-US" dirty="0" smtClean="0"/>
              <a:t>.</a:t>
            </a:r>
          </a:p>
          <a:p>
            <a:r>
              <a:rPr lang="en-US" dirty="0" smtClean="0"/>
              <a:t>(Cola)</a:t>
            </a:r>
            <a:endParaRPr lang="en-US" dirty="0"/>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70694">
            <a:off x="2986519" y="2763948"/>
            <a:ext cx="2353052" cy="28498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8459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THE LANDSCAPE OF FIRMS</a:t>
            </a:r>
            <a:endParaRPr lang="en-US" spc="0" dirty="0"/>
          </a:p>
        </p:txBody>
      </p:sp>
      <p:sp>
        <p:nvSpPr>
          <p:cNvPr id="6" name="Content Placeholder 5"/>
          <p:cNvSpPr>
            <a:spLocks noGrp="1"/>
          </p:cNvSpPr>
          <p:nvPr>
            <p:ph idx="1"/>
          </p:nvPr>
        </p:nvSpPr>
        <p:spPr/>
        <p:txBody>
          <a:bodyPr/>
          <a:lstStyle/>
          <a:p>
            <a:r>
              <a:rPr lang="en-US" b="0" dirty="0" smtClean="0"/>
              <a:t> </a:t>
            </a:r>
            <a:endParaRPr lang="en-US" b="0" dirty="0"/>
          </a:p>
        </p:txBody>
      </p:sp>
      <p:cxnSp>
        <p:nvCxnSpPr>
          <p:cNvPr id="8" name="Straight Arrow Connector 7"/>
          <p:cNvCxnSpPr/>
          <p:nvPr/>
        </p:nvCxnSpPr>
        <p:spPr>
          <a:xfrm>
            <a:off x="457200" y="4343400"/>
            <a:ext cx="8077200" cy="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10400" y="2967335"/>
            <a:ext cx="1752600" cy="461665"/>
          </a:xfrm>
          <a:prstGeom prst="rect">
            <a:avLst/>
          </a:prstGeom>
          <a:noFill/>
        </p:spPr>
        <p:txBody>
          <a:bodyPr wrap="square" rtlCol="0">
            <a:spAutoFit/>
          </a:bodyPr>
          <a:lstStyle/>
          <a:p>
            <a:r>
              <a:rPr lang="en-US" sz="2400" b="1" dirty="0" smtClean="0">
                <a:latin typeface="Century Gothic"/>
                <a:cs typeface="Century Gothic"/>
              </a:rPr>
              <a:t>Monopoly</a:t>
            </a:r>
            <a:endParaRPr lang="en-US" sz="2400" b="1" dirty="0">
              <a:latin typeface="Century Gothic"/>
              <a:cs typeface="Century Gothic"/>
            </a:endParaRPr>
          </a:p>
        </p:txBody>
      </p:sp>
      <p:cxnSp>
        <p:nvCxnSpPr>
          <p:cNvPr id="15" name="Straight Connector 14"/>
          <p:cNvCxnSpPr/>
          <p:nvPr/>
        </p:nvCxnSpPr>
        <p:spPr>
          <a:xfrm flipV="1">
            <a:off x="7886700" y="3505200"/>
            <a:ext cx="0" cy="838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 y="1447800"/>
            <a:ext cx="2209800" cy="830997"/>
          </a:xfrm>
          <a:prstGeom prst="rect">
            <a:avLst/>
          </a:prstGeom>
          <a:noFill/>
        </p:spPr>
        <p:txBody>
          <a:bodyPr wrap="square" rtlCol="0">
            <a:spAutoFit/>
          </a:bodyPr>
          <a:lstStyle/>
          <a:p>
            <a:r>
              <a:rPr lang="en-US" sz="2400" b="1" dirty="0" smtClean="0">
                <a:latin typeface="Century Gothic"/>
                <a:cs typeface="Century Gothic"/>
              </a:rPr>
              <a:t>Perfect competition</a:t>
            </a:r>
            <a:endParaRPr lang="en-US" sz="2400" b="1" dirty="0">
              <a:latin typeface="Century Gothic"/>
              <a:cs typeface="Century Gothic"/>
            </a:endParaRPr>
          </a:p>
        </p:txBody>
      </p:sp>
      <p:cxnSp>
        <p:nvCxnSpPr>
          <p:cNvPr id="19" name="Straight Connector 18"/>
          <p:cNvCxnSpPr/>
          <p:nvPr/>
        </p:nvCxnSpPr>
        <p:spPr>
          <a:xfrm flipV="1">
            <a:off x="876300" y="2240280"/>
            <a:ext cx="0" cy="2103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9800" y="2438400"/>
            <a:ext cx="2438400" cy="830997"/>
          </a:xfrm>
          <a:prstGeom prst="rect">
            <a:avLst/>
          </a:prstGeom>
          <a:noFill/>
        </p:spPr>
        <p:txBody>
          <a:bodyPr wrap="square" rtlCol="0">
            <a:spAutoFit/>
          </a:bodyPr>
          <a:lstStyle/>
          <a:p>
            <a:r>
              <a:rPr lang="en-US" sz="2400" b="1" dirty="0" smtClean="0">
                <a:latin typeface="Century Gothic"/>
                <a:cs typeface="Century Gothic"/>
              </a:rPr>
              <a:t>Monopolistic competition</a:t>
            </a:r>
            <a:endParaRPr lang="en-US" sz="2400" b="1" dirty="0">
              <a:latin typeface="Century Gothic"/>
              <a:cs typeface="Century Gothic"/>
            </a:endParaRPr>
          </a:p>
        </p:txBody>
      </p:sp>
      <p:cxnSp>
        <p:nvCxnSpPr>
          <p:cNvPr id="21" name="Straight Connector 20"/>
          <p:cNvCxnSpPr/>
          <p:nvPr/>
        </p:nvCxnSpPr>
        <p:spPr>
          <a:xfrm flipV="1">
            <a:off x="3124200" y="3246120"/>
            <a:ext cx="0" cy="1097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48200" y="2438400"/>
            <a:ext cx="2438400" cy="461665"/>
          </a:xfrm>
          <a:prstGeom prst="rect">
            <a:avLst/>
          </a:prstGeom>
          <a:noFill/>
        </p:spPr>
        <p:txBody>
          <a:bodyPr wrap="square" rtlCol="0">
            <a:spAutoFit/>
          </a:bodyPr>
          <a:lstStyle/>
          <a:p>
            <a:r>
              <a:rPr lang="en-US" sz="2400" b="1" dirty="0" smtClean="0">
                <a:latin typeface="Century Gothic"/>
                <a:cs typeface="Century Gothic"/>
              </a:rPr>
              <a:t>Oligopoly</a:t>
            </a:r>
            <a:endParaRPr lang="en-US" sz="2400" b="1" dirty="0">
              <a:latin typeface="Century Gothic"/>
              <a:cs typeface="Century Gothic"/>
            </a:endParaRPr>
          </a:p>
        </p:txBody>
      </p:sp>
      <p:cxnSp>
        <p:nvCxnSpPr>
          <p:cNvPr id="23" name="Straight Connector 22"/>
          <p:cNvCxnSpPr/>
          <p:nvPr/>
        </p:nvCxnSpPr>
        <p:spPr>
          <a:xfrm flipV="1">
            <a:off x="5562600" y="3246120"/>
            <a:ext cx="0" cy="1097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2000" y="4800600"/>
            <a:ext cx="8305800" cy="707886"/>
          </a:xfrm>
          <a:prstGeom prst="rect">
            <a:avLst/>
          </a:prstGeom>
          <a:noFill/>
        </p:spPr>
        <p:txBody>
          <a:bodyPr wrap="square" rtlCol="0">
            <a:spAutoFit/>
          </a:bodyPr>
          <a:lstStyle/>
          <a:p>
            <a:r>
              <a:rPr lang="en-US" sz="2000" b="1" i="1" dirty="0" smtClean="0">
                <a:solidFill>
                  <a:schemeClr val="accent6">
                    <a:lumMod val="75000"/>
                  </a:schemeClr>
                </a:solidFill>
                <a:latin typeface="Century Gothic"/>
                <a:cs typeface="Century Gothic"/>
              </a:rPr>
              <a:t>More competition				Less competition</a:t>
            </a:r>
          </a:p>
          <a:p>
            <a:r>
              <a:rPr lang="en-US" sz="2000" b="1" i="1" dirty="0" smtClean="0">
                <a:solidFill>
                  <a:schemeClr val="accent6">
                    <a:lumMod val="75000"/>
                  </a:schemeClr>
                </a:solidFill>
                <a:latin typeface="Century Gothic"/>
                <a:cs typeface="Century Gothic"/>
              </a:rPr>
              <a:t>(less price control)				(more price control)</a:t>
            </a:r>
            <a:endParaRPr lang="en-US" sz="2000" b="1" i="1" dirty="0">
              <a:solidFill>
                <a:schemeClr val="accent6">
                  <a:lumMod val="75000"/>
                </a:schemeClr>
              </a:solidFill>
              <a:latin typeface="Century Gothic"/>
              <a:cs typeface="Century Gothic"/>
            </a:endParaRPr>
          </a:p>
        </p:txBody>
      </p:sp>
      <p:sp>
        <p:nvSpPr>
          <p:cNvPr id="26" name="TextBox 25"/>
          <p:cNvSpPr txBox="1"/>
          <p:nvPr/>
        </p:nvSpPr>
        <p:spPr>
          <a:xfrm>
            <a:off x="3600450" y="1186796"/>
            <a:ext cx="2095500" cy="830997"/>
          </a:xfrm>
          <a:prstGeom prst="rect">
            <a:avLst/>
          </a:prstGeom>
          <a:solidFill>
            <a:srgbClr val="FFC000"/>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dirty="0" smtClean="0">
                <a:latin typeface="Century Gothic"/>
                <a:cs typeface="Century Gothic"/>
              </a:rPr>
              <a:t>YOU ARE HERE</a:t>
            </a:r>
            <a:endParaRPr lang="en-US" sz="2400" b="1" dirty="0">
              <a:latin typeface="Century Gothic"/>
              <a:cs typeface="Century Gothic"/>
            </a:endParaRPr>
          </a:p>
        </p:txBody>
      </p:sp>
      <p:cxnSp>
        <p:nvCxnSpPr>
          <p:cNvPr id="29" name="Straight Arrow Connector 28"/>
          <p:cNvCxnSpPr/>
          <p:nvPr/>
        </p:nvCxnSpPr>
        <p:spPr>
          <a:xfrm>
            <a:off x="4648200" y="1648461"/>
            <a:ext cx="609600" cy="866139"/>
          </a:xfrm>
          <a:prstGeom prst="straightConnector1">
            <a:avLst/>
          </a:prstGeom>
          <a:ln w="28575">
            <a:solidFill>
              <a:srgbClr val="FFC000"/>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605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2" grpId="0"/>
      <p:bldP spid="2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pPr>
              <a:defRPr/>
            </a:pPr>
            <a:r>
              <a:rPr lang="en-US" spc="0" dirty="0" smtClean="0"/>
              <a:t>STUDYING OLIGOPOLY BEHAVIOR…</a:t>
            </a:r>
            <a:endParaRPr lang="en-US" spc="0" dirty="0"/>
          </a:p>
        </p:txBody>
      </p:sp>
      <p:sp>
        <p:nvSpPr>
          <p:cNvPr id="3" name="Content Placeholder 2"/>
          <p:cNvSpPr>
            <a:spLocks noGrp="1"/>
          </p:cNvSpPr>
          <p:nvPr>
            <p:ph idx="1"/>
          </p:nvPr>
        </p:nvSpPr>
        <p:spPr/>
        <p:txBody>
          <a:bodyPr>
            <a:normAutofit/>
          </a:bodyPr>
          <a:lstStyle/>
          <a:p>
            <a:pPr>
              <a:defRPr/>
            </a:pPr>
            <a:r>
              <a:rPr lang="en-US" dirty="0" smtClean="0"/>
              <a:t>…is complicated because it’s not a single firm considering its costs and pricing in a vacuum (like perfectly competitive firms and monopolies).</a:t>
            </a:r>
          </a:p>
          <a:p>
            <a:pPr>
              <a:defRPr/>
            </a:pPr>
            <a:endParaRPr lang="en-US" dirty="0" smtClean="0"/>
          </a:p>
          <a:p>
            <a:pPr>
              <a:defRPr/>
            </a:pPr>
            <a:r>
              <a:rPr lang="en-US" dirty="0" smtClean="0"/>
              <a:t>The </a:t>
            </a:r>
            <a:r>
              <a:rPr lang="en-US" dirty="0" smtClean="0">
                <a:solidFill>
                  <a:srgbClr val="990033"/>
                </a:solidFill>
              </a:rPr>
              <a:t>profits</a:t>
            </a:r>
            <a:r>
              <a:rPr lang="en-US" dirty="0" smtClean="0"/>
              <a:t> of a large firm </a:t>
            </a:r>
            <a:r>
              <a:rPr lang="en-US" dirty="0" smtClean="0">
                <a:solidFill>
                  <a:srgbClr val="990033"/>
                </a:solidFill>
              </a:rPr>
              <a:t>depend heavily on the actions taken by other large firms.</a:t>
            </a:r>
            <a:endParaRPr lang="en-US" dirty="0">
              <a:solidFill>
                <a:srgbClr val="990033"/>
              </a:solidFill>
            </a:endParaRPr>
          </a:p>
        </p:txBody>
      </p:sp>
      <p:pic>
        <p:nvPicPr>
          <p:cNvPr id="2050" name="Picture 2" descr="http://www.sxc.hu/pic/l/k/kh/khaibit/1387445_5025886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4622800"/>
            <a:ext cx="3124200" cy="208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3527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normAutofit/>
          </a:bodyPr>
          <a:lstStyle/>
          <a:p>
            <a:pPr algn="l"/>
            <a:r>
              <a:rPr lang="en-US" spc="0" dirty="0" smtClean="0"/>
              <a:t>THE PREVALENCE OF OLIGOPOLY</a:t>
            </a:r>
            <a:endParaRPr lang="en-US" b="0" spc="0" dirty="0" smtClean="0"/>
          </a:p>
        </p:txBody>
      </p:sp>
      <p:sp>
        <p:nvSpPr>
          <p:cNvPr id="3" name="Content Placeholder 2"/>
          <p:cNvSpPr>
            <a:spLocks noGrp="1"/>
          </p:cNvSpPr>
          <p:nvPr>
            <p:ph idx="1"/>
          </p:nvPr>
        </p:nvSpPr>
        <p:spPr/>
        <p:txBody>
          <a:bodyPr>
            <a:noAutofit/>
          </a:bodyPr>
          <a:lstStyle/>
          <a:p>
            <a:pPr>
              <a:buClr>
                <a:schemeClr val="tx1"/>
              </a:buClr>
            </a:pPr>
            <a:r>
              <a:rPr lang="en-US" sz="2800" i="1" dirty="0" smtClean="0">
                <a:solidFill>
                  <a:srgbClr val="990033"/>
                </a:solidFill>
              </a:rPr>
              <a:t>Imperfect competition: </a:t>
            </a:r>
            <a:r>
              <a:rPr lang="en-US" sz="2800" dirty="0" smtClean="0"/>
              <a:t>No one </a:t>
            </a:r>
            <a:r>
              <a:rPr lang="en-US" sz="2800" dirty="0"/>
              <a:t>firm has a monopoly, but producers </a:t>
            </a:r>
            <a:r>
              <a:rPr lang="en-US" sz="2800" dirty="0" smtClean="0"/>
              <a:t>can </a:t>
            </a:r>
            <a:r>
              <a:rPr lang="en-US" sz="2800" dirty="0"/>
              <a:t>affect market </a:t>
            </a:r>
            <a:r>
              <a:rPr lang="en-US" sz="2800" dirty="0" smtClean="0"/>
              <a:t>prices.</a:t>
            </a:r>
            <a:endParaRPr lang="en-US" sz="2800" dirty="0"/>
          </a:p>
        </p:txBody>
      </p:sp>
      <p:pic>
        <p:nvPicPr>
          <p:cNvPr id="75778" name="Picture 2" descr="http://www.allspammedup.com/wp-content/uploads/2009/01/att-logo-parental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4114800"/>
            <a:ext cx="2362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http://www.geek.com/wp-content/uploads/2011/03/verizon-wireless-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3733118"/>
            <a:ext cx="2743200" cy="1393449"/>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http://www.mercedmall.com/uploads/images/222-logo-t-mobile_logo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0600" y="5638800"/>
            <a:ext cx="3505200" cy="10374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41336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MEASURING OLIGOPOLY</a:t>
            </a:r>
            <a:endParaRPr lang="en-US" spc="0" dirty="0"/>
          </a:p>
        </p:txBody>
      </p:sp>
      <p:sp>
        <p:nvSpPr>
          <p:cNvPr id="78851" name="Rectangle 3"/>
          <p:cNvSpPr>
            <a:spLocks noGrp="1" noChangeArrowheads="1"/>
          </p:cNvSpPr>
          <p:nvPr>
            <p:ph idx="1"/>
          </p:nvPr>
        </p:nvSpPr>
        <p:spPr/>
        <p:txBody>
          <a:bodyPr>
            <a:noAutofit/>
          </a:bodyPr>
          <a:lstStyle/>
          <a:p>
            <a:pPr indent="6350"/>
            <a:r>
              <a:rPr lang="en-US" dirty="0" smtClean="0"/>
              <a:t>To get a better picture of market structure, economists often use the </a:t>
            </a:r>
            <a:r>
              <a:rPr lang="en-US" i="1" dirty="0" err="1" smtClean="0">
                <a:solidFill>
                  <a:srgbClr val="990033"/>
                </a:solidFill>
              </a:rPr>
              <a:t>Herfindahl</a:t>
            </a:r>
            <a:r>
              <a:rPr lang="en-US" i="1" dirty="0" smtClean="0">
                <a:solidFill>
                  <a:srgbClr val="990033"/>
                </a:solidFill>
              </a:rPr>
              <a:t>–Hirschman Index</a:t>
            </a:r>
            <a:r>
              <a:rPr lang="en-US" i="1" dirty="0" smtClean="0"/>
              <a:t>, </a:t>
            </a:r>
            <a:r>
              <a:rPr lang="en-US" dirty="0" smtClean="0"/>
              <a:t>or </a:t>
            </a:r>
            <a:r>
              <a:rPr lang="en-US" dirty="0" smtClean="0">
                <a:solidFill>
                  <a:srgbClr val="990033"/>
                </a:solidFill>
              </a:rPr>
              <a:t>HHI.</a:t>
            </a:r>
            <a:r>
              <a:rPr lang="en-US" dirty="0" smtClean="0"/>
              <a:t> </a:t>
            </a:r>
          </a:p>
          <a:p>
            <a:pPr indent="6350"/>
            <a:r>
              <a:rPr lang="en-US" dirty="0" smtClean="0"/>
              <a:t>The </a:t>
            </a:r>
            <a:r>
              <a:rPr lang="en-US" i="1" dirty="0" smtClean="0">
                <a:solidFill>
                  <a:srgbClr val="990033"/>
                </a:solidFill>
              </a:rPr>
              <a:t>HHI </a:t>
            </a:r>
            <a:r>
              <a:rPr lang="en-US" dirty="0" smtClean="0"/>
              <a:t>for an industry is the sum of the squares of each firm’s share of market sales. </a:t>
            </a:r>
          </a:p>
          <a:p>
            <a:pPr indent="6350"/>
            <a:endParaRPr lang="en-US" dirty="0" smtClean="0"/>
          </a:p>
          <a:p>
            <a:pPr indent="6350"/>
            <a:r>
              <a:rPr lang="en-US" dirty="0" smtClean="0"/>
              <a:t>For example, if there are three firms with 60%, 25%, and 15% market share each:</a:t>
            </a:r>
          </a:p>
          <a:p>
            <a:pPr marL="231775" indent="-225425" algn="ctr">
              <a:buFont typeface="Wingdings" pitchFamily="2" charset="2"/>
              <a:buNone/>
            </a:pPr>
            <a:r>
              <a:rPr lang="en-US" dirty="0" smtClean="0">
                <a:solidFill>
                  <a:srgbClr val="0070C0"/>
                </a:solidFill>
              </a:rPr>
              <a:t>HHI = 60</a:t>
            </a:r>
            <a:r>
              <a:rPr lang="en-US" baseline="30000" dirty="0" smtClean="0">
                <a:solidFill>
                  <a:srgbClr val="0070C0"/>
                </a:solidFill>
              </a:rPr>
              <a:t>2</a:t>
            </a:r>
            <a:r>
              <a:rPr lang="en-US" dirty="0" smtClean="0">
                <a:solidFill>
                  <a:srgbClr val="0070C0"/>
                </a:solidFill>
              </a:rPr>
              <a:t> + 25</a:t>
            </a:r>
            <a:r>
              <a:rPr lang="en-US" baseline="30000" dirty="0" smtClean="0">
                <a:solidFill>
                  <a:srgbClr val="0070C0"/>
                </a:solidFill>
              </a:rPr>
              <a:t>2</a:t>
            </a:r>
            <a:r>
              <a:rPr lang="en-US" dirty="0" smtClean="0">
                <a:solidFill>
                  <a:srgbClr val="0070C0"/>
                </a:solidFill>
              </a:rPr>
              <a:t> + 15</a:t>
            </a:r>
            <a:r>
              <a:rPr lang="en-US" baseline="30000" dirty="0" smtClean="0">
                <a:solidFill>
                  <a:srgbClr val="0070C0"/>
                </a:solidFill>
              </a:rPr>
              <a:t>2</a:t>
            </a:r>
            <a:r>
              <a:rPr lang="en-US" dirty="0" smtClean="0">
                <a:solidFill>
                  <a:srgbClr val="0070C0"/>
                </a:solidFill>
              </a:rPr>
              <a:t> = 4,450</a:t>
            </a:r>
          </a:p>
          <a:p>
            <a:pPr marL="231775" indent="-225425">
              <a:buFont typeface="Wingdings" pitchFamily="2" charset="2"/>
              <a:buNone/>
            </a:pPr>
            <a:endParaRPr lang="en-US" dirty="0" smtClean="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    </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929305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be88bda3bdd71459dab855d32683a5b41f694c7"/>
</p:tagLst>
</file>

<file path=ppt/theme/theme1.xml><?xml version="1.0" encoding="utf-8"?>
<a:theme xmlns:a="http://schemas.openxmlformats.org/drawingml/2006/main" name="6_Custom Design">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Custom Design">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ewest 2e theme">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Custom 1">
      <a:majorFont>
        <a:latin typeface="Garamond"/>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Custom Design">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newer Krugman PPT theme">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newer Krugman 3e theme</Template>
  <TotalTime>3953</TotalTime>
  <Words>2941</Words>
  <Application>Microsoft Office PowerPoint</Application>
  <PresentationFormat>On-screen Show (4:3)</PresentationFormat>
  <Paragraphs>351</Paragraphs>
  <Slides>49</Slides>
  <Notes>49</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49</vt:i4>
      </vt:variant>
    </vt:vector>
  </HeadingPairs>
  <TitlesOfParts>
    <vt:vector size="72" baseType="lpstr">
      <vt:lpstr>Arial</vt:lpstr>
      <vt:lpstr>Calibri</vt:lpstr>
      <vt:lpstr>Candara</vt:lpstr>
      <vt:lpstr>Century Gothic</vt:lpstr>
      <vt:lpstr>Courier New</vt:lpstr>
      <vt:lpstr>Gill Sans</vt:lpstr>
      <vt:lpstr>Gill Sans MT</vt:lpstr>
      <vt:lpstr>Tahoma</vt:lpstr>
      <vt:lpstr>Tw Cen MT</vt:lpstr>
      <vt:lpstr>Verdana</vt:lpstr>
      <vt:lpstr>Wingdings</vt:lpstr>
      <vt:lpstr>6_Custom Design</vt:lpstr>
      <vt:lpstr>1_Newest 2e theme</vt:lpstr>
      <vt:lpstr>10_Stone ppt Theme1</vt:lpstr>
      <vt:lpstr>11_Stone ppt Theme1</vt:lpstr>
      <vt:lpstr>12_Stone ppt Theme1</vt:lpstr>
      <vt:lpstr>7_Custom Design</vt:lpstr>
      <vt:lpstr>11_Krugman 3e main content</vt:lpstr>
      <vt:lpstr>newer Krugman PPT theme</vt:lpstr>
      <vt:lpstr>2_Krugman 3e main content</vt:lpstr>
      <vt:lpstr>6_Krugman 3e main content</vt:lpstr>
      <vt:lpstr>7_Krugman 3e main content</vt:lpstr>
      <vt:lpstr>2_Custom Design</vt:lpstr>
      <vt:lpstr>PowerPoint Presentation</vt:lpstr>
      <vt:lpstr>PowerPoint Presentation</vt:lpstr>
      <vt:lpstr>PowerPoint Presentation</vt:lpstr>
      <vt:lpstr>THE POWER OF OLIGOPOLY</vt:lpstr>
      <vt:lpstr>OLIGOPOLY AND MONOPOLISTIC COMPETITION</vt:lpstr>
      <vt:lpstr>THE LANDSCAPE OF FIRMS</vt:lpstr>
      <vt:lpstr>STUDYING OLIGOPOLY BEHAVIOR…</vt:lpstr>
      <vt:lpstr>THE PREVALENCE OF OLIGOPOLY</vt:lpstr>
      <vt:lpstr>MEASURING OLIGOPOLY</vt:lpstr>
      <vt:lpstr>MEASURING OLIGOPOLY</vt:lpstr>
      <vt:lpstr>PowerPoint Presentation</vt:lpstr>
      <vt:lpstr>SOME OLIGOPOLISTIC INDUSTRIES</vt:lpstr>
      <vt:lpstr>UNDERSTANDING OLIGOPOLY</vt:lpstr>
      <vt:lpstr>UNDERSTANDING OLIGOPOLY</vt:lpstr>
      <vt:lpstr>UNDERSTANDING OLIGOPOLY</vt:lpstr>
      <vt:lpstr>PowerPoint Presentation</vt:lpstr>
      <vt:lpstr>TO COOPERATE OR NOT: THAT IS THE QUESTION</vt:lpstr>
      <vt:lpstr>PowerPoint Presentation</vt:lpstr>
      <vt:lpstr>COLLUSION OR NOT?</vt:lpstr>
      <vt:lpstr>GAMES OLIGOPOLISTS PLAY</vt:lpstr>
      <vt:lpstr>GAME THEORY IS EVERYWHERE</vt:lpstr>
      <vt:lpstr>CHRISTMAS IN OCTOBER?</vt:lpstr>
      <vt:lpstr>PowerPoint Presentation</vt:lpstr>
      <vt:lpstr>A PAYOFF MATRIX</vt:lpstr>
      <vt:lpstr>THE PRISONERS’ DILEMMA</vt:lpstr>
      <vt:lpstr>PowerPoint Presentation</vt:lpstr>
      <vt:lpstr>THE PRISONERS’ DILEMMA</vt:lpstr>
      <vt:lpstr>THE PRISONERS’ DILEMMA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OVERCOMING THE PRISONERS’ DILEMMA</vt:lpstr>
      <vt:lpstr>HOW REPEATED INTERACTION CAN SUPPORT COLLUSION</vt:lpstr>
      <vt:lpstr>THE UPS AND DOWNS OF THE OIL CARTEL</vt:lpstr>
      <vt:lpstr>OLIGOPOLY IN PRACTICE</vt:lpstr>
      <vt:lpstr>THE LEGAL FRAMEWORK</vt:lpstr>
      <vt:lpstr>OLIGOPOLY IN PRACTICE</vt:lpstr>
      <vt:lpstr>PRODUCT DIFFERENTIATION AND PRICE LEADERSHIP</vt:lpstr>
      <vt:lpstr>PRODUCT DIFFERENTIATION AND PRICE LEADERSHIP</vt:lpstr>
      <vt:lpstr>PRODUCT DIFFERENTIATION AND PRICE LEADERSHIP</vt:lpstr>
      <vt:lpstr>PowerPoint Presentation</vt:lpstr>
      <vt:lpstr>PowerPoint Presentation</vt:lpstr>
      <vt:lpstr>PowerPoint Presentation</vt:lpstr>
      <vt:lpstr>OLIGOPOLIES</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Solina Lindahl</dc:creator>
  <cp:lastModifiedBy>Kamara, Yusufu</cp:lastModifiedBy>
  <cp:revision>121</cp:revision>
  <dcterms:created xsi:type="dcterms:W3CDTF">2012-07-13T20:31:41Z</dcterms:created>
  <dcterms:modified xsi:type="dcterms:W3CDTF">2015-11-17T23:15:50Z</dcterms:modified>
</cp:coreProperties>
</file>