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theme/theme6.xml" ContentType="application/vnd.openxmlformats-officedocument.theme+xml"/>
  <Override PartName="/ppt/slideLayouts/slideLayout16.xml" ContentType="application/vnd.openxmlformats-officedocument.presentationml.slideLayout+xml"/>
  <Override PartName="/ppt/theme/theme7.xml" ContentType="application/vnd.openxmlformats-officedocument.theme+xml"/>
  <Override PartName="/ppt/slideLayouts/slideLayout17.xml" ContentType="application/vnd.openxmlformats-officedocument.presentationml.slideLayout+xml"/>
  <Override PartName="/ppt/theme/theme8.xml" ContentType="application/vnd.openxmlformats-officedocument.theme+xml"/>
  <Override PartName="/ppt/slideLayouts/slideLayout18.xml" ContentType="application/vnd.openxmlformats-officedocument.presentationml.slideLayout+xml"/>
  <Override PartName="/ppt/theme/theme9.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 id="2147483702" r:id="rId2"/>
    <p:sldMasterId id="2147483706" r:id="rId3"/>
    <p:sldMasterId id="2147483709" r:id="rId4"/>
    <p:sldMasterId id="2147483712" r:id="rId5"/>
    <p:sldMasterId id="2147483715" r:id="rId6"/>
    <p:sldMasterId id="2147483717" r:id="rId7"/>
    <p:sldMasterId id="2147483725" r:id="rId8"/>
    <p:sldMasterId id="2147483727" r:id="rId9"/>
    <p:sldMasterId id="2147483730" r:id="rId10"/>
  </p:sldMasterIdLst>
  <p:notesMasterIdLst>
    <p:notesMasterId r:id="rId69"/>
  </p:notesMasterIdLst>
  <p:handoutMasterIdLst>
    <p:handoutMasterId r:id="rId70"/>
  </p:handoutMasterIdLst>
  <p:sldIdLst>
    <p:sldId id="257" r:id="rId11"/>
    <p:sldId id="256" r:id="rId12"/>
    <p:sldId id="258" r:id="rId13"/>
    <p:sldId id="299" r:id="rId14"/>
    <p:sldId id="300" r:id="rId15"/>
    <p:sldId id="301" r:id="rId16"/>
    <p:sldId id="302" r:id="rId17"/>
    <p:sldId id="303" r:id="rId18"/>
    <p:sldId id="335" r:id="rId19"/>
    <p:sldId id="336" r:id="rId20"/>
    <p:sldId id="355" r:id="rId21"/>
    <p:sldId id="304" r:id="rId22"/>
    <p:sldId id="305" r:id="rId23"/>
    <p:sldId id="338" r:id="rId24"/>
    <p:sldId id="339" r:id="rId25"/>
    <p:sldId id="346" r:id="rId26"/>
    <p:sldId id="337" r:id="rId27"/>
    <p:sldId id="356" r:id="rId28"/>
    <p:sldId id="350" r:id="rId29"/>
    <p:sldId id="308" r:id="rId30"/>
    <p:sldId id="309" r:id="rId31"/>
    <p:sldId id="340" r:id="rId32"/>
    <p:sldId id="348" r:id="rId33"/>
    <p:sldId id="349" r:id="rId34"/>
    <p:sldId id="261" r:id="rId35"/>
    <p:sldId id="343" r:id="rId36"/>
    <p:sldId id="262" r:id="rId37"/>
    <p:sldId id="314" r:id="rId38"/>
    <p:sldId id="341" r:id="rId39"/>
    <p:sldId id="319" r:id="rId40"/>
    <p:sldId id="347" r:id="rId41"/>
    <p:sldId id="265" r:id="rId42"/>
    <p:sldId id="342" r:id="rId43"/>
    <p:sldId id="274" r:id="rId44"/>
    <p:sldId id="322" r:id="rId45"/>
    <p:sldId id="321" r:id="rId46"/>
    <p:sldId id="277" r:id="rId47"/>
    <p:sldId id="324" r:id="rId48"/>
    <p:sldId id="344" r:id="rId49"/>
    <p:sldId id="325" r:id="rId50"/>
    <p:sldId id="352" r:id="rId51"/>
    <p:sldId id="282" r:id="rId52"/>
    <p:sldId id="345" r:id="rId53"/>
    <p:sldId id="289" r:id="rId54"/>
    <p:sldId id="287" r:id="rId55"/>
    <p:sldId id="283" r:id="rId56"/>
    <p:sldId id="284" r:id="rId57"/>
    <p:sldId id="285" r:id="rId58"/>
    <p:sldId id="329" r:id="rId59"/>
    <p:sldId id="288" r:id="rId60"/>
    <p:sldId id="291" r:id="rId61"/>
    <p:sldId id="331" r:id="rId62"/>
    <p:sldId id="280" r:id="rId63"/>
    <p:sldId id="333" r:id="rId64"/>
    <p:sldId id="334" r:id="rId65"/>
    <p:sldId id="269" r:id="rId66"/>
    <p:sldId id="353" r:id="rId67"/>
    <p:sldId id="354" r:id="rId68"/>
  </p:sldIdLst>
  <p:sldSz cx="9144000" cy="6858000" type="screen4x3"/>
  <p:notesSz cx="6858000" cy="9144000"/>
  <p:custDataLst>
    <p:tags r:id="rId7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eDaly" initials="K" lastIdx="13" clrIdx="0"/>
  <p:cmAuthor id="1" name="Bonilla, Edgar" initials="EB" lastIdx="1" clrIdx="1"/>
  <p:cmAuthor id="2" name="Solina Lindahl" initials="SL" lastIdx="8" clrIdx="2"/>
  <p:cmAuthor id="3" name="hbadmin" initials="h"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9870" autoAdjust="0"/>
  </p:normalViewPr>
  <p:slideViewPr>
    <p:cSldViewPr>
      <p:cViewPr>
        <p:scale>
          <a:sx n="100" d="100"/>
          <a:sy n="100" d="100"/>
        </p:scale>
        <p:origin x="-546" y="-72"/>
      </p:cViewPr>
      <p:guideLst>
        <p:guide orient="horz" pos="2160"/>
        <p:guide pos="2880"/>
      </p:guideLst>
    </p:cSldViewPr>
  </p:slideViewPr>
  <p:notesTextViewPr>
    <p:cViewPr>
      <p:scale>
        <a:sx n="1" d="1"/>
        <a:sy n="1" d="1"/>
      </p:scale>
      <p:origin x="0" y="0"/>
    </p:cViewPr>
  </p:notesTextViewPr>
  <p:notesViewPr>
    <p:cSldViewPr snapToGrid="0" snapToObjects="1">
      <p:cViewPr varScale="1">
        <p:scale>
          <a:sx n="93" d="100"/>
          <a:sy n="93" d="100"/>
        </p:scale>
        <p:origin x="-3640"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slide" Target="slides/slide5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handoutMaster" Target="handoutMasters/handout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2C37FF5-9CBB-C643-B979-1F3DF346350A}" type="datetimeFigureOut">
              <a:rPr lang="en-US" smtClean="0"/>
              <a:t>4/8/2015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27399AF-11BE-3E41-A7AC-FE478B8781DF}" type="slidenum">
              <a:rPr lang="en-US" smtClean="0"/>
              <a:t>‹#›</a:t>
            </a:fld>
            <a:endParaRPr lang="en-US"/>
          </a:p>
        </p:txBody>
      </p:sp>
    </p:spTree>
    <p:extLst>
      <p:ext uri="{BB962C8B-B14F-4D97-AF65-F5344CB8AC3E}">
        <p14:creationId xmlns:p14="http://schemas.microsoft.com/office/powerpoint/2010/main" val="32238831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E78309-62AD-41C8-A5E0-7A2CEF9A608A}" type="datetimeFigureOut">
              <a:rPr lang="en-US" smtClean="0"/>
              <a:t>4/8/2015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0FD7D6-722C-40C6-9556-568411A51384}" type="slidenum">
              <a:rPr lang="en-US" smtClean="0"/>
              <a:t>‹#›</a:t>
            </a:fld>
            <a:endParaRPr lang="en-US"/>
          </a:p>
        </p:txBody>
      </p:sp>
    </p:spTree>
    <p:extLst>
      <p:ext uri="{BB962C8B-B14F-4D97-AF65-F5344CB8AC3E}">
        <p14:creationId xmlns:p14="http://schemas.microsoft.com/office/powerpoint/2010/main" val="229370563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latimes.com/news/local/la-me-shop12-2009dec12,0,4972518.story"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image credits courtesy of Morgue File and/or </a:t>
            </a:r>
            <a:r>
              <a:rPr lang="en-US" dirty="0" err="1"/>
              <a:t>FreeImages.com</a:t>
            </a:r>
            <a:r>
              <a:rPr lang="en-US" dirty="0"/>
              <a:t> unless otherwise specified</a:t>
            </a:r>
          </a:p>
          <a:p>
            <a:endParaRPr lang="en-US" dirty="0"/>
          </a:p>
        </p:txBody>
      </p:sp>
      <p:sp>
        <p:nvSpPr>
          <p:cNvPr id="4" name="Slide Number Placeholder 3"/>
          <p:cNvSpPr>
            <a:spLocks noGrp="1"/>
          </p:cNvSpPr>
          <p:nvPr>
            <p:ph type="sldNum" sz="quarter" idx="10"/>
          </p:nvPr>
        </p:nvSpPr>
        <p:spPr/>
        <p:txBody>
          <a:bodyPr/>
          <a:lstStyle/>
          <a:p>
            <a:fld id="{C10FD7D6-722C-40C6-9556-568411A51384}" type="slidenum">
              <a:rPr lang="en-US" smtClean="0"/>
              <a:t>1</a:t>
            </a:fld>
            <a:endParaRPr lang="en-US"/>
          </a:p>
        </p:txBody>
      </p:sp>
    </p:spTree>
    <p:extLst>
      <p:ext uri="{BB962C8B-B14F-4D97-AF65-F5344CB8AC3E}">
        <p14:creationId xmlns:p14="http://schemas.microsoft.com/office/powerpoint/2010/main" val="1285670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courtesy of Corbis</a:t>
            </a:r>
            <a:endParaRPr lang="en-US" dirty="0"/>
          </a:p>
        </p:txBody>
      </p:sp>
      <p:sp>
        <p:nvSpPr>
          <p:cNvPr id="4" name="Slide Number Placeholder 3"/>
          <p:cNvSpPr>
            <a:spLocks noGrp="1"/>
          </p:cNvSpPr>
          <p:nvPr>
            <p:ph type="sldNum" sz="quarter" idx="10"/>
          </p:nvPr>
        </p:nvSpPr>
        <p:spPr/>
        <p:txBody>
          <a:bodyPr/>
          <a:lstStyle/>
          <a:p>
            <a:fld id="{C10FD7D6-722C-40C6-9556-568411A51384}" type="slidenum">
              <a:rPr lang="en-US" smtClean="0"/>
              <a:t>10</a:t>
            </a:fld>
            <a:endParaRPr lang="en-US"/>
          </a:p>
        </p:txBody>
      </p:sp>
    </p:spTree>
    <p:extLst>
      <p:ext uri="{BB962C8B-B14F-4D97-AF65-F5344CB8AC3E}">
        <p14:creationId xmlns:p14="http://schemas.microsoft.com/office/powerpoint/2010/main" val="2318998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 </a:t>
            </a:r>
            <a:r>
              <a:rPr lang="en-US" dirty="0" err="1"/>
              <a:t>Abenaa</a:t>
            </a:r>
            <a:r>
              <a:rPr lang="en-US" dirty="0"/>
              <a:t>/Getty Images</a:t>
            </a:r>
          </a:p>
        </p:txBody>
      </p:sp>
      <p:sp>
        <p:nvSpPr>
          <p:cNvPr id="4" name="Slide Number Placeholder 3"/>
          <p:cNvSpPr>
            <a:spLocks noGrp="1"/>
          </p:cNvSpPr>
          <p:nvPr>
            <p:ph type="sldNum" sz="quarter" idx="10"/>
          </p:nvPr>
        </p:nvSpPr>
        <p:spPr/>
        <p:txBody>
          <a:bodyPr/>
          <a:lstStyle/>
          <a:p>
            <a:fld id="{C10FD7D6-722C-40C6-9556-568411A51384}" type="slidenum">
              <a:rPr lang="en-US" smtClean="0"/>
              <a:t>11</a:t>
            </a:fld>
            <a:endParaRPr lang="en-US"/>
          </a:p>
        </p:txBody>
      </p:sp>
    </p:spTree>
    <p:extLst>
      <p:ext uri="{BB962C8B-B14F-4D97-AF65-F5344CB8AC3E}">
        <p14:creationId xmlns:p14="http://schemas.microsoft.com/office/powerpoint/2010/main" val="279318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endParaRPr>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6pPr>
            <a:lvl7pPr marL="29718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7pPr>
            <a:lvl8pPr marL="34290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8pPr>
            <a:lvl9pPr marL="38862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9pPr>
          </a:lstStyle>
          <a:p>
            <a:pPr eaLnBrk="1" hangingPunct="1"/>
            <a:fld id="{1339B81B-008B-4A62-B219-1220DDE2E60D}" type="slidenum">
              <a:rPr lang="en-US" sz="1200"/>
              <a:pPr eaLnBrk="1" hangingPunct="1"/>
              <a:t>12</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image credits courtesy of Morgue File and/or </a:t>
            </a:r>
            <a:r>
              <a:rPr lang="en-US" dirty="0" err="1"/>
              <a:t>FreeImages.com</a:t>
            </a:r>
            <a:r>
              <a:rPr lang="en-US" dirty="0"/>
              <a:t> unless otherwise specified</a:t>
            </a:r>
          </a:p>
          <a:p>
            <a:endParaRPr lang="en-US" dirty="0"/>
          </a:p>
        </p:txBody>
      </p:sp>
      <p:sp>
        <p:nvSpPr>
          <p:cNvPr id="4" name="Slide Number Placeholder 3"/>
          <p:cNvSpPr>
            <a:spLocks noGrp="1"/>
          </p:cNvSpPr>
          <p:nvPr>
            <p:ph type="sldNum" sz="quarter" idx="10"/>
          </p:nvPr>
        </p:nvSpPr>
        <p:spPr/>
        <p:txBody>
          <a:bodyPr/>
          <a:lstStyle/>
          <a:p>
            <a:fld id="{C10FD7D6-722C-40C6-9556-568411A51384}" type="slidenum">
              <a:rPr lang="en-US" smtClean="0"/>
              <a:t>14</a:t>
            </a:fld>
            <a:endParaRPr lang="en-US"/>
          </a:p>
        </p:txBody>
      </p:sp>
    </p:spTree>
    <p:extLst>
      <p:ext uri="{BB962C8B-B14F-4D97-AF65-F5344CB8AC3E}">
        <p14:creationId xmlns:p14="http://schemas.microsoft.com/office/powerpoint/2010/main" val="841760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image credits courtesy of Morgue File and/or </a:t>
            </a:r>
            <a:r>
              <a:rPr lang="en-US" dirty="0" err="1"/>
              <a:t>FreeImages.com</a:t>
            </a:r>
            <a:r>
              <a:rPr lang="en-US" dirty="0"/>
              <a:t> unless otherwise specified</a:t>
            </a:r>
          </a:p>
          <a:p>
            <a:endParaRPr lang="en-US" dirty="0"/>
          </a:p>
        </p:txBody>
      </p:sp>
      <p:sp>
        <p:nvSpPr>
          <p:cNvPr id="4" name="Slide Number Placeholder 3"/>
          <p:cNvSpPr>
            <a:spLocks noGrp="1"/>
          </p:cNvSpPr>
          <p:nvPr>
            <p:ph type="sldNum" sz="quarter" idx="10"/>
          </p:nvPr>
        </p:nvSpPr>
        <p:spPr/>
        <p:txBody>
          <a:bodyPr/>
          <a:lstStyle/>
          <a:p>
            <a:fld id="{C10FD7D6-722C-40C6-9556-568411A51384}" type="slidenum">
              <a:rPr lang="en-US" smtClean="0"/>
              <a:t>15</a:t>
            </a:fld>
            <a:endParaRPr lang="en-US"/>
          </a:p>
        </p:txBody>
      </p:sp>
    </p:spTree>
    <p:extLst>
      <p:ext uri="{BB962C8B-B14F-4D97-AF65-F5344CB8AC3E}">
        <p14:creationId xmlns:p14="http://schemas.microsoft.com/office/powerpoint/2010/main" val="192386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0FD7D6-722C-40C6-9556-568411A51384}" type="slidenum">
              <a:rPr lang="en-US" smtClean="0"/>
              <a:t>16</a:t>
            </a:fld>
            <a:endParaRPr lang="en-US"/>
          </a:p>
        </p:txBody>
      </p:sp>
    </p:spTree>
    <p:extLst>
      <p:ext uri="{BB962C8B-B14F-4D97-AF65-F5344CB8AC3E}">
        <p14:creationId xmlns:p14="http://schemas.microsoft.com/office/powerpoint/2010/main" val="24479165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image credits courtesy of Morgue File and/or </a:t>
            </a:r>
            <a:r>
              <a:rPr lang="en-US" dirty="0" err="1"/>
              <a:t>FreeImages.com</a:t>
            </a:r>
            <a:r>
              <a:rPr lang="en-US" dirty="0"/>
              <a:t> unless otherwise specified</a:t>
            </a:r>
          </a:p>
          <a:p>
            <a:endParaRPr lang="en-US" dirty="0"/>
          </a:p>
        </p:txBody>
      </p:sp>
      <p:sp>
        <p:nvSpPr>
          <p:cNvPr id="4" name="Slide Number Placeholder 3"/>
          <p:cNvSpPr>
            <a:spLocks noGrp="1"/>
          </p:cNvSpPr>
          <p:nvPr>
            <p:ph type="sldNum" sz="quarter" idx="10"/>
          </p:nvPr>
        </p:nvSpPr>
        <p:spPr/>
        <p:txBody>
          <a:bodyPr/>
          <a:lstStyle/>
          <a:p>
            <a:fld id="{C10FD7D6-722C-40C6-9556-568411A51384}" type="slidenum">
              <a:rPr lang="en-US" smtClean="0"/>
              <a:t>17</a:t>
            </a:fld>
            <a:endParaRPr lang="en-US"/>
          </a:p>
        </p:txBody>
      </p:sp>
    </p:spTree>
    <p:extLst>
      <p:ext uri="{BB962C8B-B14F-4D97-AF65-F5344CB8AC3E}">
        <p14:creationId xmlns:p14="http://schemas.microsoft.com/office/powerpoint/2010/main" val="1609363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0FD7D6-722C-40C6-9556-568411A51384}" type="slidenum">
              <a:rPr lang="en-US" smtClean="0"/>
              <a:t>19</a:t>
            </a:fld>
            <a:endParaRPr lang="en-US"/>
          </a:p>
        </p:txBody>
      </p:sp>
    </p:spTree>
    <p:extLst>
      <p:ext uri="{BB962C8B-B14F-4D97-AF65-F5344CB8AC3E}">
        <p14:creationId xmlns:p14="http://schemas.microsoft.com/office/powerpoint/2010/main" val="27922365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0FD7D6-722C-40C6-9556-568411A51384}" type="slidenum">
              <a:rPr lang="en-US" smtClean="0"/>
              <a:t>2</a:t>
            </a:fld>
            <a:endParaRPr lang="en-US"/>
          </a:p>
        </p:txBody>
      </p:sp>
    </p:spTree>
    <p:extLst>
      <p:ext uri="{BB962C8B-B14F-4D97-AF65-F5344CB8AC3E}">
        <p14:creationId xmlns:p14="http://schemas.microsoft.com/office/powerpoint/2010/main" val="2927146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All image credits courtesy of Morgue File and/or </a:t>
            </a:r>
            <a:r>
              <a:rPr lang="en-US" dirty="0" err="1"/>
              <a:t>FreeImages.com</a:t>
            </a:r>
            <a:r>
              <a:rPr lang="en-US" dirty="0"/>
              <a:t> unless otherwise specified</a:t>
            </a:r>
          </a:p>
          <a:p>
            <a:pPr eaLnBrk="1" hangingPunct="1"/>
            <a:endParaRPr lang="en-US" dirty="0" smtClean="0">
              <a:latin typeface="Arial" pitchFamily="34" charset="0"/>
            </a:endParaRPr>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6pPr>
            <a:lvl7pPr marL="29718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7pPr>
            <a:lvl8pPr marL="34290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8pPr>
            <a:lvl9pPr marL="38862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9pPr>
          </a:lstStyle>
          <a:p>
            <a:pPr eaLnBrk="1" hangingPunct="1"/>
            <a:fld id="{859E3561-2439-4916-9024-21AE19071EA5}" type="slidenum">
              <a:rPr lang="en-US" sz="1200"/>
              <a:pPr eaLnBrk="1" hangingPunct="1"/>
              <a:t>21</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6pPr>
            <a:lvl7pPr marL="29718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7pPr>
            <a:lvl8pPr marL="34290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8pPr>
            <a:lvl9pPr marL="38862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9pPr>
          </a:lstStyle>
          <a:p>
            <a:pPr eaLnBrk="1" hangingPunct="1"/>
            <a:fld id="{859E3561-2439-4916-9024-21AE19071EA5}" type="slidenum">
              <a:rPr lang="en-US" sz="1200"/>
              <a:pPr eaLnBrk="1" hangingPunct="1"/>
              <a:t>22</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0FD7D6-722C-40C6-9556-568411A51384}" type="slidenum">
              <a:rPr lang="en-US" smtClean="0"/>
              <a:t>23</a:t>
            </a:fld>
            <a:endParaRPr lang="en-US"/>
          </a:p>
        </p:txBody>
      </p:sp>
    </p:spTree>
    <p:extLst>
      <p:ext uri="{BB962C8B-B14F-4D97-AF65-F5344CB8AC3E}">
        <p14:creationId xmlns:p14="http://schemas.microsoft.com/office/powerpoint/2010/main" val="21378583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0FD7D6-722C-40C6-9556-568411A51384}" type="slidenum">
              <a:rPr lang="en-US" smtClean="0"/>
              <a:t>24</a:t>
            </a:fld>
            <a:endParaRPr lang="en-US"/>
          </a:p>
        </p:txBody>
      </p:sp>
    </p:spTree>
    <p:extLst>
      <p:ext uri="{BB962C8B-B14F-4D97-AF65-F5344CB8AC3E}">
        <p14:creationId xmlns:p14="http://schemas.microsoft.com/office/powerpoint/2010/main" val="35018485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0FD7D6-722C-40C6-9556-568411A51384}" type="slidenum">
              <a:rPr lang="en-US" smtClean="0"/>
              <a:t>25</a:t>
            </a:fld>
            <a:endParaRPr lang="en-US"/>
          </a:p>
        </p:txBody>
      </p:sp>
    </p:spTree>
    <p:extLst>
      <p:ext uri="{BB962C8B-B14F-4D97-AF65-F5344CB8AC3E}">
        <p14:creationId xmlns:p14="http://schemas.microsoft.com/office/powerpoint/2010/main" val="11552643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839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3726561-4628-440B-B043-C06965BD9735}" type="slidenum">
              <a:rPr lang="en-US" smtClean="0"/>
              <a:pPr fontAlgn="base">
                <a:spcBef>
                  <a:spcPct val="0"/>
                </a:spcBef>
                <a:spcAft>
                  <a:spcPct val="0"/>
                </a:spcAft>
                <a:defRPr/>
              </a:pPr>
              <a:t>27</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0FD7D6-722C-40C6-9556-568411A51384}" type="slidenum">
              <a:rPr lang="en-US" smtClean="0"/>
              <a:t>29</a:t>
            </a:fld>
            <a:endParaRPr lang="en-US"/>
          </a:p>
        </p:txBody>
      </p:sp>
    </p:spTree>
    <p:extLst>
      <p:ext uri="{BB962C8B-B14F-4D97-AF65-F5344CB8AC3E}">
        <p14:creationId xmlns:p14="http://schemas.microsoft.com/office/powerpoint/2010/main" val="10476036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0FD7D6-722C-40C6-9556-568411A51384}" type="slidenum">
              <a:rPr lang="en-US" smtClean="0"/>
              <a:t>3</a:t>
            </a:fld>
            <a:endParaRPr lang="en-US"/>
          </a:p>
        </p:txBody>
      </p:sp>
    </p:spTree>
    <p:extLst>
      <p:ext uri="{BB962C8B-B14F-4D97-AF65-F5344CB8AC3E}">
        <p14:creationId xmlns:p14="http://schemas.microsoft.com/office/powerpoint/2010/main" val="941999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0FD7D6-722C-40C6-9556-568411A51384}" type="slidenum">
              <a:rPr lang="en-US" smtClean="0"/>
              <a:t>31</a:t>
            </a:fld>
            <a:endParaRPr lang="en-US"/>
          </a:p>
        </p:txBody>
      </p:sp>
    </p:spTree>
    <p:extLst>
      <p:ext uri="{BB962C8B-B14F-4D97-AF65-F5344CB8AC3E}">
        <p14:creationId xmlns:p14="http://schemas.microsoft.com/office/powerpoint/2010/main" val="1059006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0FD7D6-722C-40C6-9556-568411A51384}" type="slidenum">
              <a:rPr lang="en-US" smtClean="0"/>
              <a:t>32</a:t>
            </a:fld>
            <a:endParaRPr lang="en-US"/>
          </a:p>
        </p:txBody>
      </p:sp>
    </p:spTree>
    <p:extLst>
      <p:ext uri="{BB962C8B-B14F-4D97-AF65-F5344CB8AC3E}">
        <p14:creationId xmlns:p14="http://schemas.microsoft.com/office/powerpoint/2010/main" val="25490669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0FD7D6-722C-40C6-9556-568411A51384}" type="slidenum">
              <a:rPr lang="en-US" smtClean="0"/>
              <a:t>33</a:t>
            </a:fld>
            <a:endParaRPr lang="en-US"/>
          </a:p>
        </p:txBody>
      </p:sp>
    </p:spTree>
    <p:extLst>
      <p:ext uri="{BB962C8B-B14F-4D97-AF65-F5344CB8AC3E}">
        <p14:creationId xmlns:p14="http://schemas.microsoft.com/office/powerpoint/2010/main" val="13635054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0FD7D6-722C-40C6-9556-568411A51384}" type="slidenum">
              <a:rPr lang="en-US" smtClean="0"/>
              <a:t>34</a:t>
            </a:fld>
            <a:endParaRPr lang="en-US"/>
          </a:p>
        </p:txBody>
      </p:sp>
    </p:spTree>
    <p:extLst>
      <p:ext uri="{BB962C8B-B14F-4D97-AF65-F5344CB8AC3E}">
        <p14:creationId xmlns:p14="http://schemas.microsoft.com/office/powerpoint/2010/main" val="8328675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endParaRPr>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6pPr>
            <a:lvl7pPr marL="29718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7pPr>
            <a:lvl8pPr marL="34290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8pPr>
            <a:lvl9pPr marL="38862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9pPr>
          </a:lstStyle>
          <a:p>
            <a:pPr eaLnBrk="1" hangingPunct="1"/>
            <a:fld id="{39AADADC-5BB3-4299-A470-0D0F96B8F783}" type="slidenum">
              <a:rPr lang="en-US" sz="1200"/>
              <a:pPr eaLnBrk="1" hangingPunct="1"/>
              <a:t>36</a:t>
            </a:fld>
            <a:endParaRPr 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55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2B82305-3FBE-4230-829E-F4177CC27324}" type="slidenum">
              <a:rPr lang="en-US" smtClean="0"/>
              <a:pPr fontAlgn="base">
                <a:spcBef>
                  <a:spcPct val="0"/>
                </a:spcBef>
                <a:spcAft>
                  <a:spcPct val="0"/>
                </a:spcAft>
                <a:defRPr/>
              </a:pPr>
              <a:t>37</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All image credits courtesy of Morgue File and/or </a:t>
            </a:r>
            <a:r>
              <a:rPr lang="en-US" dirty="0" err="1"/>
              <a:t>FreeImages.com</a:t>
            </a:r>
            <a:r>
              <a:rPr lang="en-US" dirty="0"/>
              <a:t> unless otherwise specified</a:t>
            </a:r>
          </a:p>
          <a:p>
            <a:pPr eaLnBrk="1" hangingPunct="1"/>
            <a:endParaRPr lang="en-US" dirty="0" smtClean="0">
              <a:latin typeface="Arial" pitchFamily="34" charset="0"/>
            </a:endParaRPr>
          </a:p>
        </p:txBody>
      </p:sp>
      <p:sp>
        <p:nvSpPr>
          <p:cNvPr id="124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6pPr>
            <a:lvl7pPr marL="29718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7pPr>
            <a:lvl8pPr marL="34290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8pPr>
            <a:lvl9pPr marL="38862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9pPr>
          </a:lstStyle>
          <a:p>
            <a:pPr eaLnBrk="1" hangingPunct="1"/>
            <a:fld id="{B03BA050-450F-4D83-A4BD-365D1A2C84A2}" type="slidenum">
              <a:rPr lang="en-US" sz="1200"/>
              <a:pPr eaLnBrk="1" hangingPunct="1"/>
              <a:t>38</a:t>
            </a:fld>
            <a:endParaRPr 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124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6pPr>
            <a:lvl7pPr marL="29718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7pPr>
            <a:lvl8pPr marL="34290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8pPr>
            <a:lvl9pPr marL="38862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9pPr>
          </a:lstStyle>
          <a:p>
            <a:pPr eaLnBrk="1" hangingPunct="1"/>
            <a:fld id="{B03BA050-450F-4D83-A4BD-365D1A2C84A2}" type="slidenum">
              <a:rPr lang="en-US" sz="1200"/>
              <a:pPr eaLnBrk="1" hangingPunct="1"/>
              <a:t>39</a:t>
            </a:fld>
            <a:endParaRPr 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104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6pPr>
            <a:lvl7pPr marL="29718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7pPr>
            <a:lvl8pPr marL="34290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8pPr>
            <a:lvl9pPr marL="38862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9pPr>
          </a:lstStyle>
          <a:p>
            <a:pPr eaLnBrk="1" hangingPunct="1"/>
            <a:fld id="{27FB978B-6A2C-470A-81DC-C169FA37EAEC}" type="slidenum">
              <a:rPr lang="en-US" sz="1200"/>
              <a:pPr eaLnBrk="1" hangingPunct="1"/>
              <a:t>4</a:t>
            </a:fld>
            <a:endParaRPr lang="en-US"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All photo credits unless otherwise noted from </a:t>
            </a:r>
            <a:r>
              <a:rPr lang="en-US" sz="1200" kern="1200" dirty="0" err="1" smtClean="0">
                <a:solidFill>
                  <a:schemeClr val="tx1"/>
                </a:solidFill>
                <a:latin typeface="+mn-lt"/>
                <a:ea typeface="+mn-ea"/>
                <a:cs typeface="+mn-cs"/>
              </a:rPr>
              <a:t>Freeimages.com</a:t>
            </a:r>
            <a:r>
              <a:rPr lang="en-US" sz="1200" kern="1200" dirty="0" smtClean="0">
                <a:solidFill>
                  <a:schemeClr val="tx1"/>
                </a:solidFill>
                <a:latin typeface="+mn-lt"/>
                <a:ea typeface="+mn-ea"/>
                <a:cs typeface="+mn-cs"/>
              </a:rPr>
              <a:t> (Formerly </a:t>
            </a:r>
            <a:r>
              <a:rPr lang="en-US" sz="1200" kern="1200" dirty="0" err="1" smtClean="0">
                <a:solidFill>
                  <a:schemeClr val="tx1"/>
                </a:solidFill>
                <a:latin typeface="+mn-lt"/>
                <a:ea typeface="+mn-ea"/>
                <a:cs typeface="+mn-cs"/>
              </a:rPr>
              <a:t>Stockxchange</a:t>
            </a:r>
            <a:r>
              <a:rPr lang="en-US" sz="1200" kern="1200" dirty="0" smtClean="0">
                <a:solidFill>
                  <a:schemeClr val="tx1"/>
                </a:solidFill>
                <a:latin typeface="+mn-lt"/>
                <a:ea typeface="+mn-ea"/>
                <a:cs typeface="+mn-cs"/>
              </a:rPr>
              <a:t>) or </a:t>
            </a:r>
            <a:r>
              <a:rPr lang="en-US" sz="1200" kern="1200" dirty="0" err="1" smtClean="0">
                <a:solidFill>
                  <a:schemeClr val="tx1"/>
                </a:solidFill>
                <a:latin typeface="+mn-lt"/>
                <a:ea typeface="+mn-ea"/>
                <a:cs typeface="+mn-cs"/>
              </a:rPr>
              <a:t>Morguefile.com</a:t>
            </a:r>
            <a:endParaRPr lang="en-US" dirty="0" smtClean="0"/>
          </a:p>
          <a:p>
            <a:endParaRPr lang="en-US" dirty="0"/>
          </a:p>
        </p:txBody>
      </p:sp>
      <p:sp>
        <p:nvSpPr>
          <p:cNvPr id="4" name="Slide Number Placeholder 3"/>
          <p:cNvSpPr>
            <a:spLocks noGrp="1"/>
          </p:cNvSpPr>
          <p:nvPr>
            <p:ph type="sldNum" sz="quarter" idx="10"/>
          </p:nvPr>
        </p:nvSpPr>
        <p:spPr/>
        <p:txBody>
          <a:bodyPr/>
          <a:lstStyle/>
          <a:p>
            <a:fld id="{C955D073-3400-42D1-88BB-37DC21B29C49}" type="slidenum">
              <a:rPr lang="en-US" smtClean="0">
                <a:solidFill>
                  <a:prstClr val="black"/>
                </a:solidFill>
                <a:latin typeface="Calibri"/>
              </a:rPr>
              <a:pPr/>
              <a:t>41</a:t>
            </a:fld>
            <a:endParaRPr lang="en-US">
              <a:solidFill>
                <a:prstClr val="black"/>
              </a:solidFill>
              <a:latin typeface="Calibri"/>
            </a:endParaRPr>
          </a:p>
        </p:txBody>
      </p:sp>
    </p:spTree>
    <p:extLst>
      <p:ext uri="{BB962C8B-B14F-4D97-AF65-F5344CB8AC3E}">
        <p14:creationId xmlns:p14="http://schemas.microsoft.com/office/powerpoint/2010/main" val="31618856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image credits courtesy of Morgue File and/or </a:t>
            </a:r>
            <a:r>
              <a:rPr lang="en-US" dirty="0" err="1"/>
              <a:t>FreeImages.com</a:t>
            </a:r>
            <a:r>
              <a:rPr lang="en-US" dirty="0"/>
              <a:t> unless otherwise specified</a:t>
            </a:r>
          </a:p>
          <a:p>
            <a:endParaRPr lang="en-US" dirty="0"/>
          </a:p>
        </p:txBody>
      </p:sp>
      <p:sp>
        <p:nvSpPr>
          <p:cNvPr id="4" name="Slide Number Placeholder 3"/>
          <p:cNvSpPr>
            <a:spLocks noGrp="1"/>
          </p:cNvSpPr>
          <p:nvPr>
            <p:ph type="sldNum" sz="quarter" idx="10"/>
          </p:nvPr>
        </p:nvSpPr>
        <p:spPr/>
        <p:txBody>
          <a:bodyPr/>
          <a:lstStyle/>
          <a:p>
            <a:fld id="{C10FD7D6-722C-40C6-9556-568411A51384}" type="slidenum">
              <a:rPr lang="en-US" smtClean="0"/>
              <a:t>42</a:t>
            </a:fld>
            <a:endParaRPr lang="en-US"/>
          </a:p>
        </p:txBody>
      </p:sp>
    </p:spTree>
    <p:extLst>
      <p:ext uri="{BB962C8B-B14F-4D97-AF65-F5344CB8AC3E}">
        <p14:creationId xmlns:p14="http://schemas.microsoft.com/office/powerpoint/2010/main" val="1721802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0FD7D6-722C-40C6-9556-568411A51384}" type="slidenum">
              <a:rPr lang="en-US" smtClean="0"/>
              <a:t>43</a:t>
            </a:fld>
            <a:endParaRPr lang="en-US"/>
          </a:p>
        </p:txBody>
      </p:sp>
    </p:spTree>
    <p:extLst>
      <p:ext uri="{BB962C8B-B14F-4D97-AF65-F5344CB8AC3E}">
        <p14:creationId xmlns:p14="http://schemas.microsoft.com/office/powerpoint/2010/main" val="19525657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849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4BDF0EF-F98F-4AFD-92B4-421DFB0E1225}" type="slidenum">
              <a:rPr lang="en-US" smtClean="0"/>
              <a:pPr fontAlgn="base">
                <a:spcBef>
                  <a:spcPct val="0"/>
                </a:spcBef>
                <a:spcAft>
                  <a:spcPct val="0"/>
                </a:spcAft>
                <a:defRPr/>
              </a:pPr>
              <a:t>44</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image credits courtesy of Morgue File and/or </a:t>
            </a:r>
            <a:r>
              <a:rPr lang="en-US" dirty="0" err="1"/>
              <a:t>FreeImages.com</a:t>
            </a:r>
            <a:r>
              <a:rPr lang="en-US" dirty="0"/>
              <a:t> unless otherwise specified</a:t>
            </a:r>
          </a:p>
          <a:p>
            <a:endParaRPr lang="en-US" dirty="0"/>
          </a:p>
        </p:txBody>
      </p:sp>
      <p:sp>
        <p:nvSpPr>
          <p:cNvPr id="4" name="Slide Number Placeholder 3"/>
          <p:cNvSpPr>
            <a:spLocks noGrp="1"/>
          </p:cNvSpPr>
          <p:nvPr>
            <p:ph type="sldNum" sz="quarter" idx="10"/>
          </p:nvPr>
        </p:nvSpPr>
        <p:spPr/>
        <p:txBody>
          <a:bodyPr/>
          <a:lstStyle/>
          <a:p>
            <a:fld id="{C10FD7D6-722C-40C6-9556-568411A51384}" type="slidenum">
              <a:rPr lang="en-US" smtClean="0"/>
              <a:t>45</a:t>
            </a:fld>
            <a:endParaRPr lang="en-US"/>
          </a:p>
        </p:txBody>
      </p:sp>
    </p:spTree>
    <p:extLst>
      <p:ext uri="{BB962C8B-B14F-4D97-AF65-F5344CB8AC3E}">
        <p14:creationId xmlns:p14="http://schemas.microsoft.com/office/powerpoint/2010/main" val="1453421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dirty="0" smtClean="0"/>
              <a:t>From the Slate online: L.A. Boutique Opens Only When It Wants To </a:t>
            </a:r>
          </a:p>
          <a:p>
            <a:pPr eaLnBrk="1" hangingPunct="1">
              <a:spcBef>
                <a:spcPct val="0"/>
              </a:spcBef>
            </a:pPr>
            <a:r>
              <a:rPr lang="en-US" dirty="0" smtClean="0"/>
              <a:t>In a hurry to find that perfect Christmas present? Then don't go to the Never Open Store, an L.A. boutique where the owner sets her hours—and her prices—based on what kind of mood she's in. The Never Open Store doesn't have official hours. The hands have been ripped off the miniature "Will Return At ..." clock on the front door, and owner Stephanie Mata lets people in when she wants to. None of the funky clothing or art is priced, either. Mata says she knows it's "unethical," but she sizes people up and names a price that she thinks fits the client. Hollywood set designers with lavish budgets will pay more for the syringe-studded dartboard or recycled chandelier than students looking to decorate their first apartment. In an era of consumer belt-tightening and retail door-shutting (the Never Open Store is on a street with lots of vacant storefronts), the unorthodox strategy seems to be working. Mata has created a buzz, and she's won't be changing the way she operates. "I'm the boss," Mata says. "And I don't like bad vibes."</a:t>
            </a:r>
          </a:p>
          <a:p>
            <a:pPr eaLnBrk="1" hangingPunct="1">
              <a:spcBef>
                <a:spcPct val="0"/>
              </a:spcBef>
            </a:pPr>
            <a:r>
              <a:rPr lang="en-US" dirty="0" smtClean="0"/>
              <a:t>Read original story in </a:t>
            </a:r>
            <a:r>
              <a:rPr lang="en-US" dirty="0" smtClean="0">
                <a:hlinkClick r:id="rId3"/>
              </a:rPr>
              <a:t>The Los Angeles Times</a:t>
            </a:r>
            <a:r>
              <a:rPr lang="en-US" dirty="0" smtClean="0"/>
              <a:t> | Saturday, Dec. 12, 2009.</a:t>
            </a:r>
          </a:p>
          <a:p>
            <a:pPr eaLnBrk="1" hangingPunct="1">
              <a:spcBef>
                <a:spcPct val="0"/>
              </a:spcBef>
            </a:pPr>
            <a:endParaRPr lang="en-US" dirty="0" smtClean="0"/>
          </a:p>
        </p:txBody>
      </p:sp>
      <p:sp>
        <p:nvSpPr>
          <p:cNvPr id="829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3BAB28C-9EA5-4130-8EDD-ADCBFAC11AA8}" type="slidenum">
              <a:rPr lang="en-US" smtClean="0"/>
              <a:pPr fontAlgn="base">
                <a:spcBef>
                  <a:spcPct val="0"/>
                </a:spcBef>
                <a:spcAft>
                  <a:spcPct val="0"/>
                </a:spcAft>
                <a:defRPr/>
              </a:pPr>
              <a:t>46</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right answer…. Just a stepping</a:t>
            </a:r>
            <a:r>
              <a:rPr lang="en-US" baseline="0" dirty="0" smtClean="0"/>
              <a:t> stone for discussion.</a:t>
            </a:r>
            <a:endParaRPr lang="en-US" dirty="0"/>
          </a:p>
        </p:txBody>
      </p:sp>
      <p:sp>
        <p:nvSpPr>
          <p:cNvPr id="4" name="Slide Number Placeholder 3"/>
          <p:cNvSpPr>
            <a:spLocks noGrp="1"/>
          </p:cNvSpPr>
          <p:nvPr>
            <p:ph type="sldNum" sz="quarter" idx="10"/>
          </p:nvPr>
        </p:nvSpPr>
        <p:spPr/>
        <p:txBody>
          <a:bodyPr/>
          <a:lstStyle/>
          <a:p>
            <a:fld id="{E64B9E48-DB87-46F9-889D-DA51BFC330DB}" type="slidenum">
              <a:rPr lang="en-US" smtClean="0"/>
              <a:t>47</a:t>
            </a:fld>
            <a:endParaRPr lang="en-US"/>
          </a:p>
        </p:txBody>
      </p:sp>
    </p:spTree>
    <p:extLst>
      <p:ext uri="{BB962C8B-B14F-4D97-AF65-F5344CB8AC3E}">
        <p14:creationId xmlns:p14="http://schemas.microsoft.com/office/powerpoint/2010/main" val="36322512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http://www.dailymotion.com/video/xi6rlu_gas-price-discrimination_news</a:t>
            </a:r>
            <a:endParaRPr lang="en-US" dirty="0"/>
          </a:p>
        </p:txBody>
      </p:sp>
      <p:sp>
        <p:nvSpPr>
          <p:cNvPr id="4" name="Slide Number Placeholder 3"/>
          <p:cNvSpPr>
            <a:spLocks noGrp="1"/>
          </p:cNvSpPr>
          <p:nvPr>
            <p:ph type="sldNum" sz="quarter" idx="10"/>
          </p:nvPr>
        </p:nvSpPr>
        <p:spPr/>
        <p:txBody>
          <a:bodyPr/>
          <a:lstStyle/>
          <a:p>
            <a:fld id="{E64B9E48-DB87-46F9-889D-DA51BFC330DB}" type="slidenum">
              <a:rPr lang="en-US" smtClean="0"/>
              <a:t>48</a:t>
            </a:fld>
            <a:endParaRPr lang="en-US"/>
          </a:p>
        </p:txBody>
      </p:sp>
    </p:spTree>
    <p:extLst>
      <p:ext uri="{BB962C8B-B14F-4D97-AF65-F5344CB8AC3E}">
        <p14:creationId xmlns:p14="http://schemas.microsoft.com/office/powerpoint/2010/main" val="19406374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2D80AB-DC7C-420F-B41F-8BAF21403A29}" type="slidenum">
              <a:rPr lang="en-US" smtClean="0"/>
              <a:t>50</a:t>
            </a:fld>
            <a:endParaRPr lang="en-US"/>
          </a:p>
        </p:txBody>
      </p:sp>
    </p:spTree>
    <p:extLst>
      <p:ext uri="{BB962C8B-B14F-4D97-AF65-F5344CB8AC3E}">
        <p14:creationId xmlns:p14="http://schemas.microsoft.com/office/powerpoint/2010/main" val="4117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r>
              <a:rPr lang="en-US" dirty="0"/>
              <a:t>All image credits courtesy of Morgue File and/or </a:t>
            </a:r>
            <a:r>
              <a:rPr lang="en-US" dirty="0" err="1"/>
              <a:t>FreeImages.com</a:t>
            </a:r>
            <a:r>
              <a:rPr lang="en-US" dirty="0"/>
              <a:t> unless otherwise specified</a:t>
            </a:r>
          </a:p>
          <a:p>
            <a:pPr eaLnBrk="1" fontAlgn="auto" hangingPunct="1">
              <a:spcBef>
                <a:spcPts val="0"/>
              </a:spcBef>
              <a:spcAft>
                <a:spcPts val="0"/>
              </a:spcAft>
              <a:defRPr/>
            </a:pPr>
            <a:endParaRPr lang="en-US" dirty="0"/>
          </a:p>
        </p:txBody>
      </p:sp>
      <p:sp>
        <p:nvSpPr>
          <p:cNvPr id="870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1909EAB-8DA5-4889-A7ED-F3A97D61CB2F}" type="slidenum">
              <a:rPr lang="en-US" smtClean="0"/>
              <a:pPr fontAlgn="base">
                <a:spcBef>
                  <a:spcPct val="0"/>
                </a:spcBef>
                <a:spcAft>
                  <a:spcPct val="0"/>
                </a:spcAft>
                <a:defRPr/>
              </a:pPr>
              <a:t>51</a:t>
            </a:fld>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CAF3184-7584-4807-8BE0-913042F6D7E8}" type="slidenum">
              <a:rPr lang="en-US" smtClean="0"/>
              <a:pPr fontAlgn="base">
                <a:spcBef>
                  <a:spcPct val="0"/>
                </a:spcBef>
                <a:spcAft>
                  <a:spcPct val="0"/>
                </a:spcAft>
                <a:defRPr/>
              </a:pPr>
              <a:t>53</a:t>
            </a:fld>
            <a:endParaRPr lang="en-US" smtClean="0"/>
          </a:p>
        </p:txBody>
      </p:sp>
      <p:sp>
        <p:nvSpPr>
          <p:cNvPr id="839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39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All image credits courtesy of Morgue File and/or </a:t>
            </a:r>
            <a:r>
              <a:rPr lang="en-US" dirty="0" err="1"/>
              <a:t>FreeImages.com</a:t>
            </a:r>
            <a:r>
              <a:rPr lang="en-US" dirty="0"/>
              <a:t> unless otherwise specified</a:t>
            </a:r>
          </a:p>
          <a:p>
            <a:pPr eaLnBrk="1" hangingPunct="1">
              <a:spcBef>
                <a:spcPct val="0"/>
              </a:spcBef>
            </a:pPr>
            <a:endParaRPr lang="en-US"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All image credits courtesy of Morgue File and/or </a:t>
            </a:r>
            <a:r>
              <a:rPr lang="en-US" dirty="0" err="1"/>
              <a:t>FreeImages.com</a:t>
            </a:r>
            <a:r>
              <a:rPr lang="en-US" dirty="0"/>
              <a:t> unless otherwise specified</a:t>
            </a:r>
          </a:p>
          <a:p>
            <a:pPr eaLnBrk="1" hangingPunct="1"/>
            <a:endParaRPr lang="en-US" dirty="0" smtClean="0">
              <a:latin typeface="Arial" pitchFamily="34" charset="0"/>
            </a:endParaRPr>
          </a:p>
        </p:txBody>
      </p:sp>
      <p:sp>
        <p:nvSpPr>
          <p:cNvPr id="135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6pPr>
            <a:lvl7pPr marL="29718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7pPr>
            <a:lvl8pPr marL="34290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8pPr>
            <a:lvl9pPr marL="38862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9pPr>
          </a:lstStyle>
          <a:p>
            <a:pPr eaLnBrk="1" hangingPunct="1"/>
            <a:fld id="{C730B0FF-8A90-49F4-9866-F554571E40DF}" type="slidenum">
              <a:rPr lang="en-US" sz="1200"/>
              <a:pPr eaLnBrk="1" hangingPunct="1"/>
              <a:t>55</a:t>
            </a:fld>
            <a:endParaRPr lang="en-US" sz="12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http://www.ted.com/talks/lang/eng/larry_lessig_says_the_law_is_strangling_creativity.html</a:t>
            </a:r>
            <a:endParaRPr lang="en-US" dirty="0"/>
          </a:p>
        </p:txBody>
      </p:sp>
      <p:sp>
        <p:nvSpPr>
          <p:cNvPr id="4" name="Slide Number Placeholder 3"/>
          <p:cNvSpPr>
            <a:spLocks noGrp="1"/>
          </p:cNvSpPr>
          <p:nvPr>
            <p:ph type="sldNum" sz="quarter" idx="10"/>
          </p:nvPr>
        </p:nvSpPr>
        <p:spPr/>
        <p:txBody>
          <a:bodyPr/>
          <a:lstStyle/>
          <a:p>
            <a:fld id="{E14C54C9-20D1-4E72-9159-82B5C551271B}" type="slidenum">
              <a:rPr lang="en-US" smtClean="0"/>
              <a:t>56</a:t>
            </a:fld>
            <a:endParaRPr lang="en-US"/>
          </a:p>
        </p:txBody>
      </p:sp>
    </p:spTree>
    <p:extLst>
      <p:ext uri="{BB962C8B-B14F-4D97-AF65-F5344CB8AC3E}">
        <p14:creationId xmlns:p14="http://schemas.microsoft.com/office/powerpoint/2010/main" val="32759261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All photo credits unless otherwise noted from </a:t>
            </a:r>
            <a:r>
              <a:rPr lang="en-US" sz="1200" kern="1200" dirty="0" err="1" smtClean="0">
                <a:solidFill>
                  <a:schemeClr val="tx1"/>
                </a:solidFill>
                <a:latin typeface="+mn-lt"/>
                <a:ea typeface="+mn-ea"/>
                <a:cs typeface="+mn-cs"/>
              </a:rPr>
              <a:t>Freeimages.com</a:t>
            </a:r>
            <a:r>
              <a:rPr lang="en-US" sz="1200" kern="1200" dirty="0" smtClean="0">
                <a:solidFill>
                  <a:schemeClr val="tx1"/>
                </a:solidFill>
                <a:latin typeface="+mn-lt"/>
                <a:ea typeface="+mn-ea"/>
                <a:cs typeface="+mn-cs"/>
              </a:rPr>
              <a:t> (Formerly </a:t>
            </a:r>
            <a:r>
              <a:rPr lang="en-US" sz="1200" kern="1200" dirty="0" err="1" smtClean="0">
                <a:solidFill>
                  <a:schemeClr val="tx1"/>
                </a:solidFill>
                <a:latin typeface="+mn-lt"/>
                <a:ea typeface="+mn-ea"/>
                <a:cs typeface="+mn-cs"/>
              </a:rPr>
              <a:t>Stockxchange</a:t>
            </a:r>
            <a:r>
              <a:rPr lang="en-US" sz="1200" kern="1200" dirty="0" smtClean="0">
                <a:solidFill>
                  <a:schemeClr val="tx1"/>
                </a:solidFill>
                <a:latin typeface="+mn-lt"/>
                <a:ea typeface="+mn-ea"/>
                <a:cs typeface="+mn-cs"/>
              </a:rPr>
              <a:t>) or </a:t>
            </a:r>
            <a:r>
              <a:rPr lang="en-US" sz="1200" kern="1200" dirty="0" err="1" smtClean="0">
                <a:solidFill>
                  <a:schemeClr val="tx1"/>
                </a:solidFill>
                <a:latin typeface="+mn-lt"/>
                <a:ea typeface="+mn-ea"/>
                <a:cs typeface="+mn-cs"/>
              </a:rPr>
              <a:t>Morguefile.com</a:t>
            </a:r>
            <a:endParaRPr lang="en-US" dirty="0" smtClean="0"/>
          </a:p>
          <a:p>
            <a:endParaRPr lang="en-US" dirty="0"/>
          </a:p>
        </p:txBody>
      </p:sp>
      <p:sp>
        <p:nvSpPr>
          <p:cNvPr id="4" name="Slide Number Placeholder 3"/>
          <p:cNvSpPr>
            <a:spLocks noGrp="1"/>
          </p:cNvSpPr>
          <p:nvPr>
            <p:ph type="sldNum" sz="quarter" idx="10"/>
          </p:nvPr>
        </p:nvSpPr>
        <p:spPr/>
        <p:txBody>
          <a:bodyPr/>
          <a:lstStyle/>
          <a:p>
            <a:fld id="{C955D073-3400-42D1-88BB-37DC21B29C49}" type="slidenum">
              <a:rPr lang="en-US" smtClean="0">
                <a:solidFill>
                  <a:prstClr val="black"/>
                </a:solidFill>
                <a:latin typeface="Calibri"/>
              </a:rPr>
              <a:pPr/>
              <a:t>57</a:t>
            </a:fld>
            <a:endParaRPr lang="en-US">
              <a:solidFill>
                <a:prstClr val="black"/>
              </a:solidFill>
              <a:latin typeface="Calibri"/>
            </a:endParaRPr>
          </a:p>
        </p:txBody>
      </p:sp>
    </p:spTree>
    <p:extLst>
      <p:ext uri="{BB962C8B-B14F-4D97-AF65-F5344CB8AC3E}">
        <p14:creationId xmlns:p14="http://schemas.microsoft.com/office/powerpoint/2010/main" val="20900236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courtesy of </a:t>
            </a:r>
            <a:r>
              <a:rPr lang="en-US" dirty="0"/>
              <a:t>David Ryder/Getty Images</a:t>
            </a:r>
          </a:p>
        </p:txBody>
      </p:sp>
      <p:sp>
        <p:nvSpPr>
          <p:cNvPr id="4" name="Slide Number Placeholder 3"/>
          <p:cNvSpPr>
            <a:spLocks noGrp="1"/>
          </p:cNvSpPr>
          <p:nvPr>
            <p:ph type="sldNum" sz="quarter" idx="10"/>
          </p:nvPr>
        </p:nvSpPr>
        <p:spPr/>
        <p:txBody>
          <a:bodyPr/>
          <a:lstStyle/>
          <a:p>
            <a:fld id="{C10FD7D6-722C-40C6-9556-568411A51384}" type="slidenum">
              <a:rPr lang="en-US" smtClean="0"/>
              <a:t>58</a:t>
            </a:fld>
            <a:endParaRPr lang="en-US"/>
          </a:p>
        </p:txBody>
      </p:sp>
    </p:spTree>
    <p:extLst>
      <p:ext uri="{BB962C8B-B14F-4D97-AF65-F5344CB8AC3E}">
        <p14:creationId xmlns:p14="http://schemas.microsoft.com/office/powerpoint/2010/main" val="2297890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All image credits courtesy of Morgue File and/or </a:t>
            </a:r>
            <a:r>
              <a:rPr lang="en-US" dirty="0" err="1"/>
              <a:t>FreeImages.com</a:t>
            </a:r>
            <a:r>
              <a:rPr lang="en-US" dirty="0"/>
              <a:t> unless otherwise specified</a:t>
            </a:r>
          </a:p>
          <a:p>
            <a:pPr eaLnBrk="1" hangingPunct="1"/>
            <a:endParaRPr lang="en-US" dirty="0" smtClean="0">
              <a:latin typeface="Arial" pitchFamily="34" charset="0"/>
            </a:endParaRPr>
          </a:p>
        </p:txBody>
      </p:sp>
      <p:sp>
        <p:nvSpPr>
          <p:cNvPr id="106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6pPr>
            <a:lvl7pPr marL="29718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7pPr>
            <a:lvl8pPr marL="34290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8pPr>
            <a:lvl9pPr marL="38862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9pPr>
          </a:lstStyle>
          <a:p>
            <a:pPr eaLnBrk="1" hangingPunct="1"/>
            <a:fld id="{502D121E-FBFA-4752-A45B-CED8B7FAC42D}" type="slidenum">
              <a:rPr lang="en-US" sz="1200"/>
              <a:pPr eaLnBrk="1" hangingPunct="1"/>
              <a:t>6</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All image credits courtesy of Morgue File and/or </a:t>
            </a:r>
            <a:r>
              <a:rPr lang="en-US" dirty="0" err="1"/>
              <a:t>FreeImages.com</a:t>
            </a:r>
            <a:r>
              <a:rPr lang="en-US" dirty="0"/>
              <a:t> unless otherwise specified</a:t>
            </a:r>
          </a:p>
          <a:p>
            <a:pPr eaLnBrk="1" hangingPunct="1"/>
            <a:endParaRPr lang="en-US" dirty="0" smtClean="0">
              <a:latin typeface="Arial" pitchFamily="34" charset="0"/>
            </a:endParaRPr>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6pPr>
            <a:lvl7pPr marL="29718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7pPr>
            <a:lvl8pPr marL="34290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8pPr>
            <a:lvl9pPr marL="38862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9pPr>
          </a:lstStyle>
          <a:p>
            <a:pPr eaLnBrk="1" hangingPunct="1"/>
            <a:fld id="{41AA6B97-07EC-4AD4-95DA-7A852C55C872}" type="slidenum">
              <a:rPr lang="en-US" sz="1200"/>
              <a:pPr eaLnBrk="1" hangingPunct="1"/>
              <a:t>8</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0FD7D6-722C-40C6-9556-568411A51384}" type="slidenum">
              <a:rPr lang="en-US" smtClean="0"/>
              <a:t>9</a:t>
            </a:fld>
            <a:endParaRPr lang="en-US"/>
          </a:p>
        </p:txBody>
      </p:sp>
    </p:spTree>
    <p:extLst>
      <p:ext uri="{BB962C8B-B14F-4D97-AF65-F5344CB8AC3E}">
        <p14:creationId xmlns:p14="http://schemas.microsoft.com/office/powerpoint/2010/main" val="882687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8" Type="http://schemas.openxmlformats.org/officeDocument/2006/relationships/hyperlink" Target="http://krugman.blogs.nytimes.com/" TargetMode="External"/><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hyperlink" Target="http://www.gregmankiw.blogspot.com/" TargetMode="External"/><Relationship Id="rId1" Type="http://schemas.openxmlformats.org/officeDocument/2006/relationships/slideMaster" Target="../slideMasters/slideMaster2.xml"/><Relationship Id="rId6" Type="http://schemas.openxmlformats.org/officeDocument/2006/relationships/hyperlink" Target="http://www.freakonomics.com/blog/" TargetMode="External"/><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http://research.stlouisfed.org/fred2/" TargetMode="External"/><Relationship Id="rId4" Type="http://schemas.openxmlformats.org/officeDocument/2006/relationships/hyperlink" Target="http://marginalrevolution.com/" TargetMode="External"/><Relationship Id="rId9"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9144000" cy="838200"/>
          </a:xfrm>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2"/>
          <p:cNvSpPr>
            <a:spLocks noGrp="1"/>
          </p:cNvSpPr>
          <p:nvPr>
            <p:ph type="ftr" sz="quarter" idx="3"/>
          </p:nvPr>
        </p:nvSpPr>
        <p:spPr>
          <a:xfrm>
            <a:off x="1238203" y="6603259"/>
            <a:ext cx="7096993" cy="228600"/>
          </a:xfrm>
          <a:prstGeom prst="rect">
            <a:avLst/>
          </a:prstGeom>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400886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143000"/>
          </a:xfrm>
          <a:prstGeom prst="rect">
            <a:avLst/>
          </a:prstGeom>
        </p:spPr>
        <p:txBody>
          <a:bodyPr/>
          <a:lstStyle>
            <a:lvl1pPr>
              <a:defRPr>
                <a:latin typeface="Century Gothic"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190500" y="2019300"/>
            <a:ext cx="3086100" cy="3573463"/>
          </a:xfrm>
        </p:spPr>
        <p:txBody>
          <a:bodyPr/>
          <a:lstStyle>
            <a:lvl1pPr>
              <a:defRPr sz="2800">
                <a:latin typeface="Century Gothic" pitchFamily="34" charset="0"/>
              </a:defRPr>
            </a:lvl1pPr>
            <a:lvl2pPr>
              <a:defRPr sz="2400">
                <a:latin typeface="Century Gothic" pitchFamily="34" charset="0"/>
              </a:defRPr>
            </a:lvl2pPr>
            <a:lvl3pPr>
              <a:defRPr sz="2000">
                <a:latin typeface="Century Gothic" pitchFamily="34" charset="0"/>
              </a:defRPr>
            </a:lvl3pPr>
            <a:lvl4pPr>
              <a:defRPr sz="1800">
                <a:latin typeface="Century Gothic" pitchFamily="34" charset="0"/>
              </a:defRPr>
            </a:lvl4pPr>
            <a:lvl5pPr>
              <a:defRPr sz="1800">
                <a:latin typeface="Century Gothic"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276600" y="1143000"/>
            <a:ext cx="5867400" cy="4983163"/>
          </a:xfrm>
        </p:spPr>
        <p:txBody>
          <a:bodyPr>
            <a:normAutofit/>
          </a:bodyPr>
          <a:lstStyle>
            <a:lvl1pPr>
              <a:defRPr sz="3200">
                <a:latin typeface="Century Gothic" pitchFamily="34" charset="0"/>
              </a:defRPr>
            </a:lvl1pPr>
            <a:lvl2pPr>
              <a:defRPr sz="2800">
                <a:latin typeface="Century Gothic" pitchFamily="34" charset="0"/>
              </a:defRPr>
            </a:lvl2pPr>
            <a:lvl3pPr>
              <a:defRPr sz="2400">
                <a:latin typeface="Century Gothic" pitchFamily="34" charset="0"/>
              </a:defRPr>
            </a:lvl3pPr>
            <a:lvl4pPr>
              <a:defRPr sz="2000">
                <a:latin typeface="Century Gothic" pitchFamily="34" charset="0"/>
              </a:defRPr>
            </a:lvl4pPr>
            <a:lvl5pPr>
              <a:defRPr sz="2000">
                <a:latin typeface="Century Gothic"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Footer Placeholder 2"/>
          <p:cNvSpPr>
            <a:spLocks noGrp="1"/>
          </p:cNvSpPr>
          <p:nvPr>
            <p:ph type="ftr" sz="quarter" idx="3"/>
          </p:nvPr>
        </p:nvSpPr>
        <p:spPr>
          <a:xfrm>
            <a:off x="1238203" y="6603259"/>
            <a:ext cx="7096993" cy="228600"/>
          </a:xfrm>
          <a:prstGeom prst="rect">
            <a:avLst/>
          </a:prstGeom>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329852625"/>
      </p:ext>
    </p:extLst>
  </p:cSld>
  <p:clrMapOvr>
    <a:masterClrMapping/>
  </p:clrMapOvr>
  <p:transition>
    <p:fade thruBlk="1"/>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143000"/>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sz="3600" baseline="0">
                <a:latin typeface="Candara" pitchFamily="34" charset="0"/>
              </a:defRPr>
            </a:lvl1pPr>
            <a:lvl2pPr>
              <a:defRPr sz="3200" baseline="0">
                <a:latin typeface="Candara" pitchFamily="34" charset="0"/>
              </a:defRPr>
            </a:lvl2pPr>
            <a:lvl3pPr>
              <a:defRPr sz="2800" baseline="0">
                <a:latin typeface="Candara" pitchFamily="34" charset="0"/>
              </a:defRPr>
            </a:lvl3pPr>
            <a:lvl4pPr>
              <a:defRPr sz="2400" baseline="0">
                <a:latin typeface="Candara" pitchFamily="34" charset="0"/>
              </a:defRPr>
            </a:lvl4pPr>
            <a:lvl5pPr>
              <a:defRPr sz="2400" baseline="0">
                <a:latin typeface="Candara"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2"/>
          <p:cNvSpPr>
            <a:spLocks noGrp="1"/>
          </p:cNvSpPr>
          <p:nvPr>
            <p:ph type="ftr" sz="quarter" idx="3"/>
          </p:nvPr>
        </p:nvSpPr>
        <p:spPr>
          <a:xfrm>
            <a:off x="1238203" y="6603259"/>
            <a:ext cx="7096993" cy="228600"/>
          </a:xfrm>
          <a:prstGeom prst="rect">
            <a:avLst/>
          </a:prstGeom>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440984043"/>
      </p:ext>
    </p:extLst>
  </p:cSld>
  <p:clrMapOvr>
    <a:masterClrMapping/>
  </p:clrMapOvr>
  <p:transition>
    <p:fade thruBlk="1"/>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143000"/>
          </a:xfrm>
          <a:prstGeom prst="rect">
            <a:avLst/>
          </a:prstGeom>
        </p:spPr>
        <p:txBody>
          <a:bodyPr/>
          <a:lstStyle>
            <a:lvl1pPr>
              <a:defRPr>
                <a:latin typeface="Century Gothic"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190500" y="2019300"/>
            <a:ext cx="3086100" cy="3573463"/>
          </a:xfrm>
        </p:spPr>
        <p:txBody>
          <a:bodyPr/>
          <a:lstStyle>
            <a:lvl1pPr>
              <a:defRPr sz="2800">
                <a:latin typeface="Century Gothic" pitchFamily="34" charset="0"/>
              </a:defRPr>
            </a:lvl1pPr>
            <a:lvl2pPr>
              <a:defRPr sz="2400">
                <a:latin typeface="Century Gothic" pitchFamily="34" charset="0"/>
              </a:defRPr>
            </a:lvl2pPr>
            <a:lvl3pPr>
              <a:defRPr sz="2000">
                <a:latin typeface="Century Gothic" pitchFamily="34" charset="0"/>
              </a:defRPr>
            </a:lvl3pPr>
            <a:lvl4pPr>
              <a:defRPr sz="1800">
                <a:latin typeface="Century Gothic" pitchFamily="34" charset="0"/>
              </a:defRPr>
            </a:lvl4pPr>
            <a:lvl5pPr>
              <a:defRPr sz="1800">
                <a:latin typeface="Century Gothic"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276600" y="1143000"/>
            <a:ext cx="5867400" cy="4983163"/>
          </a:xfrm>
        </p:spPr>
        <p:txBody>
          <a:bodyPr>
            <a:normAutofit/>
          </a:bodyPr>
          <a:lstStyle>
            <a:lvl1pPr>
              <a:defRPr sz="3200">
                <a:latin typeface="Century Gothic" pitchFamily="34" charset="0"/>
              </a:defRPr>
            </a:lvl1pPr>
            <a:lvl2pPr>
              <a:defRPr sz="2800">
                <a:latin typeface="Century Gothic" pitchFamily="34" charset="0"/>
              </a:defRPr>
            </a:lvl2pPr>
            <a:lvl3pPr>
              <a:defRPr sz="2400">
                <a:latin typeface="Century Gothic" pitchFamily="34" charset="0"/>
              </a:defRPr>
            </a:lvl3pPr>
            <a:lvl4pPr>
              <a:defRPr sz="2000">
                <a:latin typeface="Century Gothic" pitchFamily="34" charset="0"/>
              </a:defRPr>
            </a:lvl4pPr>
            <a:lvl5pPr>
              <a:defRPr sz="2000">
                <a:latin typeface="Century Gothic"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Footer Placeholder 2"/>
          <p:cNvSpPr>
            <a:spLocks noGrp="1"/>
          </p:cNvSpPr>
          <p:nvPr>
            <p:ph type="ftr" sz="quarter" idx="3"/>
          </p:nvPr>
        </p:nvSpPr>
        <p:spPr>
          <a:xfrm>
            <a:off x="1238203" y="6603259"/>
            <a:ext cx="7096993" cy="228600"/>
          </a:xfrm>
          <a:prstGeom prst="rect">
            <a:avLst/>
          </a:prstGeom>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2912159916"/>
      </p:ext>
    </p:extLst>
  </p:cSld>
  <p:clrMapOvr>
    <a:masterClrMapping/>
  </p:clrMapOvr>
  <p:transition>
    <p:fade thruBlk="1"/>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143000"/>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sz="3600" baseline="0">
                <a:latin typeface="Century Gothic"/>
                <a:cs typeface="Century Gothic"/>
              </a:defRPr>
            </a:lvl1pPr>
            <a:lvl2pPr>
              <a:defRPr sz="3200" baseline="0">
                <a:latin typeface="Century Gothic"/>
                <a:cs typeface="Century Gothic"/>
              </a:defRPr>
            </a:lvl2pPr>
            <a:lvl3pPr>
              <a:defRPr sz="2800" baseline="0">
                <a:latin typeface="Century Gothic"/>
                <a:cs typeface="Century Gothic"/>
              </a:defRPr>
            </a:lvl3pPr>
            <a:lvl4pPr>
              <a:defRPr sz="2400" baseline="0">
                <a:latin typeface="Century Gothic"/>
                <a:cs typeface="Century Gothic"/>
              </a:defRPr>
            </a:lvl4pPr>
            <a:lvl5pPr>
              <a:defRPr sz="2400" baseline="0">
                <a:latin typeface="Century Gothic"/>
                <a:cs typeface="Century Gothi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2"/>
          <p:cNvSpPr>
            <a:spLocks noGrp="1"/>
          </p:cNvSpPr>
          <p:nvPr>
            <p:ph type="ftr" sz="quarter" idx="3"/>
          </p:nvPr>
        </p:nvSpPr>
        <p:spPr>
          <a:xfrm>
            <a:off x="1238203" y="6603259"/>
            <a:ext cx="7096993" cy="228600"/>
          </a:xfrm>
          <a:prstGeom prst="rect">
            <a:avLst/>
          </a:prstGeom>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2359308934"/>
      </p:ext>
    </p:extLst>
  </p:cSld>
  <p:clrMapOvr>
    <a:masterClrMapping/>
  </p:clrMapOvr>
  <p:transition>
    <p:fade thruBlk="1"/>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143000"/>
          </a:xfrm>
          <a:prstGeom prst="rect">
            <a:avLst/>
          </a:prstGeom>
        </p:spPr>
        <p:txBody>
          <a:bodyPr/>
          <a:lstStyle>
            <a:lvl1pPr>
              <a:defRPr>
                <a:latin typeface="Century Gothic"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190500" y="2019300"/>
            <a:ext cx="3086100" cy="3573463"/>
          </a:xfrm>
        </p:spPr>
        <p:txBody>
          <a:bodyPr/>
          <a:lstStyle>
            <a:lvl1pPr>
              <a:defRPr sz="2800">
                <a:latin typeface="Century Gothic" pitchFamily="34" charset="0"/>
              </a:defRPr>
            </a:lvl1pPr>
            <a:lvl2pPr>
              <a:defRPr sz="2400">
                <a:latin typeface="Century Gothic" pitchFamily="34" charset="0"/>
              </a:defRPr>
            </a:lvl2pPr>
            <a:lvl3pPr>
              <a:defRPr sz="2000">
                <a:latin typeface="Century Gothic" pitchFamily="34" charset="0"/>
              </a:defRPr>
            </a:lvl3pPr>
            <a:lvl4pPr>
              <a:defRPr sz="1800">
                <a:latin typeface="Century Gothic" pitchFamily="34" charset="0"/>
              </a:defRPr>
            </a:lvl4pPr>
            <a:lvl5pPr>
              <a:defRPr sz="1800">
                <a:latin typeface="Century Gothic"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276600" y="1143000"/>
            <a:ext cx="5867400" cy="4983163"/>
          </a:xfrm>
        </p:spPr>
        <p:txBody>
          <a:bodyPr>
            <a:normAutofit/>
          </a:bodyPr>
          <a:lstStyle>
            <a:lvl1pPr>
              <a:defRPr sz="3200">
                <a:latin typeface="Century Gothic" pitchFamily="34" charset="0"/>
              </a:defRPr>
            </a:lvl1pPr>
            <a:lvl2pPr>
              <a:defRPr sz="2800">
                <a:latin typeface="Century Gothic" pitchFamily="34" charset="0"/>
              </a:defRPr>
            </a:lvl2pPr>
            <a:lvl3pPr>
              <a:defRPr sz="2400">
                <a:latin typeface="Century Gothic" pitchFamily="34" charset="0"/>
              </a:defRPr>
            </a:lvl3pPr>
            <a:lvl4pPr>
              <a:defRPr sz="2000">
                <a:latin typeface="Century Gothic" pitchFamily="34" charset="0"/>
              </a:defRPr>
            </a:lvl4pPr>
            <a:lvl5pPr>
              <a:defRPr sz="2000">
                <a:latin typeface="Century Gothic"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Footer Placeholder 2"/>
          <p:cNvSpPr>
            <a:spLocks noGrp="1"/>
          </p:cNvSpPr>
          <p:nvPr>
            <p:ph type="ftr" sz="quarter" idx="3"/>
          </p:nvPr>
        </p:nvSpPr>
        <p:spPr>
          <a:xfrm>
            <a:off x="1238203" y="6603259"/>
            <a:ext cx="7096993" cy="228600"/>
          </a:xfrm>
          <a:prstGeom prst="rect">
            <a:avLst/>
          </a:prstGeom>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408443429"/>
      </p:ext>
    </p:extLst>
  </p:cSld>
  <p:clrMapOvr>
    <a:masterClrMapping/>
  </p:clrMapOvr>
  <p:transition>
    <p:fade thruBlk="1"/>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3"/>
          </p:nvPr>
        </p:nvSpPr>
        <p:spPr>
          <a:xfrm>
            <a:off x="1238203" y="6603259"/>
            <a:ext cx="7096993" cy="228600"/>
          </a:xfrm>
          <a:prstGeom prst="rect">
            <a:avLst/>
          </a:prstGeom>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176719728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Placeholder 1"/>
          <p:cNvSpPr txBox="1">
            <a:spLocks/>
          </p:cNvSpPr>
          <p:nvPr userDrawn="1"/>
        </p:nvSpPr>
        <p:spPr>
          <a:xfrm>
            <a:off x="1" y="392043"/>
            <a:ext cx="3263366" cy="838200"/>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3600" b="1" i="0" kern="1200" cap="all" spc="-200" baseline="0">
                <a:solidFill>
                  <a:schemeClr val="accent5">
                    <a:lumMod val="75000"/>
                  </a:schemeClr>
                </a:solidFill>
                <a:latin typeface="Verdana"/>
                <a:ea typeface="+mj-ea"/>
                <a:cs typeface="Verdana"/>
              </a:defRPr>
            </a:lvl1pPr>
          </a:lstStyle>
          <a:p>
            <a:r>
              <a:rPr lang="en-US" smtClean="0">
                <a:solidFill>
                  <a:srgbClr val="4BACC6">
                    <a:lumMod val="75000"/>
                  </a:srgbClr>
                </a:solidFill>
              </a:rPr>
              <a:t>ECONOMICS</a:t>
            </a:r>
            <a:endParaRPr lang="en-US" dirty="0">
              <a:solidFill>
                <a:srgbClr val="4BACC6">
                  <a:lumMod val="75000"/>
                </a:srgbClr>
              </a:solidFill>
            </a:endParaRPr>
          </a:p>
        </p:txBody>
      </p:sp>
      <p:sp>
        <p:nvSpPr>
          <p:cNvPr id="7" name="Footer Placeholder 1"/>
          <p:cNvSpPr>
            <a:spLocks noGrp="1"/>
          </p:cNvSpPr>
          <p:nvPr>
            <p:ph type="ftr" sz="quarter" idx="3"/>
          </p:nvPr>
        </p:nvSpPr>
        <p:spPr>
          <a:xfrm>
            <a:off x="1455229" y="6603259"/>
            <a:ext cx="7096993" cy="228600"/>
          </a:xfrm>
          <a:prstGeom prst="rect">
            <a:avLst/>
          </a:prstGeom>
        </p:spPr>
        <p:txBody>
          <a:bodyPr/>
          <a:lstStyle>
            <a:lvl1pPr>
              <a:defRPr>
                <a:solidFill>
                  <a:schemeClr val="bg1">
                    <a:lumMod val="50000"/>
                  </a:schemeClr>
                </a:solidFill>
              </a:defRPr>
            </a:lvl1p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103214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Placeholder 1"/>
          <p:cNvSpPr txBox="1">
            <a:spLocks/>
          </p:cNvSpPr>
          <p:nvPr userDrawn="1"/>
        </p:nvSpPr>
        <p:spPr>
          <a:xfrm>
            <a:off x="1" y="392043"/>
            <a:ext cx="3263366" cy="838200"/>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3600" b="1" i="0" kern="1200" cap="all" spc="-200" baseline="0">
                <a:solidFill>
                  <a:schemeClr val="accent5">
                    <a:lumMod val="75000"/>
                  </a:schemeClr>
                </a:solidFill>
                <a:latin typeface="Verdana"/>
                <a:ea typeface="+mj-ea"/>
                <a:cs typeface="Verdana"/>
              </a:defRPr>
            </a:lvl1pPr>
          </a:lstStyle>
          <a:p>
            <a:r>
              <a:rPr lang="en-US" smtClean="0">
                <a:solidFill>
                  <a:srgbClr val="4BACC6">
                    <a:lumMod val="75000"/>
                  </a:srgbClr>
                </a:solidFill>
              </a:rPr>
              <a:t>ECONOMICS</a:t>
            </a:r>
            <a:endParaRPr lang="en-US" dirty="0">
              <a:solidFill>
                <a:srgbClr val="4BACC6">
                  <a:lumMod val="75000"/>
                </a:srgbClr>
              </a:solidFill>
            </a:endParaRPr>
          </a:p>
        </p:txBody>
      </p:sp>
      <p:sp>
        <p:nvSpPr>
          <p:cNvPr id="7" name="Footer Placeholder 1"/>
          <p:cNvSpPr>
            <a:spLocks noGrp="1"/>
          </p:cNvSpPr>
          <p:nvPr>
            <p:ph type="ftr" sz="quarter" idx="3"/>
          </p:nvPr>
        </p:nvSpPr>
        <p:spPr>
          <a:xfrm>
            <a:off x="1455229" y="6603259"/>
            <a:ext cx="7096993" cy="228600"/>
          </a:xfrm>
          <a:prstGeom prst="rect">
            <a:avLst/>
          </a:prstGeom>
        </p:spPr>
        <p:txBody>
          <a:bodyPr/>
          <a:lstStyle>
            <a:lvl1pPr>
              <a:defRPr>
                <a:solidFill>
                  <a:schemeClr val="bg1">
                    <a:lumMod val="50000"/>
                  </a:schemeClr>
                </a:solidFill>
              </a:defRPr>
            </a:lvl1p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204322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Placeholder 1"/>
          <p:cNvSpPr txBox="1">
            <a:spLocks/>
          </p:cNvSpPr>
          <p:nvPr userDrawn="1"/>
        </p:nvSpPr>
        <p:spPr>
          <a:xfrm>
            <a:off x="1" y="392043"/>
            <a:ext cx="3263366" cy="838200"/>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3600" b="1" i="0" kern="1200" cap="all" spc="-200" baseline="0">
                <a:solidFill>
                  <a:schemeClr val="accent5">
                    <a:lumMod val="75000"/>
                  </a:schemeClr>
                </a:solidFill>
                <a:latin typeface="Verdana"/>
                <a:ea typeface="+mj-ea"/>
                <a:cs typeface="Verdana"/>
              </a:defRPr>
            </a:lvl1pPr>
          </a:lstStyle>
          <a:p>
            <a:r>
              <a:rPr lang="en-US" smtClean="0">
                <a:solidFill>
                  <a:srgbClr val="4BACC6">
                    <a:lumMod val="75000"/>
                  </a:srgbClr>
                </a:solidFill>
              </a:rPr>
              <a:t>ECONOMICS</a:t>
            </a:r>
            <a:endParaRPr lang="en-US" dirty="0">
              <a:solidFill>
                <a:srgbClr val="4BACC6">
                  <a:lumMod val="75000"/>
                </a:srgbClr>
              </a:solidFill>
            </a:endParaRPr>
          </a:p>
        </p:txBody>
      </p:sp>
      <p:sp>
        <p:nvSpPr>
          <p:cNvPr id="7" name="Footer Placeholder 1"/>
          <p:cNvSpPr>
            <a:spLocks noGrp="1"/>
          </p:cNvSpPr>
          <p:nvPr>
            <p:ph type="ftr" sz="quarter" idx="3"/>
          </p:nvPr>
        </p:nvSpPr>
        <p:spPr>
          <a:xfrm>
            <a:off x="1455229" y="6603259"/>
            <a:ext cx="7096993" cy="228600"/>
          </a:xfrm>
          <a:prstGeom prst="rect">
            <a:avLst/>
          </a:prstGeom>
        </p:spPr>
        <p:txBody>
          <a:bodyPr/>
          <a:lstStyle>
            <a:lvl1pPr>
              <a:defRPr>
                <a:solidFill>
                  <a:schemeClr val="bg1">
                    <a:lumMod val="50000"/>
                  </a:schemeClr>
                </a:solidFill>
              </a:defRPr>
            </a:lvl1p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2580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28800" y="2438400"/>
            <a:ext cx="5245100" cy="3932581"/>
          </a:xfrm>
          <a:prstGeom prst="rect">
            <a:avLst/>
          </a:prstGeom>
        </p:spPr>
      </p:pic>
      <p:sp>
        <p:nvSpPr>
          <p:cNvPr id="7" name="Content Placeholder 2"/>
          <p:cNvSpPr>
            <a:spLocks noGrp="1"/>
          </p:cNvSpPr>
          <p:nvPr>
            <p:ph idx="1"/>
          </p:nvPr>
        </p:nvSpPr>
        <p:spPr>
          <a:xfrm>
            <a:off x="457200" y="1143000"/>
            <a:ext cx="8686800" cy="1371600"/>
          </a:xfrm>
        </p:spPr>
        <p:txBody>
          <a:bodyPr>
            <a:noAutofit/>
          </a:bodyPr>
          <a:lstStyle>
            <a:lvl1pPr>
              <a:defRPr sz="3200" baseline="0">
                <a:latin typeface="Century Gothic"/>
                <a:cs typeface="Century Gothic"/>
              </a:defRPr>
            </a:lvl1pPr>
            <a:lvl2pPr>
              <a:defRPr sz="2800" baseline="0">
                <a:latin typeface="Century Gothic"/>
                <a:cs typeface="Century Gothic"/>
              </a:defRPr>
            </a:lvl2pPr>
            <a:lvl3pPr>
              <a:defRPr sz="2400" baseline="0">
                <a:latin typeface="Candara" pitchFamily="34" charset="0"/>
              </a:defRPr>
            </a:lvl3pPr>
            <a:lvl4pPr>
              <a:defRPr sz="2000" baseline="0">
                <a:latin typeface="Candara" pitchFamily="34" charset="0"/>
              </a:defRPr>
            </a:lvl4pPr>
            <a:lvl5pPr>
              <a:defRPr sz="2000" baseline="0">
                <a:latin typeface="Candara" pitchFamily="34" charset="0"/>
              </a:defRPr>
            </a:lvl5pPr>
          </a:lstStyle>
          <a:p>
            <a:pPr lvl="0"/>
            <a:r>
              <a:rPr lang="en-US" smtClean="0"/>
              <a:t>Click to edit Master text styles</a:t>
            </a:r>
          </a:p>
          <a:p>
            <a:pPr lvl="1"/>
            <a:r>
              <a:rPr lang="en-US" smtClean="0"/>
              <a:t>Second level</a:t>
            </a:r>
          </a:p>
        </p:txBody>
      </p:sp>
      <p:sp>
        <p:nvSpPr>
          <p:cNvPr id="9" name="Footer Placeholder 2"/>
          <p:cNvSpPr>
            <a:spLocks noGrp="1"/>
          </p:cNvSpPr>
          <p:nvPr>
            <p:ph type="ftr" sz="quarter" idx="3"/>
          </p:nvPr>
        </p:nvSpPr>
        <p:spPr>
          <a:xfrm>
            <a:off x="1238203" y="6603259"/>
            <a:ext cx="7096993" cy="228600"/>
          </a:xfrm>
          <a:prstGeom prst="rect">
            <a:avLst/>
          </a:prstGeom>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1651972011"/>
      </p:ext>
    </p:extLst>
  </p:cSld>
  <p:clrMapOvr>
    <a:masterClrMapping/>
  </p:clrMapOvr>
  <p:transition>
    <p:fade thruBlk="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9144000" cy="838200"/>
          </a:xfrm>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2"/>
          <p:cNvSpPr>
            <a:spLocks noGrp="1"/>
          </p:cNvSpPr>
          <p:nvPr>
            <p:ph type="ftr" sz="quarter" idx="3"/>
          </p:nvPr>
        </p:nvSpPr>
        <p:spPr>
          <a:xfrm>
            <a:off x="1238203" y="6603259"/>
            <a:ext cx="7096993" cy="228600"/>
          </a:xfrm>
          <a:prstGeom prst="rect">
            <a:avLst/>
          </a:prstGeom>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pic>
        <p:nvPicPr>
          <p:cNvPr id="5" name="Picture 4" descr="Screen Shot 2014-12-20 at 5.27.50 PM.png"/>
          <p:cNvPicPr>
            <a:picLocks noChangeAspect="1"/>
          </p:cNvPicPr>
          <p:nvPr userDrawn="1"/>
        </p:nvPicPr>
        <p:blipFill>
          <a:blip r:embed="rId2">
            <a:alphaModFix amt="20000"/>
            <a:extLst>
              <a:ext uri="{28A0092B-C50C-407E-A947-70E740481C1C}">
                <a14:useLocalDpi xmlns:a14="http://schemas.microsoft.com/office/drawing/2010/main"/>
              </a:ext>
            </a:extLst>
          </a:blip>
          <a:stretch>
            <a:fillRect/>
          </a:stretch>
        </p:blipFill>
        <p:spPr>
          <a:xfrm>
            <a:off x="0" y="2925592"/>
            <a:ext cx="3985858" cy="3924300"/>
          </a:xfrm>
          <a:prstGeom prst="rect">
            <a:avLst/>
          </a:prstGeom>
        </p:spPr>
      </p:pic>
    </p:spTree>
    <p:extLst>
      <p:ext uri="{BB962C8B-B14F-4D97-AF65-F5344CB8AC3E}">
        <p14:creationId xmlns:p14="http://schemas.microsoft.com/office/powerpoint/2010/main" val="40613323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a:prstGeom prst="rect">
            <a:avLst/>
          </a:prstGeom>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ight Arrow 8">
            <a:hlinkClick r:id="" action="ppaction://noaction"/>
          </p:cNvPr>
          <p:cNvSpPr/>
          <p:nvPr userDrawn="1"/>
        </p:nvSpPr>
        <p:spPr>
          <a:xfrm>
            <a:off x="0" y="5952053"/>
            <a:ext cx="1143000" cy="905947"/>
          </a:xfrm>
          <a:prstGeom prst="rightArrow">
            <a:avLst>
              <a:gd name="adj1" fmla="val 47162"/>
              <a:gd name="adj2" fmla="val 48581"/>
            </a:avLst>
          </a:prstGeom>
          <a:solidFill>
            <a:schemeClr val="accent1">
              <a:lumMod val="20000"/>
              <a:lumOff val="80000"/>
            </a:schemeClr>
          </a:solidFill>
          <a:ln>
            <a:noFill/>
          </a:ln>
        </p:spPr>
        <p:txBody>
          <a:bodyPr wrap="square">
            <a:spAutoFit/>
          </a:bodyPr>
          <a:lstStyle/>
          <a:p>
            <a:pPr algn="ctr">
              <a:defRPr/>
            </a:pPr>
            <a:r>
              <a:rPr lang="en-US" sz="1100" b="1" spc="60" dirty="0" smtClean="0">
                <a:ln w="9000" cmpd="sng">
                  <a:noFill/>
                  <a:prstDash val="solid"/>
                </a:ln>
                <a:solidFill>
                  <a:srgbClr val="F79646">
                    <a:lumMod val="75000"/>
                  </a:srgbClr>
                </a:solidFill>
                <a:effectLst>
                  <a:reflection blurRad="12700" stA="28000" endPos="45000" dist="1000" dir="5400000" sy="-100000" algn="bl" rotWithShape="0"/>
                </a:effectLst>
                <a:latin typeface="Century Gothic" pitchFamily="34" charset="0"/>
                <a:cs typeface="Courier New" pitchFamily="49" charset="0"/>
                <a:hlinkClick r:id="" action="ppaction://noaction"/>
              </a:rPr>
              <a:t>To </a:t>
            </a:r>
            <a:r>
              <a:rPr lang="en-US" sz="1100" b="1" spc="60" dirty="0" smtClean="0">
                <a:ln w="9000" cmpd="sng">
                  <a:noFill/>
                  <a:prstDash val="solid"/>
                </a:ln>
                <a:solidFill>
                  <a:srgbClr val="F79646">
                    <a:lumMod val="75000"/>
                  </a:srgbClr>
                </a:solidFill>
                <a:effectLst>
                  <a:reflection blurRad="12700" stA="28000" endPos="45000" dist="1000" dir="5400000" sy="-100000" algn="bl" rotWithShape="0"/>
                </a:effectLst>
                <a:latin typeface="Century Gothic" pitchFamily="34" charset="0"/>
                <a:cs typeface="Courier New" pitchFamily="49" charset="0"/>
              </a:rPr>
              <a:t>Active Learning</a:t>
            </a:r>
            <a:endParaRPr lang="en-US" sz="1100" b="1" spc="60" dirty="0">
              <a:ln w="9000" cmpd="sng">
                <a:noFill/>
                <a:prstDash val="solid"/>
              </a:ln>
              <a:solidFill>
                <a:srgbClr val="F79646">
                  <a:lumMod val="75000"/>
                </a:srgbClr>
              </a:solidFill>
              <a:effectLst>
                <a:reflection blurRad="12700" stA="28000" endPos="45000" dist="1000" dir="5400000" sy="-100000" algn="bl" rotWithShape="0"/>
              </a:effectLst>
              <a:latin typeface="Century Gothic" pitchFamily="34" charset="0"/>
              <a:cs typeface="Courier New" pitchFamily="49" charset="0"/>
            </a:endParaRPr>
          </a:p>
        </p:txBody>
      </p:sp>
      <p:pic>
        <p:nvPicPr>
          <p:cNvPr id="10" name="Picture 9">
            <a:hlinkClick r:id="" action="ppaction://noaction"/>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974496" y="6028188"/>
            <a:ext cx="1143000" cy="856979"/>
          </a:xfrm>
          <a:prstGeom prst="rect">
            <a:avLst/>
          </a:prstGeom>
        </p:spPr>
      </p:pic>
      <p:sp>
        <p:nvSpPr>
          <p:cNvPr id="11" name="TextBox 10"/>
          <p:cNvSpPr txBox="1"/>
          <p:nvPr userDrawn="1"/>
        </p:nvSpPr>
        <p:spPr>
          <a:xfrm>
            <a:off x="8126895" y="6209547"/>
            <a:ext cx="634182" cy="523220"/>
          </a:xfrm>
          <a:prstGeom prst="rect">
            <a:avLst/>
          </a:prstGeom>
          <a:noFill/>
        </p:spPr>
        <p:txBody>
          <a:bodyPr wrap="square" rtlCol="0">
            <a:spAutoFit/>
          </a:bodyPr>
          <a:lstStyle/>
          <a:p>
            <a:r>
              <a:rPr lang="en-US" sz="1400" b="1" dirty="0" smtClean="0">
                <a:solidFill>
                  <a:prstClr val="white"/>
                </a:solidFill>
                <a:effectLst>
                  <a:outerShdw blurRad="38100" dist="38100" dir="2700000" algn="tl">
                    <a:srgbClr val="000000">
                      <a:alpha val="43137"/>
                    </a:srgbClr>
                  </a:outerShdw>
                </a:effectLst>
                <a:latin typeface="Calibri"/>
                <a:hlinkClick r:id="" action="ppaction://noaction"/>
              </a:rPr>
              <a:t>To Video</a:t>
            </a:r>
            <a:endParaRPr lang="en-US" sz="1400" b="1" dirty="0">
              <a:solidFill>
                <a:prstClr val="white"/>
              </a:solidFill>
              <a:effectLst>
                <a:outerShdw blurRad="38100" dist="38100" dir="2700000" algn="tl">
                  <a:srgbClr val="000000">
                    <a:alpha val="43137"/>
                  </a:srgbClr>
                </a:outerShdw>
              </a:effectLst>
              <a:latin typeface="Calibri"/>
            </a:endParaRPr>
          </a:p>
        </p:txBody>
      </p:sp>
      <p:sp>
        <p:nvSpPr>
          <p:cNvPr id="13" name="Footer Placeholder 2"/>
          <p:cNvSpPr>
            <a:spLocks noGrp="1"/>
          </p:cNvSpPr>
          <p:nvPr>
            <p:ph type="ftr" sz="quarter" idx="3"/>
          </p:nvPr>
        </p:nvSpPr>
        <p:spPr>
          <a:xfrm>
            <a:off x="1238203" y="6603259"/>
            <a:ext cx="7096993" cy="228600"/>
          </a:xfrm>
          <a:prstGeom prst="rect">
            <a:avLst/>
          </a:prstGeom>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332265871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3"/>
          </p:nvPr>
        </p:nvSpPr>
        <p:spPr>
          <a:xfrm>
            <a:off x="2171700" y="6629400"/>
            <a:ext cx="4800600" cy="228600"/>
          </a:xfrm>
          <a:prstGeom prst="rect">
            <a:avLst/>
          </a:prstGeom>
        </p:spPr>
        <p:txBody>
          <a:bodyPr/>
          <a:lstStyle>
            <a:lvl1pPr algn="ctr">
              <a:defRPr sz="1100" i="0" cap="small" spc="400" baseline="0" smtClean="0">
                <a:solidFill>
                  <a:schemeClr val="tx1">
                    <a:lumMod val="50000"/>
                    <a:lumOff val="50000"/>
                  </a:schemeClr>
                </a:solidFill>
              </a:defRPr>
            </a:lvl1pPr>
          </a:lstStyle>
          <a:p>
            <a:pPr>
              <a:defRPr/>
            </a:pPr>
            <a:r>
              <a:rPr lang="en-US" smtClean="0"/>
              <a:t>Copyright 2015 Worth Publishers</a:t>
            </a:r>
            <a:endParaRPr lang="en-US" dirty="0"/>
          </a:p>
        </p:txBody>
      </p:sp>
    </p:spTree>
    <p:extLst>
      <p:ext uri="{BB962C8B-B14F-4D97-AF65-F5344CB8AC3E}">
        <p14:creationId xmlns:p14="http://schemas.microsoft.com/office/powerpoint/2010/main" val="176719728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3"/>
          </p:nvPr>
        </p:nvSpPr>
        <p:spPr>
          <a:xfrm>
            <a:off x="2171700" y="6629400"/>
            <a:ext cx="4800600" cy="228600"/>
          </a:xfrm>
          <a:prstGeom prst="rect">
            <a:avLst/>
          </a:prstGeom>
        </p:spPr>
        <p:txBody>
          <a:bodyPr/>
          <a:lstStyle>
            <a:lvl1pPr algn="ctr">
              <a:defRPr sz="1100" i="0" cap="small" spc="400" baseline="0" smtClean="0">
                <a:solidFill>
                  <a:schemeClr val="tx1">
                    <a:lumMod val="50000"/>
                    <a:lumOff val="50000"/>
                  </a:schemeClr>
                </a:solidFill>
              </a:defRPr>
            </a:lvl1pPr>
          </a:lstStyle>
          <a:p>
            <a:pPr>
              <a:defRPr/>
            </a:pPr>
            <a:r>
              <a:rPr lang="en-US" smtClean="0"/>
              <a:t>Copyright 2015 Worth Publishers</a:t>
            </a:r>
            <a:endParaRPr lang="en-US" dirty="0"/>
          </a:p>
        </p:txBody>
      </p:sp>
    </p:spTree>
    <p:extLst>
      <p:ext uri="{BB962C8B-B14F-4D97-AF65-F5344CB8AC3E}">
        <p14:creationId xmlns:p14="http://schemas.microsoft.com/office/powerpoint/2010/main" val="176719728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7" name="Content Placeholder 2"/>
          <p:cNvSpPr>
            <a:spLocks noGrp="1"/>
          </p:cNvSpPr>
          <p:nvPr>
            <p:ph idx="1"/>
          </p:nvPr>
        </p:nvSpPr>
        <p:spPr>
          <a:xfrm>
            <a:off x="457200" y="1143000"/>
            <a:ext cx="8686800" cy="1371600"/>
          </a:xfrm>
        </p:spPr>
        <p:txBody>
          <a:bodyPr>
            <a:noAutofit/>
          </a:bodyPr>
          <a:lstStyle>
            <a:lvl1pPr>
              <a:defRPr sz="3200" baseline="0">
                <a:latin typeface="Century Gothic"/>
                <a:cs typeface="Century Gothic"/>
              </a:defRPr>
            </a:lvl1pPr>
            <a:lvl2pPr>
              <a:defRPr sz="2800" baseline="0">
                <a:latin typeface="Century Gothic"/>
                <a:cs typeface="Century Gothic"/>
              </a:defRPr>
            </a:lvl2pPr>
            <a:lvl3pPr>
              <a:defRPr sz="2400" baseline="0">
                <a:latin typeface="Candara" pitchFamily="34" charset="0"/>
              </a:defRPr>
            </a:lvl3pPr>
            <a:lvl4pPr>
              <a:defRPr sz="2000" baseline="0">
                <a:latin typeface="Candara" pitchFamily="34" charset="0"/>
              </a:defRPr>
            </a:lvl4pPr>
            <a:lvl5pPr>
              <a:defRPr sz="2000" baseline="0">
                <a:latin typeface="Candara" pitchFamily="34" charset="0"/>
              </a:defRPr>
            </a:lvl5pPr>
          </a:lstStyle>
          <a:p>
            <a:pPr lvl="0"/>
            <a:r>
              <a:rPr lang="en-US" smtClean="0"/>
              <a:t>Click to edit Master text styles</a:t>
            </a:r>
          </a:p>
          <a:p>
            <a:pPr lvl="1"/>
            <a:r>
              <a:rPr lang="en-US" smtClean="0"/>
              <a:t>Second level</a:t>
            </a:r>
          </a:p>
        </p:txBody>
      </p:sp>
      <p:sp>
        <p:nvSpPr>
          <p:cNvPr id="9" name="Footer Placeholder 2"/>
          <p:cNvSpPr>
            <a:spLocks noGrp="1"/>
          </p:cNvSpPr>
          <p:nvPr>
            <p:ph type="ftr" sz="quarter" idx="3"/>
          </p:nvPr>
        </p:nvSpPr>
        <p:spPr>
          <a:xfrm>
            <a:off x="1238203" y="6603259"/>
            <a:ext cx="7096993" cy="228600"/>
          </a:xfrm>
          <a:prstGeom prst="rect">
            <a:avLst/>
          </a:prstGeom>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3403844364"/>
      </p:ext>
    </p:extLst>
  </p:cSld>
  <p:clrMapOvr>
    <a:masterClrMapping/>
  </p:clrMapOvr>
  <p:transition>
    <p:fade thruBlk="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4763" y="5410200"/>
            <a:ext cx="9136063" cy="1447800"/>
          </a:xfrm>
          <a:prstGeom prst="rect">
            <a:avLst/>
          </a:prstGeom>
          <a:solidFill>
            <a:schemeClr val="tx1">
              <a:alpha val="81000"/>
            </a:schemeClr>
          </a:solidFill>
        </p:spPr>
        <p:txBody>
          <a:bodyPr anchor="ctr">
            <a:normAutofit/>
          </a:bodyPr>
          <a:lstStyle/>
          <a:p>
            <a:pPr algn="r">
              <a:defRPr/>
            </a:pPr>
            <a:endParaRPr lang="en-US" sz="4800" spc="50" dirty="0">
              <a:latin typeface="Candara" pitchFamily="34" charset="0"/>
              <a:ea typeface="Tahoma" pitchFamily="34" charset="0"/>
              <a:cs typeface="Tahoma" pitchFamily="34" charset="0"/>
            </a:endParaRPr>
          </a:p>
        </p:txBody>
      </p:sp>
      <p:sp>
        <p:nvSpPr>
          <p:cNvPr id="6" name="TextBox 5"/>
          <p:cNvSpPr txBox="1"/>
          <p:nvPr/>
        </p:nvSpPr>
        <p:spPr>
          <a:xfrm>
            <a:off x="261938" y="5181600"/>
            <a:ext cx="2176462" cy="1862048"/>
          </a:xfrm>
          <a:prstGeom prst="rect">
            <a:avLst/>
          </a:prstGeom>
          <a:noFill/>
        </p:spPr>
        <p:txBody>
          <a:bodyPr wrap="square">
            <a:spAutoFit/>
          </a:bodyPr>
          <a:lstStyle/>
          <a:p>
            <a:pPr>
              <a:defRPr/>
            </a:pPr>
            <a:r>
              <a:rPr lang="en-US" sz="11500" b="1" spc="-300" dirty="0" smtClean="0">
                <a:solidFill>
                  <a:schemeClr val="bg1"/>
                </a:solidFill>
                <a:effectLst>
                  <a:outerShdw blurRad="38100" dist="38100" dir="2700000" algn="tl">
                    <a:srgbClr val="000000">
                      <a:alpha val="43137"/>
                    </a:srgbClr>
                  </a:outerShdw>
                </a:effectLst>
                <a:latin typeface="Tw Cen MT"/>
                <a:ea typeface="Tahoma" pitchFamily="34" charset="0"/>
                <a:cs typeface="Tw Cen MT"/>
              </a:rPr>
              <a:t>13</a:t>
            </a:r>
            <a:endParaRPr lang="en-US" sz="11500" b="1" spc="-300" dirty="0">
              <a:solidFill>
                <a:schemeClr val="bg1"/>
              </a:solidFill>
              <a:effectLst>
                <a:outerShdw blurRad="38100" dist="38100" dir="2700000" algn="tl">
                  <a:srgbClr val="000000">
                    <a:alpha val="43137"/>
                  </a:srgbClr>
                </a:outerShdw>
              </a:effectLst>
              <a:latin typeface="Tw Cen MT"/>
              <a:ea typeface="Tahoma" pitchFamily="34" charset="0"/>
              <a:cs typeface="Tw Cen MT"/>
            </a:endParaRPr>
          </a:p>
        </p:txBody>
      </p:sp>
      <p:sp>
        <p:nvSpPr>
          <p:cNvPr id="7" name="TextBox 6"/>
          <p:cNvSpPr txBox="1"/>
          <p:nvPr/>
        </p:nvSpPr>
        <p:spPr>
          <a:xfrm rot="16200000">
            <a:off x="-418306" y="5981184"/>
            <a:ext cx="1358900" cy="369332"/>
          </a:xfrm>
          <a:prstGeom prst="rect">
            <a:avLst/>
          </a:prstGeom>
          <a:noFill/>
        </p:spPr>
        <p:txBody>
          <a:bodyPr>
            <a:spAutoFit/>
          </a:bodyPr>
          <a:lstStyle/>
          <a:p>
            <a:pPr>
              <a:defRPr/>
            </a:pPr>
            <a:r>
              <a:rPr lang="en-US" b="1" kern="0" cap="all" spc="300" dirty="0">
                <a:solidFill>
                  <a:schemeClr val="bg1">
                    <a:lumMod val="75000"/>
                  </a:schemeClr>
                </a:solidFill>
                <a:latin typeface="Tw Cen MT"/>
                <a:ea typeface="+mj-ea"/>
                <a:cs typeface="Tw Cen MT"/>
              </a:rPr>
              <a:t>Chapter</a:t>
            </a:r>
            <a:endParaRPr lang="en-US" sz="2000" b="1" kern="0" cap="all" spc="300" dirty="0">
              <a:solidFill>
                <a:schemeClr val="bg1">
                  <a:lumMod val="75000"/>
                </a:schemeClr>
              </a:solidFill>
              <a:latin typeface="Tw Cen MT"/>
              <a:ea typeface="+mj-ea"/>
              <a:cs typeface="Tw Cen MT"/>
            </a:endParaRPr>
          </a:p>
        </p:txBody>
      </p:sp>
      <p:sp>
        <p:nvSpPr>
          <p:cNvPr id="8" name="TextBox 7"/>
          <p:cNvSpPr txBox="1"/>
          <p:nvPr/>
        </p:nvSpPr>
        <p:spPr>
          <a:xfrm>
            <a:off x="0" y="-15356"/>
            <a:ext cx="7696200" cy="307777"/>
          </a:xfrm>
          <a:prstGeom prst="rect">
            <a:avLst/>
          </a:prstGeom>
          <a:noFill/>
        </p:spPr>
        <p:txBody>
          <a:bodyPr wrap="square">
            <a:spAutoFit/>
          </a:bodyPr>
          <a:lstStyle/>
          <a:p>
            <a:pPr algn="l">
              <a:defRPr/>
            </a:pPr>
            <a:r>
              <a:rPr lang="en-US" sz="1400" b="1" i="0" kern="0" cap="small" spc="400" dirty="0" smtClean="0">
                <a:solidFill>
                  <a:schemeClr val="tx1">
                    <a:lumMod val="50000"/>
                    <a:lumOff val="50000"/>
                  </a:schemeClr>
                </a:solidFill>
                <a:latin typeface="Tw Cen MT" pitchFamily="34" charset="0"/>
              </a:rPr>
              <a:t>Slides </a:t>
            </a:r>
            <a:r>
              <a:rPr lang="en-US" sz="1400" b="1" i="0" kern="0" cap="small" spc="400" dirty="0">
                <a:solidFill>
                  <a:schemeClr val="tx1">
                    <a:lumMod val="50000"/>
                    <a:lumOff val="50000"/>
                  </a:schemeClr>
                </a:solidFill>
                <a:latin typeface="Tw Cen MT" pitchFamily="34" charset="0"/>
              </a:rPr>
              <a:t>by Solina Lindahl</a:t>
            </a:r>
          </a:p>
        </p:txBody>
      </p:sp>
      <p:sp>
        <p:nvSpPr>
          <p:cNvPr id="12" name="Title 1"/>
          <p:cNvSpPr txBox="1">
            <a:spLocks/>
          </p:cNvSpPr>
          <p:nvPr userDrawn="1"/>
        </p:nvSpPr>
        <p:spPr>
          <a:xfrm>
            <a:off x="1295400" y="5410200"/>
            <a:ext cx="7772400" cy="1447800"/>
          </a:xfrm>
          <a:prstGeom prst="rect">
            <a:avLst/>
          </a:prstGeom>
          <a:noFill/>
        </p:spPr>
        <p:txBody>
          <a:bodyPr>
            <a:noAutofit/>
          </a:bodyPr>
          <a:lstStyle>
            <a:lvl1pPr algn="r" defTabSz="914400" rtl="0" eaLnBrk="1" latinLnBrk="0" hangingPunct="1">
              <a:spcBef>
                <a:spcPct val="0"/>
              </a:spcBef>
              <a:buNone/>
              <a:defRPr lang="en-US" sz="5400" b="1" i="0" u="none" strike="noStrike" kern="1200" cap="none" spc="100" baseline="0" smtClean="0">
                <a:solidFill>
                  <a:srgbClr val="FF3300"/>
                </a:solidFill>
                <a:effectLst/>
                <a:latin typeface="Candara" pitchFamily="34" charset="0"/>
                <a:ea typeface="+mj-ea"/>
                <a:cs typeface="+mj-cs"/>
              </a:defRPr>
            </a:lvl1pPr>
          </a:lstStyle>
          <a:p>
            <a:r>
              <a:rPr lang="en-US" sz="6000" b="1" kern="0" spc="500" dirty="0" smtClean="0">
                <a:latin typeface="Tw Cen MT"/>
                <a:cs typeface="Tw Cen MT"/>
              </a:rPr>
              <a:t>Monopoly</a:t>
            </a:r>
            <a:endParaRPr lang="en-US" sz="6000" b="1" kern="0" spc="500" dirty="0">
              <a:latin typeface="Tw Cen MT"/>
              <a:cs typeface="Tw Cen MT"/>
            </a:endParaRPr>
          </a:p>
        </p:txBody>
      </p:sp>
    </p:spTree>
    <p:extLst>
      <p:ext uri="{BB962C8B-B14F-4D97-AF65-F5344CB8AC3E}">
        <p14:creationId xmlns:p14="http://schemas.microsoft.com/office/powerpoint/2010/main" val="422087099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cxnSp>
        <p:nvCxnSpPr>
          <p:cNvPr id="2" name="Straight Connector 1"/>
          <p:cNvCxnSpPr/>
          <p:nvPr/>
        </p:nvCxnSpPr>
        <p:spPr>
          <a:xfrm>
            <a:off x="0" y="6019800"/>
            <a:ext cx="9144000" cy="0"/>
          </a:xfrm>
          <a:prstGeom prst="line">
            <a:avLst/>
          </a:prstGeom>
          <a:ln w="57150" cmpd="sng">
            <a:solidFill>
              <a:srgbClr val="F8EF59"/>
            </a:solidFill>
            <a:prstDash val="dash"/>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0" y="2286000"/>
            <a:ext cx="9144000" cy="0"/>
          </a:xfrm>
          <a:prstGeom prst="line">
            <a:avLst/>
          </a:prstGeom>
          <a:ln w="57150" cmpd="sng">
            <a:solidFill>
              <a:srgbClr val="F8EF59"/>
            </a:solidFill>
            <a:prstDash val="dash"/>
          </a:ln>
        </p:spPr>
        <p:style>
          <a:lnRef idx="1">
            <a:schemeClr val="accent1"/>
          </a:lnRef>
          <a:fillRef idx="0">
            <a:schemeClr val="accent1"/>
          </a:fillRef>
          <a:effectRef idx="0">
            <a:schemeClr val="accent1"/>
          </a:effectRef>
          <a:fontRef idx="minor">
            <a:schemeClr val="tx1"/>
          </a:fontRef>
        </p:style>
      </p:cxnSp>
      <p:sp>
        <p:nvSpPr>
          <p:cNvPr id="5" name="TextBox 9"/>
          <p:cNvSpPr txBox="1">
            <a:spLocks noChangeArrowheads="1"/>
          </p:cNvSpPr>
          <p:nvPr/>
        </p:nvSpPr>
        <p:spPr bwMode="auto">
          <a:xfrm>
            <a:off x="0" y="1490246"/>
            <a:ext cx="9144000" cy="338554"/>
          </a:xfrm>
          <a:prstGeom prst="rect">
            <a:avLst/>
          </a:prstGeom>
          <a:solidFill>
            <a:srgbClr val="CCFF33">
              <a:alpha val="4705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1600" b="0" i="0" spc="300" dirty="0" smtClean="0">
                <a:solidFill>
                  <a:srgbClr val="F79646"/>
                </a:solidFill>
                <a:latin typeface="+mn-lt"/>
              </a:rPr>
              <a:t>SOME GOOD BLOGS AND OTHER SITES TO GET THE JUICES FLOWING:</a:t>
            </a:r>
            <a:endParaRPr lang="en-US" sz="1600" b="0" i="0" spc="300" dirty="0">
              <a:solidFill>
                <a:srgbClr val="F79646"/>
              </a:solidFill>
              <a:latin typeface="+mn-lt"/>
            </a:endParaRPr>
          </a:p>
        </p:txBody>
      </p:sp>
      <p:sp>
        <p:nvSpPr>
          <p:cNvPr id="6" name="Title 1"/>
          <p:cNvSpPr txBox="1">
            <a:spLocks/>
          </p:cNvSpPr>
          <p:nvPr/>
        </p:nvSpPr>
        <p:spPr>
          <a:xfrm>
            <a:off x="0" y="0"/>
            <a:ext cx="7391400" cy="784225"/>
          </a:xfrm>
          <a:prstGeom prst="rect">
            <a:avLst/>
          </a:prstGeom>
          <a:noFill/>
          <a:effectLst/>
        </p:spPr>
        <p:txBody>
          <a:bodyPr/>
          <a:lstStyle>
            <a:lvl1pPr>
              <a:defRPr sz="3600">
                <a:solidFill>
                  <a:schemeClr val="accent1">
                    <a:lumMod val="60000"/>
                    <a:lumOff val="40000"/>
                  </a:schemeClr>
                </a:solidFill>
                <a:effectLst>
                  <a:outerShdw blurRad="38100" dist="38100" dir="2700000" algn="tl">
                    <a:srgbClr val="000000">
                      <a:alpha val="43137"/>
                    </a:srgbClr>
                  </a:outerShdw>
                </a:effectLst>
              </a:defRPr>
            </a:lvl1pPr>
          </a:lstStyle>
          <a:p>
            <a:pPr>
              <a:defRPr/>
            </a:pPr>
            <a:r>
              <a:rPr lang="en-US" sz="4800" b="0" dirty="0" smtClean="0">
                <a:solidFill>
                  <a:schemeClr val="accent6"/>
                </a:solidFill>
                <a:effectLst>
                  <a:innerShdw blurRad="63500" dist="50800" dir="13500000">
                    <a:prstClr val="black">
                      <a:alpha val="50000"/>
                    </a:prstClr>
                  </a:innerShdw>
                </a:effectLst>
                <a:latin typeface="Century Gothic" pitchFamily="34" charset="0"/>
                <a:cs typeface="Arial" pitchFamily="34" charset="0"/>
              </a:rPr>
              <a:t>FOOD FOR</a:t>
            </a:r>
            <a:r>
              <a:rPr lang="en-US" sz="4800" b="0" baseline="0" dirty="0" smtClean="0">
                <a:solidFill>
                  <a:schemeClr val="accent6"/>
                </a:solidFill>
                <a:effectLst>
                  <a:innerShdw blurRad="63500" dist="50800" dir="13500000">
                    <a:prstClr val="black">
                      <a:alpha val="50000"/>
                    </a:prstClr>
                  </a:innerShdw>
                </a:effectLst>
                <a:latin typeface="Century Gothic" pitchFamily="34" charset="0"/>
                <a:cs typeface="Arial" pitchFamily="34" charset="0"/>
              </a:rPr>
              <a:t> </a:t>
            </a:r>
            <a:r>
              <a:rPr lang="en-US" sz="4800" b="0" dirty="0" smtClean="0">
                <a:solidFill>
                  <a:schemeClr val="accent6"/>
                </a:solidFill>
                <a:effectLst>
                  <a:innerShdw blurRad="63500" dist="50800" dir="13500000">
                    <a:prstClr val="black">
                      <a:alpha val="50000"/>
                    </a:prstClr>
                  </a:innerShdw>
                </a:effectLst>
                <a:latin typeface="Century Gothic" pitchFamily="34" charset="0"/>
                <a:cs typeface="Arial" pitchFamily="34" charset="0"/>
              </a:rPr>
              <a:t>THOUGHT….</a:t>
            </a:r>
            <a:endParaRPr lang="en-US" sz="4800" b="0" dirty="0">
              <a:solidFill>
                <a:schemeClr val="accent6"/>
              </a:solidFill>
              <a:effectLst>
                <a:innerShdw blurRad="63500" dist="50800" dir="13500000">
                  <a:prstClr val="black">
                    <a:alpha val="50000"/>
                  </a:prstClr>
                </a:innerShdw>
              </a:effectLst>
              <a:latin typeface="Century Gothic" pitchFamily="34" charset="0"/>
              <a:cs typeface="Arial" pitchFamily="34" charset="0"/>
            </a:endParaRPr>
          </a:p>
        </p:txBody>
      </p:sp>
      <p:pic>
        <p:nvPicPr>
          <p:cNvPr id="7" name="Picture 2">
            <a:hlinkClick r:id="rId2"/>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29200" y="4572000"/>
            <a:ext cx="2724150" cy="517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45213" y="3048000"/>
            <a:ext cx="2998787" cy="539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a:hlinkClick r:id="rId6"/>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200400" y="2971800"/>
            <a:ext cx="2686050" cy="657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Footer Placeholder 2"/>
          <p:cNvSpPr>
            <a:spLocks noGrp="1"/>
          </p:cNvSpPr>
          <p:nvPr>
            <p:ph type="ftr" sz="quarter" idx="3"/>
          </p:nvPr>
        </p:nvSpPr>
        <p:spPr>
          <a:xfrm>
            <a:off x="1238203" y="6603259"/>
            <a:ext cx="7096993" cy="228600"/>
          </a:xfrm>
          <a:prstGeom prst="rect">
            <a:avLst/>
          </a:prstGeom>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pic>
        <p:nvPicPr>
          <p:cNvPr id="15" name="Picture 14" descr="Screen Shot 2014-12-20 at 8.46.54 PM.png">
            <a:hlinkClick r:id="rId8"/>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2674" y="2971800"/>
            <a:ext cx="2692400" cy="592126"/>
          </a:xfrm>
          <a:prstGeom prst="rect">
            <a:avLst/>
          </a:prstGeom>
          <a:ln>
            <a:noFill/>
          </a:ln>
          <a:effectLst>
            <a:outerShdw blurRad="292100" dist="139700" dir="2700000" algn="tl" rotWithShape="0">
              <a:srgbClr val="333333">
                <a:alpha val="65000"/>
              </a:srgbClr>
            </a:outerShdw>
          </a:effectLst>
        </p:spPr>
      </p:pic>
      <p:pic>
        <p:nvPicPr>
          <p:cNvPr id="16" name="Picture 15" descr="Screen Shot 2014-12-20 at 8.49.18 PM.png">
            <a:hlinkClick r:id="rId10"/>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1905000" y="4343400"/>
            <a:ext cx="2336800" cy="841691"/>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960000">
            <a:off x="8016447" y="97714"/>
            <a:ext cx="787093" cy="13285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0517455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912813" indent="-571500">
              <a:buClr>
                <a:schemeClr val="accent3"/>
              </a:buClr>
              <a:buFont typeface="Wingdings" charset="2"/>
              <a:buChar char="§"/>
              <a:defRPr b="1">
                <a:solidFill>
                  <a:schemeClr val="tx1"/>
                </a:solidFill>
                <a:latin typeface="Century Gothic"/>
                <a:cs typeface="Century Gothic"/>
              </a:defRPr>
            </a:lvl1pPr>
            <a:lvl2pPr marL="1200150" indent="-457200">
              <a:buClr>
                <a:schemeClr val="accent3"/>
              </a:buClr>
              <a:buFont typeface="Wingdings" charset="2"/>
              <a:buChar char="§"/>
              <a:defRPr b="1">
                <a:solidFill>
                  <a:schemeClr val="tx1"/>
                </a:solidFill>
                <a:latin typeface="Century Gothic"/>
                <a:cs typeface="Century Gothic"/>
              </a:defRPr>
            </a:lvl2pPr>
            <a:lvl3pPr marL="1371600" indent="-457200">
              <a:buClr>
                <a:schemeClr val="accent3"/>
              </a:buClr>
              <a:buFont typeface="Wingdings" charset="2"/>
              <a:buChar char="§"/>
              <a:defRPr b="1">
                <a:solidFill>
                  <a:schemeClr val="tx1"/>
                </a:solidFill>
                <a:latin typeface="Century Gothic"/>
                <a:cs typeface="Century Gothic"/>
              </a:defRPr>
            </a:lvl3pPr>
            <a:lvl4pPr marL="1714500" indent="-342900">
              <a:buClr>
                <a:schemeClr val="accent3"/>
              </a:buClr>
              <a:buFont typeface="Wingdings" charset="2"/>
              <a:buChar char="§"/>
              <a:defRPr b="1">
                <a:solidFill>
                  <a:schemeClr val="tx1"/>
                </a:solidFill>
                <a:latin typeface="Century Gothic"/>
                <a:cs typeface="Century Gothic"/>
              </a:defRPr>
            </a:lvl4pPr>
            <a:lvl5pPr marL="2171700" indent="-342900">
              <a:buClr>
                <a:schemeClr val="accent3"/>
              </a:buClr>
              <a:buFont typeface="Wingdings" charset="2"/>
              <a:buChar char="§"/>
              <a:defRPr b="1">
                <a:solidFill>
                  <a:schemeClr val="tx1"/>
                </a:solidFill>
                <a:latin typeface="Century Gothic"/>
                <a:cs typeface="Century Gothi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ight Arrow 8">
            <a:hlinkClick r:id="" action="ppaction://noaction"/>
          </p:cNvPr>
          <p:cNvSpPr/>
          <p:nvPr userDrawn="1"/>
        </p:nvSpPr>
        <p:spPr>
          <a:xfrm>
            <a:off x="0" y="6081474"/>
            <a:ext cx="1524000" cy="776526"/>
          </a:xfrm>
          <a:prstGeom prst="rightArrow">
            <a:avLst>
              <a:gd name="adj1" fmla="val 47162"/>
              <a:gd name="adj2" fmla="val 48581"/>
            </a:avLst>
          </a:prstGeom>
          <a:solidFill>
            <a:schemeClr val="accent1">
              <a:lumMod val="20000"/>
              <a:lumOff val="80000"/>
            </a:schemeClr>
          </a:solidFill>
          <a:ln>
            <a:noFill/>
          </a:ln>
        </p:spPr>
        <p:txBody>
          <a:bodyPr wrap="square">
            <a:spAutoFit/>
          </a:bodyPr>
          <a:lstStyle/>
          <a:p>
            <a:pPr algn="ctr" fontAlgn="auto">
              <a:spcBef>
                <a:spcPts val="0"/>
              </a:spcBef>
              <a:spcAft>
                <a:spcPts val="0"/>
              </a:spcAft>
              <a:defRPr/>
            </a:pPr>
            <a:endParaRPr lang="en-US" sz="900" b="1" spc="60" dirty="0" smtClean="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endParaRPr>
          </a:p>
          <a:p>
            <a:pPr algn="ctr" fontAlgn="auto">
              <a:spcBef>
                <a:spcPts val="0"/>
              </a:spcBef>
              <a:spcAft>
                <a:spcPts val="0"/>
              </a:spcAft>
              <a:defRPr/>
            </a:pPr>
            <a:endParaRPr lang="en-US" sz="9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endParaRPr>
          </a:p>
        </p:txBody>
      </p:sp>
      <p:pic>
        <p:nvPicPr>
          <p:cNvPr id="10" name="Picture 9">
            <a:hlinkClick r:id="" action="ppaction://noaction"/>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974496" y="6028188"/>
            <a:ext cx="1143000" cy="856979"/>
          </a:xfrm>
          <a:prstGeom prst="rect">
            <a:avLst/>
          </a:prstGeom>
        </p:spPr>
      </p:pic>
      <p:cxnSp>
        <p:nvCxnSpPr>
          <p:cNvPr id="15" name="Straight Connector 14"/>
          <p:cNvCxnSpPr/>
          <p:nvPr userDrawn="1"/>
        </p:nvCxnSpPr>
        <p:spPr>
          <a:xfrm>
            <a:off x="0" y="1219200"/>
            <a:ext cx="9144000" cy="0"/>
          </a:xfrm>
          <a:prstGeom prst="line">
            <a:avLst/>
          </a:prstGeom>
          <a:ln w="76200" cmpd="sng">
            <a:solidFill>
              <a:srgbClr val="F8EF59">
                <a:alpha val="49000"/>
              </a:srgbClr>
            </a:solidFill>
            <a:prstDash val="solid"/>
          </a:ln>
        </p:spPr>
        <p:style>
          <a:lnRef idx="1">
            <a:schemeClr val="accent5"/>
          </a:lnRef>
          <a:fillRef idx="0">
            <a:schemeClr val="accent5"/>
          </a:fillRef>
          <a:effectRef idx="0">
            <a:schemeClr val="accent5"/>
          </a:effectRef>
          <a:fontRef idx="minor">
            <a:schemeClr val="tx1"/>
          </a:fontRef>
        </p:style>
      </p:cxnSp>
      <p:sp>
        <p:nvSpPr>
          <p:cNvPr id="11" name="Footer Placeholder 2"/>
          <p:cNvSpPr>
            <a:spLocks noGrp="1"/>
          </p:cNvSpPr>
          <p:nvPr>
            <p:ph type="ftr" sz="quarter" idx="3"/>
          </p:nvPr>
        </p:nvSpPr>
        <p:spPr>
          <a:xfrm>
            <a:off x="1238203" y="6603259"/>
            <a:ext cx="7096993" cy="228600"/>
          </a:xfrm>
          <a:prstGeom prst="rect">
            <a:avLst/>
          </a:prstGeom>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
        <p:nvSpPr>
          <p:cNvPr id="4" name="Down Arrow Callout 3"/>
          <p:cNvSpPr/>
          <p:nvPr userDrawn="1"/>
        </p:nvSpPr>
        <p:spPr>
          <a:xfrm>
            <a:off x="0" y="-29407"/>
            <a:ext cx="3200400" cy="1676400"/>
          </a:xfrm>
          <a:prstGeom prst="downArrowCallout">
            <a:avLst>
              <a:gd name="adj1" fmla="val 32640"/>
              <a:gd name="adj2" fmla="val 28183"/>
              <a:gd name="adj3" fmla="val 25000"/>
              <a:gd name="adj4" fmla="val 61794"/>
            </a:avLst>
          </a:prstGeom>
          <a:solidFill>
            <a:schemeClr val="accent3"/>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5" name="TextBox 4"/>
          <p:cNvSpPr txBox="1"/>
          <p:nvPr userDrawn="1"/>
        </p:nvSpPr>
        <p:spPr>
          <a:xfrm>
            <a:off x="0" y="0"/>
            <a:ext cx="3200400" cy="830997"/>
          </a:xfrm>
          <a:prstGeom prst="rect">
            <a:avLst/>
          </a:prstGeom>
          <a:noFill/>
        </p:spPr>
        <p:txBody>
          <a:bodyPr wrap="square" rtlCol="0">
            <a:spAutoFit/>
          </a:bodyPr>
          <a:lstStyle/>
          <a:p>
            <a:r>
              <a:rPr lang="en-US" sz="2400" b="1" dirty="0" smtClean="0">
                <a:solidFill>
                  <a:schemeClr val="bg1"/>
                </a:solidFill>
                <a:effectLst/>
              </a:rPr>
              <a:t>     What you will learn in this chapter</a:t>
            </a:r>
            <a:endParaRPr lang="en-US" sz="2400" b="1" dirty="0">
              <a:solidFill>
                <a:schemeClr val="bg1"/>
              </a:solidFill>
              <a:effectLst/>
            </a:endParaRPr>
          </a:p>
        </p:txBody>
      </p:sp>
      <p:sp>
        <p:nvSpPr>
          <p:cNvPr id="6" name="Isosceles Triangle 5"/>
          <p:cNvSpPr/>
          <p:nvPr userDrawn="1"/>
        </p:nvSpPr>
        <p:spPr>
          <a:xfrm rot="5400000">
            <a:off x="95250" y="95250"/>
            <a:ext cx="304799" cy="266700"/>
          </a:xfrm>
          <a:prstGeom prst="triangle">
            <a:avLst>
              <a:gd name="adj" fmla="val 52591"/>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81733744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143000"/>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sz="3600" baseline="0">
                <a:latin typeface="Century Gothic"/>
                <a:cs typeface="Century Gothic"/>
              </a:defRPr>
            </a:lvl1pPr>
            <a:lvl2pPr>
              <a:defRPr sz="3200" baseline="0">
                <a:latin typeface="Century Gothic"/>
                <a:cs typeface="Century Gothic"/>
              </a:defRPr>
            </a:lvl2pPr>
            <a:lvl3pPr>
              <a:defRPr sz="2800" baseline="0">
                <a:latin typeface="Century Gothic"/>
                <a:cs typeface="Century Gothic"/>
              </a:defRPr>
            </a:lvl3pPr>
            <a:lvl4pPr>
              <a:defRPr sz="2400" baseline="0">
                <a:latin typeface="Century Gothic"/>
                <a:cs typeface="Century Gothic"/>
              </a:defRPr>
            </a:lvl4pPr>
            <a:lvl5pPr>
              <a:defRPr sz="2400" baseline="0">
                <a:latin typeface="Century Gothic"/>
                <a:cs typeface="Century Gothi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2"/>
          <p:cNvSpPr>
            <a:spLocks noGrp="1"/>
          </p:cNvSpPr>
          <p:nvPr>
            <p:ph type="ftr" sz="quarter" idx="3"/>
          </p:nvPr>
        </p:nvSpPr>
        <p:spPr>
          <a:xfrm>
            <a:off x="1238203" y="6603259"/>
            <a:ext cx="7096993" cy="228600"/>
          </a:xfrm>
          <a:prstGeom prst="rect">
            <a:avLst/>
          </a:prstGeom>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3406293393"/>
      </p:ext>
    </p:extLst>
  </p:cSld>
  <p:clrMapOvr>
    <a:masterClrMapping/>
  </p:clrMapOvr>
  <p:transition>
    <p:fade thruBlk="1"/>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slideLayout" Target="../slideLayouts/slideLayout3.xml"/><Relationship Id="rId7" Type="http://schemas.openxmlformats.org/officeDocument/2006/relationships/slide" Target="../slides/slide4.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slide" Target="../slides/slide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slide" Target="../slides/slide3.xml"/><Relationship Id="rId4" Type="http://schemas.openxmlformats.org/officeDocument/2006/relationships/slide" Target="../slides/slide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slide" Target="../slides/slid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slide" Target="../slides/slide3.xml"/><Relationship Id="rId4" Type="http://schemas.openxmlformats.org/officeDocument/2006/relationships/slide" Target="../slides/slide4.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6.xml"/><Relationship Id="rId1" Type="http://schemas.openxmlformats.org/officeDocument/2006/relationships/slideLayout" Target="../slideLayouts/slideLayout15.xml"/><Relationship Id="rId5" Type="http://schemas.openxmlformats.org/officeDocument/2006/relationships/slide" Target="../slides/slide3.xml"/><Relationship Id="rId4" Type="http://schemas.openxmlformats.org/officeDocument/2006/relationships/slide" Target="../slides/slide4.xml"/></Relationships>
</file>

<file path=ppt/slideMasters/_rels/slideMaster7.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theme" Target="../theme/theme7.xml"/><Relationship Id="rId1" Type="http://schemas.openxmlformats.org/officeDocument/2006/relationships/slideLayout" Target="../slideLayouts/slideLayout16.xml"/><Relationship Id="rId4" Type="http://schemas.openxmlformats.org/officeDocument/2006/relationships/slide" Target="../slides/slide3.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7.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76200"/>
            <a:ext cx="9144000" cy="838200"/>
          </a:xfrm>
          <a:prstGeom prst="rect">
            <a:avLst/>
          </a:prstGeom>
          <a:noFill/>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990600"/>
            <a:ext cx="8839200" cy="4648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Oval 10"/>
          <p:cNvSpPr/>
          <p:nvPr/>
        </p:nvSpPr>
        <p:spPr>
          <a:xfrm>
            <a:off x="8462841" y="6168900"/>
            <a:ext cx="609600" cy="625492"/>
          </a:xfrm>
          <a:prstGeom prst="ellipse">
            <a:avLst/>
          </a:prstGeom>
          <a:solidFill>
            <a:srgbClr val="FFFF99"/>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hlinkClick r:id="rId7" action="ppaction://hlinksldjump"/>
          </p:cNvPr>
          <p:cNvSpPr txBox="1"/>
          <p:nvPr/>
        </p:nvSpPr>
        <p:spPr>
          <a:xfrm>
            <a:off x="8493643" y="6262990"/>
            <a:ext cx="654998" cy="615553"/>
          </a:xfrm>
          <a:prstGeom prst="rect">
            <a:avLst/>
          </a:prstGeom>
          <a:noFill/>
        </p:spPr>
        <p:txBody>
          <a:bodyPr wrap="square" rtlCol="0">
            <a:spAutoFit/>
          </a:bodyPr>
          <a:lstStyle/>
          <a:p>
            <a:r>
              <a:rPr lang="en-US" sz="800" b="1" dirty="0" smtClean="0">
                <a:latin typeface="Candara" pitchFamily="34" charset="0"/>
                <a:hlinkClick r:id="rId8" action="ppaction://hlinksldjump"/>
              </a:rPr>
              <a:t>Back to Table of contents</a:t>
            </a:r>
            <a:endParaRPr lang="en-US" sz="800" b="1" dirty="0" smtClean="0">
              <a:latin typeface="Candara" pitchFamily="34" charset="0"/>
            </a:endParaRPr>
          </a:p>
          <a:p>
            <a:endParaRPr lang="en-US" sz="1000" dirty="0">
              <a:latin typeface="Candara" pitchFamily="34" charset="0"/>
            </a:endParaRPr>
          </a:p>
        </p:txBody>
      </p:sp>
      <p:sp>
        <p:nvSpPr>
          <p:cNvPr id="9" name="Footer Placeholder 2"/>
          <p:cNvSpPr>
            <a:spLocks noGrp="1"/>
          </p:cNvSpPr>
          <p:nvPr>
            <p:ph type="ftr" sz="quarter" idx="3"/>
          </p:nvPr>
        </p:nvSpPr>
        <p:spPr>
          <a:xfrm>
            <a:off x="1238203" y="6603259"/>
            <a:ext cx="7096993" cy="228600"/>
          </a:xfrm>
          <a:prstGeom prst="rect">
            <a:avLst/>
          </a:prstGeom>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427468067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22" r:id="rId3"/>
    <p:sldLayoutId id="2147483723" r:id="rId4"/>
    <p:sldLayoutId id="2147483724" r:id="rId5"/>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hf sldNum="0" hdr="0" dt="0"/>
  <p:txStyles>
    <p:titleStyle>
      <a:lvl1pPr algn="l" defTabSz="914400" rtl="0" eaLnBrk="1" latinLnBrk="0" hangingPunct="1">
        <a:spcBef>
          <a:spcPct val="0"/>
        </a:spcBef>
        <a:buNone/>
        <a:defRPr sz="4400" b="0" kern="1200" spc="0" baseline="0">
          <a:solidFill>
            <a:schemeClr val="accent3"/>
          </a:solidFill>
          <a:effectLst>
            <a:innerShdw blurRad="63500" dist="50800" dir="13500000">
              <a:prstClr val="black">
                <a:alpha val="50000"/>
              </a:prstClr>
            </a:innerShdw>
          </a:effectLst>
          <a:latin typeface="Century Gothic"/>
          <a:ea typeface="+mj-ea"/>
          <a:cs typeface="Century Gothic"/>
        </a:defRPr>
      </a:lvl1pPr>
    </p:titleStyle>
    <p:bodyStyle>
      <a:lvl1pPr marL="0" indent="0" algn="l" defTabSz="914400" rtl="0" eaLnBrk="1" latinLnBrk="0" hangingPunct="1">
        <a:spcBef>
          <a:spcPct val="20000"/>
        </a:spcBef>
        <a:buFontTx/>
        <a:buNone/>
        <a:defRPr sz="3200" b="1" kern="1200">
          <a:solidFill>
            <a:schemeClr val="tx1"/>
          </a:solidFill>
          <a:latin typeface="Century Gothic"/>
          <a:ea typeface="+mn-ea"/>
          <a:cs typeface="Century Gothic"/>
        </a:defRPr>
      </a:lvl1pPr>
      <a:lvl2pPr marL="457200" indent="0" algn="l" defTabSz="914400" rtl="0" eaLnBrk="1" latinLnBrk="0" hangingPunct="1">
        <a:spcBef>
          <a:spcPct val="20000"/>
        </a:spcBef>
        <a:buFontTx/>
        <a:buNone/>
        <a:defRPr sz="2800" b="1" kern="1200">
          <a:solidFill>
            <a:schemeClr val="tx1"/>
          </a:solidFill>
          <a:latin typeface="Century Gothic"/>
          <a:ea typeface="+mn-ea"/>
          <a:cs typeface="Century Gothic"/>
        </a:defRPr>
      </a:lvl2pPr>
      <a:lvl3pPr marL="914400" indent="0" algn="l" defTabSz="914400" rtl="0" eaLnBrk="1" latinLnBrk="0" hangingPunct="1">
        <a:spcBef>
          <a:spcPct val="20000"/>
        </a:spcBef>
        <a:buFontTx/>
        <a:buNone/>
        <a:defRPr sz="2400" b="1" kern="1200">
          <a:solidFill>
            <a:schemeClr val="tx1"/>
          </a:solidFill>
          <a:latin typeface="Century Gothic"/>
          <a:ea typeface="+mn-ea"/>
          <a:cs typeface="Century Gothic"/>
        </a:defRPr>
      </a:lvl3pPr>
      <a:lvl4pPr marL="1371600" indent="0" algn="l" defTabSz="914400" rtl="0" eaLnBrk="1" latinLnBrk="0" hangingPunct="1">
        <a:spcBef>
          <a:spcPct val="20000"/>
        </a:spcBef>
        <a:buFontTx/>
        <a:buNone/>
        <a:defRPr sz="2000" b="1" kern="1200">
          <a:solidFill>
            <a:schemeClr val="tx1"/>
          </a:solidFill>
          <a:latin typeface="Century Gothic"/>
          <a:ea typeface="+mn-ea"/>
          <a:cs typeface="Century Gothic"/>
        </a:defRPr>
      </a:lvl4pPr>
      <a:lvl5pPr marL="1828800" indent="0" algn="l" defTabSz="914400" rtl="0" eaLnBrk="1" latinLnBrk="0" hangingPunct="1">
        <a:spcBef>
          <a:spcPct val="20000"/>
        </a:spcBef>
        <a:buFontTx/>
        <a:buNone/>
        <a:defRPr sz="2000" b="1" kern="1200">
          <a:solidFill>
            <a:schemeClr val="tx1"/>
          </a:solidFill>
          <a:latin typeface="Century Gothic"/>
          <a:ea typeface="+mn-ea"/>
          <a:cs typeface="Century Gothic"/>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830388"/>
            <a:ext cx="86868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Oval 12"/>
          <p:cNvSpPr/>
          <p:nvPr/>
        </p:nvSpPr>
        <p:spPr>
          <a:xfrm>
            <a:off x="8462841" y="6168900"/>
            <a:ext cx="609600" cy="625492"/>
          </a:xfrm>
          <a:prstGeom prst="ellipse">
            <a:avLst/>
          </a:prstGeom>
          <a:solidFill>
            <a:srgbClr val="FFFF99"/>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TextBox 13">
            <a:hlinkClick r:id="rId4" action="ppaction://hlinksldjump"/>
          </p:cNvPr>
          <p:cNvSpPr txBox="1"/>
          <p:nvPr/>
        </p:nvSpPr>
        <p:spPr>
          <a:xfrm>
            <a:off x="8493643" y="6262990"/>
            <a:ext cx="654998" cy="615553"/>
          </a:xfrm>
          <a:prstGeom prst="rect">
            <a:avLst/>
          </a:prstGeom>
          <a:noFill/>
        </p:spPr>
        <p:txBody>
          <a:bodyPr wrap="square" rtlCol="0">
            <a:spAutoFit/>
          </a:bodyPr>
          <a:lstStyle/>
          <a:p>
            <a:r>
              <a:rPr lang="en-US" sz="800" b="1" dirty="0" smtClean="0">
                <a:solidFill>
                  <a:prstClr val="black"/>
                </a:solidFill>
                <a:latin typeface="Candara" pitchFamily="34" charset="0"/>
                <a:hlinkClick r:id="rId4" action="ppaction://hlinksldjump"/>
              </a:rPr>
              <a:t>Back to Table of contents</a:t>
            </a:r>
            <a:endParaRPr lang="en-US" sz="800" b="1" dirty="0" smtClean="0">
              <a:solidFill>
                <a:prstClr val="black"/>
              </a:solidFill>
              <a:latin typeface="Candara" pitchFamily="34" charset="0"/>
            </a:endParaRPr>
          </a:p>
          <a:p>
            <a:endParaRPr lang="en-US" sz="1000" dirty="0">
              <a:solidFill>
                <a:prstClr val="black"/>
              </a:solidFill>
              <a:latin typeface="Candara" pitchFamily="34" charset="0"/>
            </a:endParaRPr>
          </a:p>
        </p:txBody>
      </p:sp>
      <p:sp>
        <p:nvSpPr>
          <p:cNvPr id="9" name="Footer Placeholder 2"/>
          <p:cNvSpPr>
            <a:spLocks noGrp="1"/>
          </p:cNvSpPr>
          <p:nvPr>
            <p:ph type="ftr" sz="quarter" idx="3"/>
          </p:nvPr>
        </p:nvSpPr>
        <p:spPr>
          <a:xfrm>
            <a:off x="1238203" y="6603259"/>
            <a:ext cx="7096993" cy="228600"/>
          </a:xfrm>
          <a:prstGeom prst="rect">
            <a:avLst/>
          </a:prstGeom>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
        <p:nvSpPr>
          <p:cNvPr id="10" name="Right Arrow 9"/>
          <p:cNvSpPr/>
          <p:nvPr userDrawn="1"/>
        </p:nvSpPr>
        <p:spPr>
          <a:xfrm>
            <a:off x="0" y="0"/>
            <a:ext cx="8991600" cy="1161633"/>
          </a:xfrm>
          <a:prstGeom prst="rightArrow">
            <a:avLst>
              <a:gd name="adj1" fmla="val 50000"/>
              <a:gd name="adj2" fmla="val 78749"/>
            </a:avLst>
          </a:prstGeom>
          <a:solidFill>
            <a:srgbClr val="F8EF59">
              <a:alpha val="38000"/>
            </a:srgbClr>
          </a:solidFill>
          <a:ln>
            <a:noFill/>
          </a:ln>
        </p:spPr>
        <p:txBody>
          <a:bodyPr wrap="square">
            <a:spAutoFit/>
          </a:bodyPr>
          <a:lstStyle/>
          <a:p>
            <a:pPr>
              <a:defRPr/>
            </a:pPr>
            <a:r>
              <a:rPr lang="en-US" sz="3200" spc="60" dirty="0" smtClean="0">
                <a:ln w="9000" cmpd="sng">
                  <a:noFill/>
                  <a:prstDash val="solid"/>
                </a:ln>
                <a:solidFill>
                  <a:srgbClr val="C5BE76"/>
                </a:solidFill>
                <a:effectLst>
                  <a:innerShdw blurRad="63500" dist="50800" dir="13500000">
                    <a:prstClr val="black">
                      <a:alpha val="50000"/>
                    </a:prstClr>
                  </a:innerShdw>
                </a:effectLst>
                <a:latin typeface="Century Gothic" pitchFamily="34" charset="0"/>
                <a:cs typeface="Courier New" pitchFamily="49" charset="0"/>
              </a:rPr>
              <a:t>LEARN BY DOING: APPLICATION VIDEO</a:t>
            </a:r>
            <a:endParaRPr lang="en-US" sz="3200" spc="60" dirty="0">
              <a:ln w="9000" cmpd="sng">
                <a:noFill/>
                <a:prstDash val="solid"/>
              </a:ln>
              <a:solidFill>
                <a:srgbClr val="C5BE76"/>
              </a:solidFill>
              <a:effectLst>
                <a:innerShdw blurRad="63500" dist="50800" dir="13500000">
                  <a:prstClr val="black">
                    <a:alpha val="50000"/>
                  </a:prstClr>
                </a:innerShdw>
              </a:effectLst>
              <a:latin typeface="Century Gothic" pitchFamily="34" charset="0"/>
              <a:cs typeface="Courier New" pitchFamily="49" charset="0"/>
            </a:endParaRPr>
          </a:p>
        </p:txBody>
      </p:sp>
    </p:spTree>
    <p:extLst>
      <p:ext uri="{BB962C8B-B14F-4D97-AF65-F5344CB8AC3E}">
        <p14:creationId xmlns:p14="http://schemas.microsoft.com/office/powerpoint/2010/main" val="3427671639"/>
      </p:ext>
    </p:extLst>
  </p:cSld>
  <p:clrMap bg1="lt1" tx1="dk1" bg2="lt2" tx2="dk2" accent1="accent1" accent2="accent2" accent3="accent3" accent4="accent4" accent5="accent5" accent6="accent6" hlink="hlink" folHlink="folHlink"/>
  <p:sldLayoutIdLst>
    <p:sldLayoutId id="2147483731" r:id="rId1"/>
    <p:sldLayoutId id="2147483732" r:id="rId2"/>
  </p:sldLayoutIdLst>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xEl>
                                              <p:pRg st="0" end="0"/>
                                            </p:txEl>
                                          </p:spTgt>
                                        </p:tgtEl>
                                        <p:attrNameLst>
                                          <p:attrName>style.visibility</p:attrName>
                                        </p:attrNameLst>
                                      </p:cBhvr>
                                      <p:to>
                                        <p:strVal val="visible"/>
                                      </p:to>
                                    </p:set>
                                    <p:animEffect transition="in" filter="fade">
                                      <p:cBhvr>
                                        <p:cTn id="7" dur="500"/>
                                        <p:tgtEl>
                                          <p:spTgt spid="10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6">
                                            <p:txEl>
                                              <p:pRg st="1" end="1"/>
                                            </p:txEl>
                                          </p:spTgt>
                                        </p:tgtEl>
                                        <p:attrNameLst>
                                          <p:attrName>style.visibility</p:attrName>
                                        </p:attrNameLst>
                                      </p:cBhvr>
                                      <p:to>
                                        <p:strVal val="visible"/>
                                      </p:to>
                                    </p:set>
                                    <p:animEffect transition="in" filter="fade">
                                      <p:cBhvr>
                                        <p:cTn id="12" dur="500"/>
                                        <p:tgtEl>
                                          <p:spTgt spid="10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26">
                                            <p:txEl>
                                              <p:pRg st="2" end="2"/>
                                            </p:txEl>
                                          </p:spTgt>
                                        </p:tgtEl>
                                        <p:attrNameLst>
                                          <p:attrName>style.visibility</p:attrName>
                                        </p:attrNameLst>
                                      </p:cBhvr>
                                      <p:to>
                                        <p:strVal val="visible"/>
                                      </p:to>
                                    </p:set>
                                    <p:animEffect transition="in" filter="fade">
                                      <p:cBhvr>
                                        <p:cTn id="17" dur="500"/>
                                        <p:tgtEl>
                                          <p:spTgt spid="102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26">
                                            <p:txEl>
                                              <p:pRg st="3" end="3"/>
                                            </p:txEl>
                                          </p:spTgt>
                                        </p:tgtEl>
                                        <p:attrNameLst>
                                          <p:attrName>style.visibility</p:attrName>
                                        </p:attrNameLst>
                                      </p:cBhvr>
                                      <p:to>
                                        <p:strVal val="visible"/>
                                      </p:to>
                                    </p:set>
                                    <p:animEffect transition="in" filter="fade">
                                      <p:cBhvr>
                                        <p:cTn id="22" dur="500"/>
                                        <p:tgtEl>
                                          <p:spTgt spid="102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26">
                                            <p:txEl>
                                              <p:pRg st="4" end="4"/>
                                            </p:txEl>
                                          </p:spTgt>
                                        </p:tgtEl>
                                        <p:attrNameLst>
                                          <p:attrName>style.visibility</p:attrName>
                                        </p:attrNameLst>
                                      </p:cBhvr>
                                      <p:to>
                                        <p:strVal val="visible"/>
                                      </p:to>
                                    </p:set>
                                    <p:animEffect transition="in" filter="fade">
                                      <p:cBhvr>
                                        <p:cTn id="27" dur="500"/>
                                        <p:tgtEl>
                                          <p:spTgt spid="102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build="p">
        <p:tmplLst>
          <p:tmpl lvl="1">
            <p:tnLst>
              <p:par>
                <p:cTn presetID="10" presetClass="entr" presetSubtype="0" fill="hold" nodeType="withEffect">
                  <p:stCondLst>
                    <p:cond delay="0"/>
                  </p:stCondLst>
                  <p:childTnLst>
                    <p:set>
                      <p:cBhvr>
                        <p:cTn dur="1" fill="hold">
                          <p:stCondLst>
                            <p:cond delay="0"/>
                          </p:stCondLst>
                        </p:cTn>
                        <p:tgtEl>
                          <p:spTgt spid="1026"/>
                        </p:tgtEl>
                        <p:attrNameLst>
                          <p:attrName>style.visibility</p:attrName>
                        </p:attrNameLst>
                      </p:cBhvr>
                      <p:to>
                        <p:strVal val="visible"/>
                      </p:to>
                    </p:set>
                    <p:animEffect transition="in" filter="fade">
                      <p:cBhvr>
                        <p:cTn dur="500"/>
                        <p:tgtEl>
                          <p:spTgt spid="1026"/>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1026"/>
                        </p:tgtEl>
                        <p:attrNameLst>
                          <p:attrName>style.visibility</p:attrName>
                        </p:attrNameLst>
                      </p:cBhvr>
                      <p:to>
                        <p:strVal val="visible"/>
                      </p:to>
                    </p:set>
                    <p:animEffect transition="in" filter="fade">
                      <p:cBhvr>
                        <p:cTn dur="500"/>
                        <p:tgtEl>
                          <p:spTgt spid="1026"/>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1026"/>
                        </p:tgtEl>
                        <p:attrNameLst>
                          <p:attrName>style.visibility</p:attrName>
                        </p:attrNameLst>
                      </p:cBhvr>
                      <p:to>
                        <p:strVal val="visible"/>
                      </p:to>
                    </p:set>
                    <p:animEffect transition="in" filter="fade">
                      <p:cBhvr>
                        <p:cTn dur="500"/>
                        <p:tgtEl>
                          <p:spTgt spid="1026"/>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1026"/>
                        </p:tgtEl>
                        <p:attrNameLst>
                          <p:attrName>style.visibility</p:attrName>
                        </p:attrNameLst>
                      </p:cBhvr>
                      <p:to>
                        <p:strVal val="visible"/>
                      </p:to>
                    </p:set>
                    <p:animEffect transition="in" filter="fade">
                      <p:cBhvr>
                        <p:cTn dur="500"/>
                        <p:tgtEl>
                          <p:spTgt spid="1026"/>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1026"/>
                        </p:tgtEl>
                        <p:attrNameLst>
                          <p:attrName>style.visibility</p:attrName>
                        </p:attrNameLst>
                      </p:cBhvr>
                      <p:to>
                        <p:strVal val="visible"/>
                      </p:to>
                    </p:set>
                    <p:animEffect transition="in" filter="fade">
                      <p:cBhvr>
                        <p:cTn dur="500"/>
                        <p:tgtEl>
                          <p:spTgt spid="1026"/>
                        </p:tgtEl>
                      </p:cBhvr>
                    </p:animEffect>
                  </p:childTnLst>
                </p:cTn>
              </p:par>
            </p:tnLst>
          </p:tmpl>
        </p:tmplLst>
      </p:bldP>
    </p:bldLst>
  </p:timing>
  <p:hf sldNum="0" hdr="0" dt="0"/>
  <p:txStyles>
    <p:titleStyle>
      <a:lvl1pPr algn="ctr" rtl="0" eaLnBrk="1" fontAlgn="base" hangingPunct="1">
        <a:spcBef>
          <a:spcPct val="0"/>
        </a:spcBef>
        <a:spcAft>
          <a:spcPct val="0"/>
        </a:spcAft>
        <a:defRPr sz="4400" b="1" i="1" kern="1200">
          <a:noFill/>
          <a:latin typeface="Century Gothic" pitchFamily="34" charset="0"/>
          <a:ea typeface="+mj-ea"/>
          <a:cs typeface="+mj-cs"/>
        </a:defRPr>
      </a:lvl1pPr>
      <a:lvl2pPr algn="ctr" rtl="0" eaLnBrk="1" fontAlgn="base" hangingPunct="1">
        <a:spcBef>
          <a:spcPct val="0"/>
        </a:spcBef>
        <a:spcAft>
          <a:spcPct val="0"/>
        </a:spcAft>
        <a:defRPr sz="4400" b="1" i="1">
          <a:solidFill>
            <a:schemeClr val="tx1"/>
          </a:solidFill>
          <a:latin typeface="Century Gothic" pitchFamily="34" charset="0"/>
        </a:defRPr>
      </a:lvl2pPr>
      <a:lvl3pPr algn="ctr" rtl="0" eaLnBrk="1" fontAlgn="base" hangingPunct="1">
        <a:spcBef>
          <a:spcPct val="0"/>
        </a:spcBef>
        <a:spcAft>
          <a:spcPct val="0"/>
        </a:spcAft>
        <a:defRPr sz="4400" b="1" i="1">
          <a:solidFill>
            <a:schemeClr val="tx1"/>
          </a:solidFill>
          <a:latin typeface="Century Gothic" pitchFamily="34" charset="0"/>
        </a:defRPr>
      </a:lvl3pPr>
      <a:lvl4pPr algn="ctr" rtl="0" eaLnBrk="1" fontAlgn="base" hangingPunct="1">
        <a:spcBef>
          <a:spcPct val="0"/>
        </a:spcBef>
        <a:spcAft>
          <a:spcPct val="0"/>
        </a:spcAft>
        <a:defRPr sz="4400" b="1" i="1">
          <a:solidFill>
            <a:schemeClr val="tx1"/>
          </a:solidFill>
          <a:latin typeface="Century Gothic" pitchFamily="34" charset="0"/>
        </a:defRPr>
      </a:lvl4pPr>
      <a:lvl5pPr algn="ctr" rtl="0" eaLnBrk="1" fontAlgn="base" hangingPunct="1">
        <a:spcBef>
          <a:spcPct val="0"/>
        </a:spcBef>
        <a:spcAft>
          <a:spcPct val="0"/>
        </a:spcAft>
        <a:defRPr sz="4400" b="1" i="1">
          <a:solidFill>
            <a:schemeClr val="tx1"/>
          </a:solidFill>
          <a:latin typeface="Century Gothic" pitchFamily="34" charset="0"/>
        </a:defRPr>
      </a:lvl5pPr>
      <a:lvl6pPr marL="457200" algn="ctr" rtl="0" eaLnBrk="1" fontAlgn="base" hangingPunct="1">
        <a:spcBef>
          <a:spcPct val="0"/>
        </a:spcBef>
        <a:spcAft>
          <a:spcPct val="0"/>
        </a:spcAft>
        <a:defRPr sz="4400" b="1" i="1">
          <a:solidFill>
            <a:schemeClr val="tx1"/>
          </a:solidFill>
          <a:latin typeface="Century Gothic" pitchFamily="34" charset="0"/>
        </a:defRPr>
      </a:lvl6pPr>
      <a:lvl7pPr marL="914400" algn="ctr" rtl="0" eaLnBrk="1" fontAlgn="base" hangingPunct="1">
        <a:spcBef>
          <a:spcPct val="0"/>
        </a:spcBef>
        <a:spcAft>
          <a:spcPct val="0"/>
        </a:spcAft>
        <a:defRPr sz="4400" b="1" i="1">
          <a:solidFill>
            <a:schemeClr val="tx1"/>
          </a:solidFill>
          <a:latin typeface="Century Gothic" pitchFamily="34" charset="0"/>
        </a:defRPr>
      </a:lvl7pPr>
      <a:lvl8pPr marL="1371600" algn="ctr" rtl="0" eaLnBrk="1" fontAlgn="base" hangingPunct="1">
        <a:spcBef>
          <a:spcPct val="0"/>
        </a:spcBef>
        <a:spcAft>
          <a:spcPct val="0"/>
        </a:spcAft>
        <a:defRPr sz="4400" b="1" i="1">
          <a:solidFill>
            <a:schemeClr val="tx1"/>
          </a:solidFill>
          <a:latin typeface="Century Gothic" pitchFamily="34" charset="0"/>
        </a:defRPr>
      </a:lvl8pPr>
      <a:lvl9pPr marL="1828800" algn="ctr" rtl="0" eaLnBrk="1" fontAlgn="base" hangingPunct="1">
        <a:spcBef>
          <a:spcPct val="0"/>
        </a:spcBef>
        <a:spcAft>
          <a:spcPct val="0"/>
        </a:spcAft>
        <a:defRPr sz="4400" b="1" i="1">
          <a:solidFill>
            <a:schemeClr val="tx1"/>
          </a:solidFill>
          <a:latin typeface="Century Gothic" pitchFamily="34" charset="0"/>
        </a:defRPr>
      </a:lvl9pPr>
    </p:titleStyle>
    <p:bodyStyle>
      <a:lvl1pPr marL="0" indent="0" algn="l" rtl="0" eaLnBrk="1" fontAlgn="base" hangingPunct="1">
        <a:spcBef>
          <a:spcPct val="20000"/>
        </a:spcBef>
        <a:spcAft>
          <a:spcPct val="0"/>
        </a:spcAft>
        <a:buFontTx/>
        <a:buNone/>
        <a:defRPr sz="3600" b="1" kern="1200" spc="100">
          <a:solidFill>
            <a:schemeClr val="tx1"/>
          </a:solidFill>
          <a:latin typeface="Century Gothic"/>
          <a:ea typeface="+mn-ea"/>
          <a:cs typeface="Century Gothic"/>
        </a:defRPr>
      </a:lvl1pPr>
      <a:lvl2pPr marL="457200" indent="0" algn="l" rtl="0" eaLnBrk="1" fontAlgn="base" hangingPunct="1">
        <a:spcBef>
          <a:spcPct val="20000"/>
        </a:spcBef>
        <a:spcAft>
          <a:spcPct val="0"/>
        </a:spcAft>
        <a:buFontTx/>
        <a:buNone/>
        <a:defRPr sz="3200" b="1" kern="1200" spc="100">
          <a:solidFill>
            <a:schemeClr val="tx1"/>
          </a:solidFill>
          <a:latin typeface="Century Gothic"/>
          <a:ea typeface="+mn-ea"/>
          <a:cs typeface="Century Gothic"/>
        </a:defRPr>
      </a:lvl2pPr>
      <a:lvl3pPr marL="914400" indent="0" algn="l" rtl="0" eaLnBrk="1" fontAlgn="base" hangingPunct="1">
        <a:spcBef>
          <a:spcPct val="20000"/>
        </a:spcBef>
        <a:spcAft>
          <a:spcPct val="0"/>
        </a:spcAft>
        <a:buFontTx/>
        <a:buNone/>
        <a:defRPr sz="2800" b="1" kern="1200" spc="100">
          <a:solidFill>
            <a:schemeClr val="tx1"/>
          </a:solidFill>
          <a:latin typeface="Century Gothic"/>
          <a:ea typeface="+mn-ea"/>
          <a:cs typeface="Century Gothic"/>
        </a:defRPr>
      </a:lvl3pPr>
      <a:lvl4pPr marL="1371600" indent="0" algn="l" rtl="0" eaLnBrk="1" fontAlgn="base" hangingPunct="1">
        <a:spcBef>
          <a:spcPct val="20000"/>
        </a:spcBef>
        <a:spcAft>
          <a:spcPct val="0"/>
        </a:spcAft>
        <a:buFontTx/>
        <a:buNone/>
        <a:defRPr sz="2400" b="1" kern="1200" spc="100">
          <a:solidFill>
            <a:schemeClr val="tx1"/>
          </a:solidFill>
          <a:latin typeface="Century Gothic"/>
          <a:ea typeface="+mn-ea"/>
          <a:cs typeface="Century Gothic"/>
        </a:defRPr>
      </a:lvl4pPr>
      <a:lvl5pPr marL="1828800" indent="0" algn="l" rtl="0" eaLnBrk="1" fontAlgn="base" hangingPunct="1">
        <a:spcBef>
          <a:spcPct val="20000"/>
        </a:spcBef>
        <a:spcAft>
          <a:spcPct val="0"/>
        </a:spcAft>
        <a:buFontTx/>
        <a:buNone/>
        <a:defRPr sz="2400" b="1" kern="1200" spc="100">
          <a:solidFill>
            <a:schemeClr val="tx1"/>
          </a:solidFill>
          <a:latin typeface="Century Gothic"/>
          <a:ea typeface="+mn-ea"/>
          <a:cs typeface="Century Gothic"/>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Footer Placeholder 2"/>
          <p:cNvSpPr>
            <a:spLocks noGrp="1"/>
          </p:cNvSpPr>
          <p:nvPr>
            <p:ph type="ftr" sz="quarter" idx="3"/>
          </p:nvPr>
        </p:nvSpPr>
        <p:spPr>
          <a:xfrm>
            <a:off x="1238203" y="6603259"/>
            <a:ext cx="7096993" cy="228600"/>
          </a:xfrm>
          <a:prstGeom prst="rect">
            <a:avLst/>
          </a:prstGeom>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Lst>
  <p:timing>
    <p:tnLst>
      <p:par>
        <p:cTn id="1" dur="indefinite" restart="never" nodeType="tmRoot"/>
      </p:par>
    </p:tnLst>
  </p:timing>
  <p:hf sldNum="0" hdr="0" dt="0"/>
  <p:txStyles>
    <p:titleStyle>
      <a:lvl1pPr algn="ctr" rtl="0" eaLnBrk="1" fontAlgn="base" hangingPunct="1">
        <a:spcBef>
          <a:spcPct val="0"/>
        </a:spcBef>
        <a:spcAft>
          <a:spcPct val="0"/>
        </a:spcAft>
        <a:defRPr sz="4400" b="1" kern="1200">
          <a:solidFill>
            <a:schemeClr val="tx1"/>
          </a:solidFill>
          <a:latin typeface="Candara" pitchFamily="34" charset="0"/>
          <a:ea typeface="+mj-ea"/>
          <a:cs typeface="+mj-cs"/>
        </a:defRPr>
      </a:lvl1pPr>
      <a:lvl2pPr algn="ctr" rtl="0" eaLnBrk="1" fontAlgn="base" hangingPunct="1">
        <a:spcBef>
          <a:spcPct val="0"/>
        </a:spcBef>
        <a:spcAft>
          <a:spcPct val="0"/>
        </a:spcAft>
        <a:defRPr sz="4400">
          <a:solidFill>
            <a:schemeClr val="tx1"/>
          </a:solidFill>
          <a:latin typeface="Century Gothic" pitchFamily="34" charset="0"/>
        </a:defRPr>
      </a:lvl2pPr>
      <a:lvl3pPr algn="ctr" rtl="0" eaLnBrk="1" fontAlgn="base" hangingPunct="1">
        <a:spcBef>
          <a:spcPct val="0"/>
        </a:spcBef>
        <a:spcAft>
          <a:spcPct val="0"/>
        </a:spcAft>
        <a:defRPr sz="4400">
          <a:solidFill>
            <a:schemeClr val="tx1"/>
          </a:solidFill>
          <a:latin typeface="Century Gothic" pitchFamily="34" charset="0"/>
        </a:defRPr>
      </a:lvl3pPr>
      <a:lvl4pPr algn="ctr" rtl="0" eaLnBrk="1" fontAlgn="base" hangingPunct="1">
        <a:spcBef>
          <a:spcPct val="0"/>
        </a:spcBef>
        <a:spcAft>
          <a:spcPct val="0"/>
        </a:spcAft>
        <a:defRPr sz="4400">
          <a:solidFill>
            <a:schemeClr val="tx1"/>
          </a:solidFill>
          <a:latin typeface="Century Gothic" pitchFamily="34" charset="0"/>
        </a:defRPr>
      </a:lvl4pPr>
      <a:lvl5pPr algn="ctr" rtl="0" eaLnBrk="1" fontAlgn="base" hangingPunct="1">
        <a:spcBef>
          <a:spcPct val="0"/>
        </a:spcBef>
        <a:spcAft>
          <a:spcPct val="0"/>
        </a:spcAft>
        <a:defRPr sz="4400">
          <a:solidFill>
            <a:schemeClr val="tx1"/>
          </a:solidFill>
          <a:latin typeface="Century Gothic" pitchFamily="34" charset="0"/>
        </a:defRPr>
      </a:lvl5pPr>
      <a:lvl6pPr marL="457200" algn="ctr" rtl="0" eaLnBrk="1" fontAlgn="base" hangingPunct="1">
        <a:spcBef>
          <a:spcPct val="0"/>
        </a:spcBef>
        <a:spcAft>
          <a:spcPct val="0"/>
        </a:spcAft>
        <a:defRPr sz="4400">
          <a:solidFill>
            <a:schemeClr val="tx1"/>
          </a:solidFill>
          <a:latin typeface="Century Gothic" pitchFamily="34" charset="0"/>
        </a:defRPr>
      </a:lvl6pPr>
      <a:lvl7pPr marL="914400" algn="ctr" rtl="0" eaLnBrk="1" fontAlgn="base" hangingPunct="1">
        <a:spcBef>
          <a:spcPct val="0"/>
        </a:spcBef>
        <a:spcAft>
          <a:spcPct val="0"/>
        </a:spcAft>
        <a:defRPr sz="4400">
          <a:solidFill>
            <a:schemeClr val="tx1"/>
          </a:solidFill>
          <a:latin typeface="Century Gothic" pitchFamily="34" charset="0"/>
        </a:defRPr>
      </a:lvl7pPr>
      <a:lvl8pPr marL="1371600" algn="ctr" rtl="0" eaLnBrk="1" fontAlgn="base" hangingPunct="1">
        <a:spcBef>
          <a:spcPct val="0"/>
        </a:spcBef>
        <a:spcAft>
          <a:spcPct val="0"/>
        </a:spcAft>
        <a:defRPr sz="4400">
          <a:solidFill>
            <a:schemeClr val="tx1"/>
          </a:solidFill>
          <a:latin typeface="Century Gothic" pitchFamily="34" charset="0"/>
        </a:defRPr>
      </a:lvl8pPr>
      <a:lvl9pPr marL="1828800" algn="ctr" rtl="0" eaLnBrk="1" fontAlgn="base" hangingPunct="1">
        <a:spcBef>
          <a:spcPct val="0"/>
        </a:spcBef>
        <a:spcAft>
          <a:spcPct val="0"/>
        </a:spcAft>
        <a:defRPr sz="4400">
          <a:solidFill>
            <a:schemeClr val="tx1"/>
          </a:solidFill>
          <a:latin typeface="Century Gothic" pitchFamily="34" charset="0"/>
        </a:defRPr>
      </a:lvl9pPr>
    </p:titleStyle>
    <p:bodyStyle>
      <a:lvl1pPr marL="0" indent="0" algn="l" rtl="0" eaLnBrk="1" fontAlgn="base" hangingPunct="1">
        <a:spcBef>
          <a:spcPct val="20000"/>
        </a:spcBef>
        <a:spcAft>
          <a:spcPct val="0"/>
        </a:spcAft>
        <a:buFontTx/>
        <a:buNone/>
        <a:defRPr sz="3600" b="1" kern="1200">
          <a:solidFill>
            <a:schemeClr val="tx1"/>
          </a:solidFill>
          <a:latin typeface="Century Gothic"/>
          <a:ea typeface="+mn-ea"/>
          <a:cs typeface="Century Gothic"/>
        </a:defRPr>
      </a:lvl1pPr>
      <a:lvl2pPr marL="457200" indent="0" algn="l" rtl="0" eaLnBrk="1" fontAlgn="base" hangingPunct="1">
        <a:spcBef>
          <a:spcPct val="20000"/>
        </a:spcBef>
        <a:spcAft>
          <a:spcPct val="0"/>
        </a:spcAft>
        <a:buFontTx/>
        <a:buNone/>
        <a:defRPr sz="3200" b="1" kern="1200">
          <a:solidFill>
            <a:schemeClr val="tx1"/>
          </a:solidFill>
          <a:latin typeface="Century Gothic"/>
          <a:ea typeface="+mn-ea"/>
          <a:cs typeface="Century Gothic"/>
        </a:defRPr>
      </a:lvl2pPr>
      <a:lvl3pPr marL="914400" indent="0" algn="l" rtl="0" eaLnBrk="1" fontAlgn="base" hangingPunct="1">
        <a:spcBef>
          <a:spcPct val="20000"/>
        </a:spcBef>
        <a:spcAft>
          <a:spcPct val="0"/>
        </a:spcAft>
        <a:buFontTx/>
        <a:buNone/>
        <a:defRPr sz="2800" b="1" kern="1200">
          <a:solidFill>
            <a:schemeClr val="tx1"/>
          </a:solidFill>
          <a:latin typeface="Century Gothic"/>
          <a:ea typeface="+mn-ea"/>
          <a:cs typeface="Century Gothic"/>
        </a:defRPr>
      </a:lvl3pPr>
      <a:lvl4pPr marL="1371600" indent="0" algn="l" rtl="0" eaLnBrk="1" fontAlgn="base" hangingPunct="1">
        <a:spcBef>
          <a:spcPct val="20000"/>
        </a:spcBef>
        <a:spcAft>
          <a:spcPct val="0"/>
        </a:spcAft>
        <a:buFontTx/>
        <a:buNone/>
        <a:defRPr sz="2400" b="1" kern="1200">
          <a:solidFill>
            <a:schemeClr val="tx1"/>
          </a:solidFill>
          <a:latin typeface="Century Gothic"/>
          <a:ea typeface="+mn-ea"/>
          <a:cs typeface="Century Gothic"/>
        </a:defRPr>
      </a:lvl4pPr>
      <a:lvl5pPr marL="1828800" indent="0" algn="l" rtl="0" eaLnBrk="1" fontAlgn="base" hangingPunct="1">
        <a:spcBef>
          <a:spcPct val="20000"/>
        </a:spcBef>
        <a:spcAft>
          <a:spcPct val="0"/>
        </a:spcAft>
        <a:buFontTx/>
        <a:buNone/>
        <a:defRPr sz="2400" b="1" kern="1200">
          <a:solidFill>
            <a:schemeClr val="tx1"/>
          </a:solidFill>
          <a:latin typeface="Century Gothic"/>
          <a:ea typeface="+mn-ea"/>
          <a:cs typeface="Century Gothic"/>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ight Arrow 8"/>
          <p:cNvSpPr/>
          <p:nvPr/>
        </p:nvSpPr>
        <p:spPr>
          <a:xfrm>
            <a:off x="0" y="0"/>
            <a:ext cx="8991600" cy="1161633"/>
          </a:xfrm>
          <a:prstGeom prst="rightArrow">
            <a:avLst>
              <a:gd name="adj1" fmla="val 50000"/>
              <a:gd name="adj2" fmla="val 78749"/>
            </a:avLst>
          </a:prstGeom>
          <a:solidFill>
            <a:srgbClr val="CBF577">
              <a:alpha val="66000"/>
            </a:srgbClr>
          </a:solidFill>
          <a:ln>
            <a:noFill/>
          </a:ln>
        </p:spPr>
        <p:txBody>
          <a:bodyPr wrap="square">
            <a:spAutoFit/>
          </a:bodyPr>
          <a:lstStyle/>
          <a:p>
            <a:pPr algn="l" fontAlgn="auto">
              <a:spcBef>
                <a:spcPts val="0"/>
              </a:spcBef>
              <a:spcAft>
                <a:spcPts val="0"/>
              </a:spcAft>
              <a:defRPr/>
            </a:pPr>
            <a:r>
              <a:rPr lang="en-US" sz="3200" b="0" spc="60" dirty="0" smtClean="0">
                <a:ln w="9000" cmpd="sng">
                  <a:noFill/>
                  <a:prstDash val="solid"/>
                </a:ln>
                <a:solidFill>
                  <a:schemeClr val="accent6">
                    <a:lumMod val="75000"/>
                  </a:schemeClr>
                </a:solidFill>
                <a:effectLst>
                  <a:innerShdw blurRad="63500" dist="50800" dir="13500000">
                    <a:prstClr val="black">
                      <a:alpha val="50000"/>
                    </a:prstClr>
                  </a:innerShdw>
                </a:effectLst>
                <a:latin typeface="Century Gothic" pitchFamily="34" charset="0"/>
                <a:cs typeface="Courier New" pitchFamily="49" charset="0"/>
              </a:rPr>
              <a:t>LEARN BY DOING: PRACTICE QUESTION</a:t>
            </a:r>
            <a:endParaRPr lang="en-US" sz="3200" b="0" spc="60" dirty="0">
              <a:ln w="9000" cmpd="sng">
                <a:noFill/>
                <a:prstDash val="solid"/>
              </a:ln>
              <a:solidFill>
                <a:schemeClr val="accent6">
                  <a:lumMod val="75000"/>
                </a:schemeClr>
              </a:solidFill>
              <a:effectLst>
                <a:innerShdw blurRad="63500" dist="50800" dir="13500000">
                  <a:prstClr val="black">
                    <a:alpha val="50000"/>
                  </a:prstClr>
                </a:innerShdw>
              </a:effectLst>
              <a:latin typeface="Century Gothic" pitchFamily="34" charset="0"/>
              <a:cs typeface="Courier New" pitchFamily="49" charset="0"/>
            </a:endParaRPr>
          </a:p>
        </p:txBody>
      </p:sp>
      <p:sp>
        <p:nvSpPr>
          <p:cNvPr id="1026" name="Text Placeholder 2"/>
          <p:cNvSpPr>
            <a:spLocks noGrp="1"/>
          </p:cNvSpPr>
          <p:nvPr>
            <p:ph type="body" idx="1"/>
          </p:nvPr>
        </p:nvSpPr>
        <p:spPr bwMode="auto">
          <a:xfrm>
            <a:off x="228600" y="1295400"/>
            <a:ext cx="8458200" cy="5060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Oval 12"/>
          <p:cNvSpPr/>
          <p:nvPr/>
        </p:nvSpPr>
        <p:spPr>
          <a:xfrm>
            <a:off x="8462841" y="6168900"/>
            <a:ext cx="609600" cy="625492"/>
          </a:xfrm>
          <a:prstGeom prst="ellipse">
            <a:avLst/>
          </a:prstGeom>
          <a:solidFill>
            <a:srgbClr val="FFFF99"/>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hlinkClick r:id="rId4" action="ppaction://hlinksldjump"/>
          </p:cNvPr>
          <p:cNvSpPr txBox="1"/>
          <p:nvPr/>
        </p:nvSpPr>
        <p:spPr>
          <a:xfrm>
            <a:off x="8493643" y="6262990"/>
            <a:ext cx="654998" cy="615553"/>
          </a:xfrm>
          <a:prstGeom prst="rect">
            <a:avLst/>
          </a:prstGeom>
          <a:noFill/>
        </p:spPr>
        <p:txBody>
          <a:bodyPr wrap="square" rtlCol="0">
            <a:spAutoFit/>
          </a:bodyPr>
          <a:lstStyle/>
          <a:p>
            <a:r>
              <a:rPr lang="en-US" sz="800" b="1" dirty="0" smtClean="0">
                <a:latin typeface="Candara" pitchFamily="34" charset="0"/>
                <a:hlinkClick r:id="rId5" action="ppaction://hlinksldjump"/>
              </a:rPr>
              <a:t>Back to Table of contents</a:t>
            </a:r>
            <a:endParaRPr lang="en-US" sz="800" b="1" dirty="0" smtClean="0">
              <a:latin typeface="Candara" pitchFamily="34" charset="0"/>
            </a:endParaRPr>
          </a:p>
          <a:p>
            <a:endParaRPr lang="en-US" sz="1000" dirty="0">
              <a:latin typeface="Candara" pitchFamily="34" charset="0"/>
            </a:endParaRPr>
          </a:p>
        </p:txBody>
      </p:sp>
      <p:sp>
        <p:nvSpPr>
          <p:cNvPr id="8" name="Right Arrow 7">
            <a:hlinkClick r:id="" action="ppaction://noaction"/>
          </p:cNvPr>
          <p:cNvSpPr/>
          <p:nvPr/>
        </p:nvSpPr>
        <p:spPr>
          <a:xfrm>
            <a:off x="0" y="6081474"/>
            <a:ext cx="1524000" cy="776526"/>
          </a:xfrm>
          <a:prstGeom prst="rightArrow">
            <a:avLst>
              <a:gd name="adj1" fmla="val 47162"/>
              <a:gd name="adj2" fmla="val 48581"/>
            </a:avLst>
          </a:prstGeom>
          <a:solidFill>
            <a:schemeClr val="accent1">
              <a:lumMod val="20000"/>
              <a:lumOff val="80000"/>
            </a:schemeClr>
          </a:solidFill>
          <a:ln>
            <a:noFill/>
          </a:ln>
        </p:spPr>
        <p:txBody>
          <a:bodyPr wrap="square">
            <a:spAutoFit/>
          </a:bodyPr>
          <a:lstStyle/>
          <a:p>
            <a:pPr algn="ctr" fontAlgn="auto">
              <a:spcBef>
                <a:spcPts val="0"/>
              </a:spcBef>
              <a:spcAft>
                <a:spcPts val="0"/>
              </a:spcAft>
              <a:defRPr/>
            </a:pPr>
            <a:endParaRPr lang="en-US" sz="900" b="1" spc="60" dirty="0" smtClean="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endParaRPr>
          </a:p>
          <a:p>
            <a:pPr algn="ctr" fontAlgn="auto">
              <a:spcBef>
                <a:spcPts val="0"/>
              </a:spcBef>
              <a:spcAft>
                <a:spcPts val="0"/>
              </a:spcAft>
              <a:defRPr/>
            </a:pPr>
            <a:endParaRPr lang="en-US" sz="9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endParaRPr>
          </a:p>
        </p:txBody>
      </p:sp>
      <p:sp>
        <p:nvSpPr>
          <p:cNvPr id="10" name="Footer Placeholder 2"/>
          <p:cNvSpPr>
            <a:spLocks noGrp="1"/>
          </p:cNvSpPr>
          <p:nvPr>
            <p:ph type="ftr" sz="quarter" idx="3"/>
          </p:nvPr>
        </p:nvSpPr>
        <p:spPr>
          <a:xfrm>
            <a:off x="1238203" y="6603259"/>
            <a:ext cx="7096993" cy="228600"/>
          </a:xfrm>
          <a:prstGeom prst="rect">
            <a:avLst/>
          </a:prstGeom>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Lst>
  <p:transition>
    <p:fade thruBlk="1"/>
  </p:transition>
  <p:timing>
    <p:tnLst>
      <p:par>
        <p:cTn id="1" dur="indefinite" restart="never" nodeType="tmRoot"/>
      </p:par>
    </p:tnLst>
  </p:timing>
  <p:hf sldNum="0" hdr="0" dt="0"/>
  <p:txStyles>
    <p:titleStyle>
      <a:lvl1pPr algn="ctr" rtl="0" eaLnBrk="1" fontAlgn="base" hangingPunct="1">
        <a:spcBef>
          <a:spcPct val="0"/>
        </a:spcBef>
        <a:spcAft>
          <a:spcPct val="0"/>
        </a:spcAft>
        <a:defRPr sz="4400" b="1" i="1" kern="1200">
          <a:noFill/>
          <a:latin typeface="Century Gothic" pitchFamily="34" charset="0"/>
          <a:ea typeface="+mj-ea"/>
          <a:cs typeface="+mj-cs"/>
        </a:defRPr>
      </a:lvl1pPr>
      <a:lvl2pPr algn="ctr" rtl="0" eaLnBrk="1" fontAlgn="base" hangingPunct="1">
        <a:spcBef>
          <a:spcPct val="0"/>
        </a:spcBef>
        <a:spcAft>
          <a:spcPct val="0"/>
        </a:spcAft>
        <a:defRPr sz="4400" b="1" i="1">
          <a:solidFill>
            <a:schemeClr val="tx1"/>
          </a:solidFill>
          <a:latin typeface="Century Gothic" pitchFamily="34" charset="0"/>
        </a:defRPr>
      </a:lvl2pPr>
      <a:lvl3pPr algn="ctr" rtl="0" eaLnBrk="1" fontAlgn="base" hangingPunct="1">
        <a:spcBef>
          <a:spcPct val="0"/>
        </a:spcBef>
        <a:spcAft>
          <a:spcPct val="0"/>
        </a:spcAft>
        <a:defRPr sz="4400" b="1" i="1">
          <a:solidFill>
            <a:schemeClr val="tx1"/>
          </a:solidFill>
          <a:latin typeface="Century Gothic" pitchFamily="34" charset="0"/>
        </a:defRPr>
      </a:lvl3pPr>
      <a:lvl4pPr algn="ctr" rtl="0" eaLnBrk="1" fontAlgn="base" hangingPunct="1">
        <a:spcBef>
          <a:spcPct val="0"/>
        </a:spcBef>
        <a:spcAft>
          <a:spcPct val="0"/>
        </a:spcAft>
        <a:defRPr sz="4400" b="1" i="1">
          <a:solidFill>
            <a:schemeClr val="tx1"/>
          </a:solidFill>
          <a:latin typeface="Century Gothic" pitchFamily="34" charset="0"/>
        </a:defRPr>
      </a:lvl4pPr>
      <a:lvl5pPr algn="ctr" rtl="0" eaLnBrk="1" fontAlgn="base" hangingPunct="1">
        <a:spcBef>
          <a:spcPct val="0"/>
        </a:spcBef>
        <a:spcAft>
          <a:spcPct val="0"/>
        </a:spcAft>
        <a:defRPr sz="4400" b="1" i="1">
          <a:solidFill>
            <a:schemeClr val="tx1"/>
          </a:solidFill>
          <a:latin typeface="Century Gothic" pitchFamily="34" charset="0"/>
        </a:defRPr>
      </a:lvl5pPr>
      <a:lvl6pPr marL="457200" algn="ctr" rtl="0" eaLnBrk="1" fontAlgn="base" hangingPunct="1">
        <a:spcBef>
          <a:spcPct val="0"/>
        </a:spcBef>
        <a:spcAft>
          <a:spcPct val="0"/>
        </a:spcAft>
        <a:defRPr sz="4400" b="1" i="1">
          <a:solidFill>
            <a:schemeClr val="tx1"/>
          </a:solidFill>
          <a:latin typeface="Century Gothic" pitchFamily="34" charset="0"/>
        </a:defRPr>
      </a:lvl6pPr>
      <a:lvl7pPr marL="914400" algn="ctr" rtl="0" eaLnBrk="1" fontAlgn="base" hangingPunct="1">
        <a:spcBef>
          <a:spcPct val="0"/>
        </a:spcBef>
        <a:spcAft>
          <a:spcPct val="0"/>
        </a:spcAft>
        <a:defRPr sz="4400" b="1" i="1">
          <a:solidFill>
            <a:schemeClr val="tx1"/>
          </a:solidFill>
          <a:latin typeface="Century Gothic" pitchFamily="34" charset="0"/>
        </a:defRPr>
      </a:lvl7pPr>
      <a:lvl8pPr marL="1371600" algn="ctr" rtl="0" eaLnBrk="1" fontAlgn="base" hangingPunct="1">
        <a:spcBef>
          <a:spcPct val="0"/>
        </a:spcBef>
        <a:spcAft>
          <a:spcPct val="0"/>
        </a:spcAft>
        <a:defRPr sz="4400" b="1" i="1">
          <a:solidFill>
            <a:schemeClr val="tx1"/>
          </a:solidFill>
          <a:latin typeface="Century Gothic" pitchFamily="34" charset="0"/>
        </a:defRPr>
      </a:lvl8pPr>
      <a:lvl9pPr marL="1828800" algn="ctr" rtl="0" eaLnBrk="1" fontAlgn="base" hangingPunct="1">
        <a:spcBef>
          <a:spcPct val="0"/>
        </a:spcBef>
        <a:spcAft>
          <a:spcPct val="0"/>
        </a:spcAft>
        <a:defRPr sz="4400" b="1" i="1">
          <a:solidFill>
            <a:schemeClr val="tx1"/>
          </a:solidFill>
          <a:latin typeface="Century Gothic" pitchFamily="34" charset="0"/>
        </a:defRPr>
      </a:lvl9pPr>
    </p:titleStyle>
    <p:bodyStyle>
      <a:lvl1pPr marL="0" indent="0" algn="l" rtl="0" eaLnBrk="1" fontAlgn="base" hangingPunct="1">
        <a:spcBef>
          <a:spcPct val="20000"/>
        </a:spcBef>
        <a:spcAft>
          <a:spcPct val="0"/>
        </a:spcAft>
        <a:buFontTx/>
        <a:buNone/>
        <a:defRPr sz="3600" b="1" kern="1200" spc="100">
          <a:solidFill>
            <a:schemeClr val="tx1"/>
          </a:solidFill>
          <a:latin typeface="Century Gothic"/>
          <a:ea typeface="+mn-ea"/>
          <a:cs typeface="Century Gothic"/>
        </a:defRPr>
      </a:lvl1pPr>
      <a:lvl2pPr marL="457200" indent="0" algn="l" rtl="0" eaLnBrk="1" fontAlgn="base" hangingPunct="1">
        <a:spcBef>
          <a:spcPct val="20000"/>
        </a:spcBef>
        <a:spcAft>
          <a:spcPct val="0"/>
        </a:spcAft>
        <a:buFontTx/>
        <a:buNone/>
        <a:defRPr sz="3200" b="1" kern="1200" spc="100">
          <a:solidFill>
            <a:schemeClr val="tx1"/>
          </a:solidFill>
          <a:latin typeface="Century Gothic"/>
          <a:ea typeface="+mn-ea"/>
          <a:cs typeface="Century Gothic"/>
        </a:defRPr>
      </a:lvl2pPr>
      <a:lvl3pPr marL="914400" indent="0" algn="l" rtl="0" eaLnBrk="1" fontAlgn="base" hangingPunct="1">
        <a:spcBef>
          <a:spcPct val="20000"/>
        </a:spcBef>
        <a:spcAft>
          <a:spcPct val="0"/>
        </a:spcAft>
        <a:buFontTx/>
        <a:buNone/>
        <a:defRPr sz="2800" b="1" kern="1200" spc="100">
          <a:solidFill>
            <a:schemeClr val="tx1"/>
          </a:solidFill>
          <a:latin typeface="Century Gothic"/>
          <a:ea typeface="+mn-ea"/>
          <a:cs typeface="Century Gothic"/>
        </a:defRPr>
      </a:lvl3pPr>
      <a:lvl4pPr marL="1371600" indent="0" algn="l" rtl="0" eaLnBrk="1" fontAlgn="base" hangingPunct="1">
        <a:spcBef>
          <a:spcPct val="20000"/>
        </a:spcBef>
        <a:spcAft>
          <a:spcPct val="0"/>
        </a:spcAft>
        <a:buFontTx/>
        <a:buNone/>
        <a:defRPr sz="2400" b="1" kern="1200" spc="100">
          <a:solidFill>
            <a:schemeClr val="tx1"/>
          </a:solidFill>
          <a:latin typeface="Century Gothic"/>
          <a:ea typeface="+mn-ea"/>
          <a:cs typeface="Century Gothic"/>
        </a:defRPr>
      </a:lvl4pPr>
      <a:lvl5pPr marL="1828800" indent="0" algn="l" rtl="0" eaLnBrk="1" fontAlgn="base" hangingPunct="1">
        <a:spcBef>
          <a:spcPct val="20000"/>
        </a:spcBef>
        <a:spcAft>
          <a:spcPct val="0"/>
        </a:spcAft>
        <a:buFontTx/>
        <a:buNone/>
        <a:defRPr sz="2400" b="1" kern="1200" spc="100">
          <a:solidFill>
            <a:schemeClr val="tx1"/>
          </a:solidFill>
          <a:latin typeface="Century Gothic"/>
          <a:ea typeface="+mn-ea"/>
          <a:cs typeface="Century Gothic"/>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228600" y="1295400"/>
            <a:ext cx="8458200" cy="5060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 name="Oval 9"/>
          <p:cNvSpPr/>
          <p:nvPr/>
        </p:nvSpPr>
        <p:spPr>
          <a:xfrm>
            <a:off x="8462841" y="6168900"/>
            <a:ext cx="609600" cy="625492"/>
          </a:xfrm>
          <a:prstGeom prst="ellipse">
            <a:avLst/>
          </a:prstGeom>
          <a:solidFill>
            <a:srgbClr val="FFFF99"/>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hlinkClick r:id="rId4" action="ppaction://hlinksldjump"/>
          </p:cNvPr>
          <p:cNvSpPr txBox="1"/>
          <p:nvPr/>
        </p:nvSpPr>
        <p:spPr>
          <a:xfrm>
            <a:off x="8493643" y="6262990"/>
            <a:ext cx="654998" cy="615553"/>
          </a:xfrm>
          <a:prstGeom prst="rect">
            <a:avLst/>
          </a:prstGeom>
          <a:noFill/>
        </p:spPr>
        <p:txBody>
          <a:bodyPr wrap="square" rtlCol="0">
            <a:spAutoFit/>
          </a:bodyPr>
          <a:lstStyle/>
          <a:p>
            <a:r>
              <a:rPr lang="en-US" sz="800" b="1" dirty="0" smtClean="0">
                <a:latin typeface="Candara" pitchFamily="34" charset="0"/>
                <a:hlinkClick r:id="rId4" action="ppaction://hlinksldjump"/>
              </a:rPr>
              <a:t>Back to Table of contents</a:t>
            </a:r>
            <a:endParaRPr lang="en-US" sz="800" b="1" dirty="0" smtClean="0">
              <a:latin typeface="Candara" pitchFamily="34" charset="0"/>
            </a:endParaRPr>
          </a:p>
          <a:p>
            <a:endParaRPr lang="en-US" sz="1000" dirty="0">
              <a:latin typeface="Candara" pitchFamily="34" charset="0"/>
            </a:endParaRPr>
          </a:p>
        </p:txBody>
      </p:sp>
      <p:sp>
        <p:nvSpPr>
          <p:cNvPr id="8" name="Right Arrow 7">
            <a:hlinkClick r:id="" action="ppaction://noaction"/>
          </p:cNvPr>
          <p:cNvSpPr/>
          <p:nvPr/>
        </p:nvSpPr>
        <p:spPr>
          <a:xfrm>
            <a:off x="0" y="6081474"/>
            <a:ext cx="1524000" cy="776526"/>
          </a:xfrm>
          <a:prstGeom prst="rightArrow">
            <a:avLst>
              <a:gd name="adj1" fmla="val 47162"/>
              <a:gd name="adj2" fmla="val 48581"/>
            </a:avLst>
          </a:prstGeom>
          <a:solidFill>
            <a:schemeClr val="accent1">
              <a:lumMod val="20000"/>
              <a:lumOff val="80000"/>
            </a:schemeClr>
          </a:solidFill>
          <a:ln>
            <a:noFill/>
          </a:ln>
        </p:spPr>
        <p:txBody>
          <a:bodyPr wrap="square">
            <a:spAutoFit/>
          </a:bodyPr>
          <a:lstStyle/>
          <a:p>
            <a:pPr algn="ctr" fontAlgn="auto">
              <a:spcBef>
                <a:spcPts val="0"/>
              </a:spcBef>
              <a:spcAft>
                <a:spcPts val="0"/>
              </a:spcAft>
              <a:defRPr/>
            </a:pPr>
            <a:endParaRPr lang="en-US" sz="900" b="1" spc="60" dirty="0" smtClean="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endParaRPr>
          </a:p>
          <a:p>
            <a:pPr algn="ctr" fontAlgn="auto">
              <a:spcBef>
                <a:spcPts val="0"/>
              </a:spcBef>
              <a:spcAft>
                <a:spcPts val="0"/>
              </a:spcAft>
              <a:defRPr/>
            </a:pPr>
            <a:endParaRPr lang="en-US" sz="9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endParaRPr>
          </a:p>
        </p:txBody>
      </p:sp>
      <p:sp>
        <p:nvSpPr>
          <p:cNvPr id="12" name="Footer Placeholder 2"/>
          <p:cNvSpPr>
            <a:spLocks noGrp="1"/>
          </p:cNvSpPr>
          <p:nvPr>
            <p:ph type="ftr" sz="quarter" idx="3"/>
          </p:nvPr>
        </p:nvSpPr>
        <p:spPr>
          <a:xfrm>
            <a:off x="1238203" y="6603259"/>
            <a:ext cx="7096993" cy="228600"/>
          </a:xfrm>
          <a:prstGeom prst="rect">
            <a:avLst/>
          </a:prstGeom>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
        <p:nvSpPr>
          <p:cNvPr id="11" name="Right Arrow 10"/>
          <p:cNvSpPr/>
          <p:nvPr/>
        </p:nvSpPr>
        <p:spPr>
          <a:xfrm>
            <a:off x="0" y="0"/>
            <a:ext cx="8991600" cy="1161633"/>
          </a:xfrm>
          <a:prstGeom prst="rightArrow">
            <a:avLst>
              <a:gd name="adj1" fmla="val 50000"/>
              <a:gd name="adj2" fmla="val 78749"/>
            </a:avLst>
          </a:prstGeom>
          <a:solidFill>
            <a:schemeClr val="accent5">
              <a:lumMod val="40000"/>
              <a:lumOff val="60000"/>
              <a:alpha val="66000"/>
            </a:schemeClr>
          </a:solidFill>
          <a:ln>
            <a:noFill/>
          </a:ln>
        </p:spPr>
        <p:txBody>
          <a:bodyPr wrap="square">
            <a:spAutoFit/>
          </a:bodyPr>
          <a:lstStyle/>
          <a:p>
            <a:pPr algn="l" fontAlgn="auto">
              <a:spcBef>
                <a:spcPts val="0"/>
              </a:spcBef>
              <a:spcAft>
                <a:spcPts val="0"/>
              </a:spcAft>
              <a:defRPr/>
            </a:pPr>
            <a:r>
              <a:rPr lang="en-US" sz="3200" b="0" spc="60" dirty="0" smtClean="0">
                <a:ln w="9000" cmpd="sng">
                  <a:noFill/>
                  <a:prstDash val="solid"/>
                </a:ln>
                <a:solidFill>
                  <a:schemeClr val="accent5">
                    <a:lumMod val="75000"/>
                  </a:schemeClr>
                </a:solidFill>
                <a:effectLst>
                  <a:innerShdw blurRad="63500" dist="50800" dir="13500000">
                    <a:prstClr val="black">
                      <a:alpha val="50000"/>
                    </a:prstClr>
                  </a:innerShdw>
                </a:effectLst>
                <a:latin typeface="Century Gothic" pitchFamily="34" charset="0"/>
                <a:cs typeface="Courier New" pitchFamily="49" charset="0"/>
              </a:rPr>
              <a:t>LEARN BY DOING: BUSINESS</a:t>
            </a:r>
            <a:r>
              <a:rPr lang="en-US" sz="3200" b="0" spc="60" baseline="0" dirty="0" smtClean="0">
                <a:ln w="9000" cmpd="sng">
                  <a:noFill/>
                  <a:prstDash val="solid"/>
                </a:ln>
                <a:solidFill>
                  <a:schemeClr val="accent5">
                    <a:lumMod val="75000"/>
                  </a:schemeClr>
                </a:solidFill>
                <a:effectLst>
                  <a:innerShdw blurRad="63500" dist="50800" dir="13500000">
                    <a:prstClr val="black">
                      <a:alpha val="50000"/>
                    </a:prstClr>
                  </a:innerShdw>
                </a:effectLst>
                <a:latin typeface="Century Gothic" pitchFamily="34" charset="0"/>
                <a:cs typeface="Courier New" pitchFamily="49" charset="0"/>
              </a:rPr>
              <a:t> CASE</a:t>
            </a:r>
            <a:endParaRPr lang="en-US" sz="3200" b="0" spc="60" dirty="0">
              <a:ln w="9000" cmpd="sng">
                <a:noFill/>
                <a:prstDash val="solid"/>
              </a:ln>
              <a:solidFill>
                <a:schemeClr val="accent5">
                  <a:lumMod val="75000"/>
                </a:schemeClr>
              </a:solidFill>
              <a:effectLst>
                <a:innerShdw blurRad="63500" dist="50800" dir="13500000">
                  <a:prstClr val="black">
                    <a:alpha val="50000"/>
                  </a:prstClr>
                </a:innerShdw>
              </a:effectLst>
              <a:latin typeface="Century Gothic" pitchFamily="34" charset="0"/>
              <a:cs typeface="Courier New" pitchFamily="49" charset="0"/>
            </a:endParaRPr>
          </a:p>
        </p:txBody>
      </p:sp>
    </p:spTree>
    <p:extLst>
      <p:ext uri="{BB962C8B-B14F-4D97-AF65-F5344CB8AC3E}">
        <p14:creationId xmlns:p14="http://schemas.microsoft.com/office/powerpoint/2010/main" val="3055139934"/>
      </p:ext>
    </p:extLst>
  </p:cSld>
  <p:clrMap bg1="lt1" tx1="dk1" bg2="lt2" tx2="dk2" accent1="accent1" accent2="accent2" accent3="accent3" accent4="accent4" accent5="accent5" accent6="accent6" hlink="hlink" folHlink="folHlink"/>
  <p:sldLayoutIdLst>
    <p:sldLayoutId id="2147483710" r:id="rId1"/>
    <p:sldLayoutId id="2147483711" r:id="rId2"/>
  </p:sldLayoutIdLst>
  <p:transition>
    <p:fade thruBlk="1"/>
  </p:transition>
  <p:timing>
    <p:tnLst>
      <p:par>
        <p:cTn id="1" dur="indefinite" restart="never" nodeType="tmRoot"/>
      </p:par>
    </p:tnLst>
  </p:timing>
  <p:hf sldNum="0" hdr="0" dt="0"/>
  <p:txStyles>
    <p:titleStyle>
      <a:lvl1pPr algn="ctr" rtl="0" eaLnBrk="1" fontAlgn="base" hangingPunct="1">
        <a:spcBef>
          <a:spcPct val="0"/>
        </a:spcBef>
        <a:spcAft>
          <a:spcPct val="0"/>
        </a:spcAft>
        <a:defRPr sz="4400" b="1" i="1" kern="1200">
          <a:noFill/>
          <a:latin typeface="Century Gothic" pitchFamily="34" charset="0"/>
          <a:ea typeface="+mj-ea"/>
          <a:cs typeface="+mj-cs"/>
        </a:defRPr>
      </a:lvl1pPr>
      <a:lvl2pPr algn="ctr" rtl="0" eaLnBrk="1" fontAlgn="base" hangingPunct="1">
        <a:spcBef>
          <a:spcPct val="0"/>
        </a:spcBef>
        <a:spcAft>
          <a:spcPct val="0"/>
        </a:spcAft>
        <a:defRPr sz="4400" b="1" i="1">
          <a:solidFill>
            <a:schemeClr val="tx1"/>
          </a:solidFill>
          <a:latin typeface="Century Gothic" pitchFamily="34" charset="0"/>
        </a:defRPr>
      </a:lvl2pPr>
      <a:lvl3pPr algn="ctr" rtl="0" eaLnBrk="1" fontAlgn="base" hangingPunct="1">
        <a:spcBef>
          <a:spcPct val="0"/>
        </a:spcBef>
        <a:spcAft>
          <a:spcPct val="0"/>
        </a:spcAft>
        <a:defRPr sz="4400" b="1" i="1">
          <a:solidFill>
            <a:schemeClr val="tx1"/>
          </a:solidFill>
          <a:latin typeface="Century Gothic" pitchFamily="34" charset="0"/>
        </a:defRPr>
      </a:lvl3pPr>
      <a:lvl4pPr algn="ctr" rtl="0" eaLnBrk="1" fontAlgn="base" hangingPunct="1">
        <a:spcBef>
          <a:spcPct val="0"/>
        </a:spcBef>
        <a:spcAft>
          <a:spcPct val="0"/>
        </a:spcAft>
        <a:defRPr sz="4400" b="1" i="1">
          <a:solidFill>
            <a:schemeClr val="tx1"/>
          </a:solidFill>
          <a:latin typeface="Century Gothic" pitchFamily="34" charset="0"/>
        </a:defRPr>
      </a:lvl4pPr>
      <a:lvl5pPr algn="ctr" rtl="0" eaLnBrk="1" fontAlgn="base" hangingPunct="1">
        <a:spcBef>
          <a:spcPct val="0"/>
        </a:spcBef>
        <a:spcAft>
          <a:spcPct val="0"/>
        </a:spcAft>
        <a:defRPr sz="4400" b="1" i="1">
          <a:solidFill>
            <a:schemeClr val="tx1"/>
          </a:solidFill>
          <a:latin typeface="Century Gothic" pitchFamily="34" charset="0"/>
        </a:defRPr>
      </a:lvl5pPr>
      <a:lvl6pPr marL="457200" algn="ctr" rtl="0" eaLnBrk="1" fontAlgn="base" hangingPunct="1">
        <a:spcBef>
          <a:spcPct val="0"/>
        </a:spcBef>
        <a:spcAft>
          <a:spcPct val="0"/>
        </a:spcAft>
        <a:defRPr sz="4400" b="1" i="1">
          <a:solidFill>
            <a:schemeClr val="tx1"/>
          </a:solidFill>
          <a:latin typeface="Century Gothic" pitchFamily="34" charset="0"/>
        </a:defRPr>
      </a:lvl6pPr>
      <a:lvl7pPr marL="914400" algn="ctr" rtl="0" eaLnBrk="1" fontAlgn="base" hangingPunct="1">
        <a:spcBef>
          <a:spcPct val="0"/>
        </a:spcBef>
        <a:spcAft>
          <a:spcPct val="0"/>
        </a:spcAft>
        <a:defRPr sz="4400" b="1" i="1">
          <a:solidFill>
            <a:schemeClr val="tx1"/>
          </a:solidFill>
          <a:latin typeface="Century Gothic" pitchFamily="34" charset="0"/>
        </a:defRPr>
      </a:lvl7pPr>
      <a:lvl8pPr marL="1371600" algn="ctr" rtl="0" eaLnBrk="1" fontAlgn="base" hangingPunct="1">
        <a:spcBef>
          <a:spcPct val="0"/>
        </a:spcBef>
        <a:spcAft>
          <a:spcPct val="0"/>
        </a:spcAft>
        <a:defRPr sz="4400" b="1" i="1">
          <a:solidFill>
            <a:schemeClr val="tx1"/>
          </a:solidFill>
          <a:latin typeface="Century Gothic" pitchFamily="34" charset="0"/>
        </a:defRPr>
      </a:lvl8pPr>
      <a:lvl9pPr marL="1828800" algn="ctr" rtl="0" eaLnBrk="1" fontAlgn="base" hangingPunct="1">
        <a:spcBef>
          <a:spcPct val="0"/>
        </a:spcBef>
        <a:spcAft>
          <a:spcPct val="0"/>
        </a:spcAft>
        <a:defRPr sz="4400" b="1" i="1">
          <a:solidFill>
            <a:schemeClr val="tx1"/>
          </a:solidFill>
          <a:latin typeface="Century Gothic" pitchFamily="34" charset="0"/>
        </a:defRPr>
      </a:lvl9pPr>
    </p:titleStyle>
    <p:bodyStyle>
      <a:lvl1pPr marL="0" indent="0" algn="l" rtl="0" eaLnBrk="1" fontAlgn="base" hangingPunct="1">
        <a:spcBef>
          <a:spcPct val="20000"/>
        </a:spcBef>
        <a:spcAft>
          <a:spcPct val="0"/>
        </a:spcAft>
        <a:buFontTx/>
        <a:buNone/>
        <a:defRPr sz="3600" b="1" kern="1200" spc="100">
          <a:solidFill>
            <a:schemeClr val="tx1"/>
          </a:solidFill>
          <a:latin typeface="Century Gothic"/>
          <a:ea typeface="+mn-ea"/>
          <a:cs typeface="Century Gothic"/>
        </a:defRPr>
      </a:lvl1pPr>
      <a:lvl2pPr marL="457200" indent="0" algn="l" rtl="0" eaLnBrk="1" fontAlgn="base" hangingPunct="1">
        <a:spcBef>
          <a:spcPct val="20000"/>
        </a:spcBef>
        <a:spcAft>
          <a:spcPct val="0"/>
        </a:spcAft>
        <a:buFontTx/>
        <a:buNone/>
        <a:defRPr sz="3200" b="1" kern="1200" spc="100">
          <a:solidFill>
            <a:schemeClr val="tx1"/>
          </a:solidFill>
          <a:latin typeface="Century Gothic"/>
          <a:ea typeface="+mn-ea"/>
          <a:cs typeface="Century Gothic"/>
        </a:defRPr>
      </a:lvl2pPr>
      <a:lvl3pPr marL="914400" indent="0" algn="l" rtl="0" eaLnBrk="1" fontAlgn="base" hangingPunct="1">
        <a:spcBef>
          <a:spcPct val="20000"/>
        </a:spcBef>
        <a:spcAft>
          <a:spcPct val="0"/>
        </a:spcAft>
        <a:buFontTx/>
        <a:buNone/>
        <a:defRPr sz="2800" b="1" kern="1200" spc="100">
          <a:solidFill>
            <a:schemeClr val="tx1"/>
          </a:solidFill>
          <a:latin typeface="Century Gothic"/>
          <a:ea typeface="+mn-ea"/>
          <a:cs typeface="Century Gothic"/>
        </a:defRPr>
      </a:lvl3pPr>
      <a:lvl4pPr marL="1371600" indent="0" algn="l" rtl="0" eaLnBrk="1" fontAlgn="base" hangingPunct="1">
        <a:spcBef>
          <a:spcPct val="20000"/>
        </a:spcBef>
        <a:spcAft>
          <a:spcPct val="0"/>
        </a:spcAft>
        <a:buFontTx/>
        <a:buNone/>
        <a:defRPr sz="2400" b="1" kern="1200" spc="100">
          <a:solidFill>
            <a:schemeClr val="tx1"/>
          </a:solidFill>
          <a:latin typeface="Century Gothic"/>
          <a:ea typeface="+mn-ea"/>
          <a:cs typeface="Century Gothic"/>
        </a:defRPr>
      </a:lvl4pPr>
      <a:lvl5pPr marL="1828800" indent="0" algn="l" rtl="0" eaLnBrk="1" fontAlgn="base" hangingPunct="1">
        <a:spcBef>
          <a:spcPct val="20000"/>
        </a:spcBef>
        <a:spcAft>
          <a:spcPct val="0"/>
        </a:spcAft>
        <a:buFontTx/>
        <a:buNone/>
        <a:defRPr sz="2400" b="1" kern="1200" spc="100">
          <a:solidFill>
            <a:schemeClr val="tx1"/>
          </a:solidFill>
          <a:latin typeface="Century Gothic"/>
          <a:ea typeface="+mn-ea"/>
          <a:cs typeface="Century Gothic"/>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228600" y="1295400"/>
            <a:ext cx="8458200" cy="5060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3" name="Oval 12"/>
          <p:cNvSpPr/>
          <p:nvPr/>
        </p:nvSpPr>
        <p:spPr>
          <a:xfrm>
            <a:off x="8462841" y="6168900"/>
            <a:ext cx="609600" cy="625492"/>
          </a:xfrm>
          <a:prstGeom prst="ellipse">
            <a:avLst/>
          </a:prstGeom>
          <a:solidFill>
            <a:srgbClr val="FFFF99"/>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hlinkClick r:id="rId4" action="ppaction://hlinksldjump"/>
          </p:cNvPr>
          <p:cNvSpPr txBox="1"/>
          <p:nvPr/>
        </p:nvSpPr>
        <p:spPr>
          <a:xfrm>
            <a:off x="8493643" y="6262990"/>
            <a:ext cx="654998" cy="615553"/>
          </a:xfrm>
          <a:prstGeom prst="rect">
            <a:avLst/>
          </a:prstGeom>
          <a:noFill/>
        </p:spPr>
        <p:txBody>
          <a:bodyPr wrap="square" rtlCol="0">
            <a:spAutoFit/>
          </a:bodyPr>
          <a:lstStyle/>
          <a:p>
            <a:r>
              <a:rPr lang="en-US" sz="800" b="1" dirty="0" smtClean="0">
                <a:latin typeface="Candara" pitchFamily="34" charset="0"/>
                <a:hlinkClick r:id="rId5" action="ppaction://hlinksldjump"/>
              </a:rPr>
              <a:t>Back to Table of contents</a:t>
            </a:r>
            <a:endParaRPr lang="en-US" sz="800" b="1" dirty="0" smtClean="0">
              <a:latin typeface="Candara" pitchFamily="34" charset="0"/>
            </a:endParaRPr>
          </a:p>
          <a:p>
            <a:endParaRPr lang="en-US" sz="1000" dirty="0">
              <a:latin typeface="Candara" pitchFamily="34" charset="0"/>
            </a:endParaRPr>
          </a:p>
        </p:txBody>
      </p:sp>
      <p:sp>
        <p:nvSpPr>
          <p:cNvPr id="11" name="Right Arrow 10">
            <a:hlinkClick r:id="" action="ppaction://noaction"/>
          </p:cNvPr>
          <p:cNvSpPr/>
          <p:nvPr/>
        </p:nvSpPr>
        <p:spPr>
          <a:xfrm>
            <a:off x="0" y="6081474"/>
            <a:ext cx="1524000" cy="776526"/>
          </a:xfrm>
          <a:prstGeom prst="rightArrow">
            <a:avLst>
              <a:gd name="adj1" fmla="val 47162"/>
              <a:gd name="adj2" fmla="val 48581"/>
            </a:avLst>
          </a:prstGeom>
          <a:solidFill>
            <a:schemeClr val="accent1">
              <a:lumMod val="20000"/>
              <a:lumOff val="80000"/>
            </a:schemeClr>
          </a:solidFill>
          <a:ln>
            <a:noFill/>
          </a:ln>
        </p:spPr>
        <p:txBody>
          <a:bodyPr wrap="square">
            <a:spAutoFit/>
          </a:bodyPr>
          <a:lstStyle/>
          <a:p>
            <a:pPr algn="ctr" fontAlgn="auto">
              <a:spcBef>
                <a:spcPts val="0"/>
              </a:spcBef>
              <a:spcAft>
                <a:spcPts val="0"/>
              </a:spcAft>
              <a:defRPr/>
            </a:pPr>
            <a:endParaRPr lang="en-US" sz="900" b="1" spc="60" dirty="0" smtClean="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endParaRPr>
          </a:p>
          <a:p>
            <a:pPr algn="ctr" fontAlgn="auto">
              <a:spcBef>
                <a:spcPts val="0"/>
              </a:spcBef>
              <a:spcAft>
                <a:spcPts val="0"/>
              </a:spcAft>
              <a:defRPr/>
            </a:pPr>
            <a:endParaRPr lang="en-US" sz="9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endParaRPr>
          </a:p>
        </p:txBody>
      </p:sp>
      <p:sp>
        <p:nvSpPr>
          <p:cNvPr id="15" name="Footer Placeholder 2"/>
          <p:cNvSpPr>
            <a:spLocks noGrp="1"/>
          </p:cNvSpPr>
          <p:nvPr>
            <p:ph type="ftr" sz="quarter" idx="3"/>
          </p:nvPr>
        </p:nvSpPr>
        <p:spPr>
          <a:xfrm>
            <a:off x="1238203" y="6603259"/>
            <a:ext cx="7096993" cy="228600"/>
          </a:xfrm>
          <a:prstGeom prst="rect">
            <a:avLst/>
          </a:prstGeom>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
        <p:nvSpPr>
          <p:cNvPr id="12" name="Right Arrow 11"/>
          <p:cNvSpPr/>
          <p:nvPr/>
        </p:nvSpPr>
        <p:spPr>
          <a:xfrm>
            <a:off x="0" y="0"/>
            <a:ext cx="8991600" cy="1161633"/>
          </a:xfrm>
          <a:prstGeom prst="rightArrow">
            <a:avLst>
              <a:gd name="adj1" fmla="val 50000"/>
              <a:gd name="adj2" fmla="val 78749"/>
            </a:avLst>
          </a:prstGeom>
          <a:solidFill>
            <a:schemeClr val="bg2">
              <a:lumMod val="90000"/>
              <a:alpha val="66000"/>
            </a:schemeClr>
          </a:solidFill>
          <a:ln>
            <a:noFill/>
          </a:ln>
        </p:spPr>
        <p:txBody>
          <a:bodyPr wrap="square">
            <a:spAutoFit/>
          </a:bodyPr>
          <a:lstStyle/>
          <a:p>
            <a:pPr algn="l" fontAlgn="auto">
              <a:spcBef>
                <a:spcPts val="0"/>
              </a:spcBef>
              <a:spcAft>
                <a:spcPts val="0"/>
              </a:spcAft>
              <a:defRPr/>
            </a:pPr>
            <a:r>
              <a:rPr lang="en-US" sz="3200" b="0" spc="60" dirty="0" smtClean="0">
                <a:ln w="9000" cmpd="sng">
                  <a:noFill/>
                  <a:prstDash val="solid"/>
                </a:ln>
                <a:solidFill>
                  <a:schemeClr val="accent6">
                    <a:lumMod val="50000"/>
                  </a:schemeClr>
                </a:solidFill>
                <a:effectLst>
                  <a:innerShdw blurRad="63500" dist="50800" dir="13500000">
                    <a:prstClr val="black">
                      <a:alpha val="50000"/>
                    </a:prstClr>
                  </a:innerShdw>
                </a:effectLst>
                <a:latin typeface="Century Gothic" pitchFamily="34" charset="0"/>
                <a:cs typeface="Courier New" pitchFamily="49" charset="0"/>
              </a:rPr>
              <a:t>LEARN BY DOING: DISCUSS</a:t>
            </a:r>
            <a:endParaRPr lang="en-US" sz="3200" b="0" spc="60" dirty="0">
              <a:ln w="9000" cmpd="sng">
                <a:noFill/>
                <a:prstDash val="solid"/>
              </a:ln>
              <a:solidFill>
                <a:schemeClr val="accent6">
                  <a:lumMod val="50000"/>
                </a:schemeClr>
              </a:solidFill>
              <a:effectLst>
                <a:innerShdw blurRad="63500" dist="50800" dir="13500000">
                  <a:prstClr val="black">
                    <a:alpha val="50000"/>
                  </a:prstClr>
                </a:innerShdw>
              </a:effectLst>
              <a:latin typeface="Century Gothic" pitchFamily="34" charset="0"/>
              <a:cs typeface="Courier New" pitchFamily="49" charset="0"/>
            </a:endParaRPr>
          </a:p>
        </p:txBody>
      </p:sp>
    </p:spTree>
    <p:extLst>
      <p:ext uri="{BB962C8B-B14F-4D97-AF65-F5344CB8AC3E}">
        <p14:creationId xmlns:p14="http://schemas.microsoft.com/office/powerpoint/2010/main" val="3999456525"/>
      </p:ext>
    </p:extLst>
  </p:cSld>
  <p:clrMap bg1="lt1" tx1="dk1" bg2="lt2" tx2="dk2" accent1="accent1" accent2="accent2" accent3="accent3" accent4="accent4" accent5="accent5" accent6="accent6" hlink="hlink" folHlink="folHlink"/>
  <p:sldLayoutIdLst>
    <p:sldLayoutId id="2147483713" r:id="rId1"/>
    <p:sldLayoutId id="2147483714" r:id="rId2"/>
  </p:sldLayoutIdLst>
  <p:transition>
    <p:fade thruBlk="1"/>
  </p:transition>
  <p:timing>
    <p:tnLst>
      <p:par>
        <p:cTn id="1" dur="indefinite" restart="never" nodeType="tmRoot"/>
      </p:par>
    </p:tnLst>
  </p:timing>
  <p:hf sldNum="0" hdr="0" dt="0"/>
  <p:txStyles>
    <p:titleStyle>
      <a:lvl1pPr algn="ctr" rtl="0" eaLnBrk="1" fontAlgn="base" hangingPunct="1">
        <a:spcBef>
          <a:spcPct val="0"/>
        </a:spcBef>
        <a:spcAft>
          <a:spcPct val="0"/>
        </a:spcAft>
        <a:defRPr sz="4400" b="1" i="1" kern="1200">
          <a:noFill/>
          <a:latin typeface="Century Gothic" pitchFamily="34" charset="0"/>
          <a:ea typeface="+mj-ea"/>
          <a:cs typeface="+mj-cs"/>
        </a:defRPr>
      </a:lvl1pPr>
      <a:lvl2pPr algn="ctr" rtl="0" eaLnBrk="1" fontAlgn="base" hangingPunct="1">
        <a:spcBef>
          <a:spcPct val="0"/>
        </a:spcBef>
        <a:spcAft>
          <a:spcPct val="0"/>
        </a:spcAft>
        <a:defRPr sz="4400" b="1" i="1">
          <a:solidFill>
            <a:schemeClr val="tx1"/>
          </a:solidFill>
          <a:latin typeface="Century Gothic" pitchFamily="34" charset="0"/>
        </a:defRPr>
      </a:lvl2pPr>
      <a:lvl3pPr algn="ctr" rtl="0" eaLnBrk="1" fontAlgn="base" hangingPunct="1">
        <a:spcBef>
          <a:spcPct val="0"/>
        </a:spcBef>
        <a:spcAft>
          <a:spcPct val="0"/>
        </a:spcAft>
        <a:defRPr sz="4400" b="1" i="1">
          <a:solidFill>
            <a:schemeClr val="tx1"/>
          </a:solidFill>
          <a:latin typeface="Century Gothic" pitchFamily="34" charset="0"/>
        </a:defRPr>
      </a:lvl3pPr>
      <a:lvl4pPr algn="ctr" rtl="0" eaLnBrk="1" fontAlgn="base" hangingPunct="1">
        <a:spcBef>
          <a:spcPct val="0"/>
        </a:spcBef>
        <a:spcAft>
          <a:spcPct val="0"/>
        </a:spcAft>
        <a:defRPr sz="4400" b="1" i="1">
          <a:solidFill>
            <a:schemeClr val="tx1"/>
          </a:solidFill>
          <a:latin typeface="Century Gothic" pitchFamily="34" charset="0"/>
        </a:defRPr>
      </a:lvl4pPr>
      <a:lvl5pPr algn="ctr" rtl="0" eaLnBrk="1" fontAlgn="base" hangingPunct="1">
        <a:spcBef>
          <a:spcPct val="0"/>
        </a:spcBef>
        <a:spcAft>
          <a:spcPct val="0"/>
        </a:spcAft>
        <a:defRPr sz="4400" b="1" i="1">
          <a:solidFill>
            <a:schemeClr val="tx1"/>
          </a:solidFill>
          <a:latin typeface="Century Gothic" pitchFamily="34" charset="0"/>
        </a:defRPr>
      </a:lvl5pPr>
      <a:lvl6pPr marL="457200" algn="ctr" rtl="0" eaLnBrk="1" fontAlgn="base" hangingPunct="1">
        <a:spcBef>
          <a:spcPct val="0"/>
        </a:spcBef>
        <a:spcAft>
          <a:spcPct val="0"/>
        </a:spcAft>
        <a:defRPr sz="4400" b="1" i="1">
          <a:solidFill>
            <a:schemeClr val="tx1"/>
          </a:solidFill>
          <a:latin typeface="Century Gothic" pitchFamily="34" charset="0"/>
        </a:defRPr>
      </a:lvl6pPr>
      <a:lvl7pPr marL="914400" algn="ctr" rtl="0" eaLnBrk="1" fontAlgn="base" hangingPunct="1">
        <a:spcBef>
          <a:spcPct val="0"/>
        </a:spcBef>
        <a:spcAft>
          <a:spcPct val="0"/>
        </a:spcAft>
        <a:defRPr sz="4400" b="1" i="1">
          <a:solidFill>
            <a:schemeClr val="tx1"/>
          </a:solidFill>
          <a:latin typeface="Century Gothic" pitchFamily="34" charset="0"/>
        </a:defRPr>
      </a:lvl7pPr>
      <a:lvl8pPr marL="1371600" algn="ctr" rtl="0" eaLnBrk="1" fontAlgn="base" hangingPunct="1">
        <a:spcBef>
          <a:spcPct val="0"/>
        </a:spcBef>
        <a:spcAft>
          <a:spcPct val="0"/>
        </a:spcAft>
        <a:defRPr sz="4400" b="1" i="1">
          <a:solidFill>
            <a:schemeClr val="tx1"/>
          </a:solidFill>
          <a:latin typeface="Century Gothic" pitchFamily="34" charset="0"/>
        </a:defRPr>
      </a:lvl8pPr>
      <a:lvl9pPr marL="1828800" algn="ctr" rtl="0" eaLnBrk="1" fontAlgn="base" hangingPunct="1">
        <a:spcBef>
          <a:spcPct val="0"/>
        </a:spcBef>
        <a:spcAft>
          <a:spcPct val="0"/>
        </a:spcAft>
        <a:defRPr sz="4400" b="1" i="1">
          <a:solidFill>
            <a:schemeClr val="tx1"/>
          </a:solidFill>
          <a:latin typeface="Century Gothic" pitchFamily="34" charset="0"/>
        </a:defRPr>
      </a:lvl9pPr>
    </p:titleStyle>
    <p:bodyStyle>
      <a:lvl1pPr marL="0" indent="0" algn="l" rtl="0" eaLnBrk="1" fontAlgn="base" hangingPunct="1">
        <a:spcBef>
          <a:spcPct val="20000"/>
        </a:spcBef>
        <a:spcAft>
          <a:spcPct val="0"/>
        </a:spcAft>
        <a:buFontTx/>
        <a:buNone/>
        <a:defRPr sz="3600" b="1" kern="1200" spc="100">
          <a:solidFill>
            <a:schemeClr val="tx1"/>
          </a:solidFill>
          <a:latin typeface="Candara" pitchFamily="34" charset="0"/>
          <a:ea typeface="+mn-ea"/>
          <a:cs typeface="Tahoma" pitchFamily="34" charset="0"/>
        </a:defRPr>
      </a:lvl1pPr>
      <a:lvl2pPr marL="457200" indent="0" algn="l" rtl="0" eaLnBrk="1" fontAlgn="base" hangingPunct="1">
        <a:spcBef>
          <a:spcPct val="20000"/>
        </a:spcBef>
        <a:spcAft>
          <a:spcPct val="0"/>
        </a:spcAft>
        <a:buFontTx/>
        <a:buNone/>
        <a:defRPr sz="3200" b="1" kern="1200" spc="100">
          <a:solidFill>
            <a:schemeClr val="tx1"/>
          </a:solidFill>
          <a:latin typeface="Candara" pitchFamily="34" charset="0"/>
          <a:ea typeface="+mn-ea"/>
          <a:cs typeface="Tahoma" pitchFamily="34" charset="0"/>
        </a:defRPr>
      </a:lvl2pPr>
      <a:lvl3pPr marL="914400" indent="0" algn="l" rtl="0" eaLnBrk="1" fontAlgn="base" hangingPunct="1">
        <a:spcBef>
          <a:spcPct val="20000"/>
        </a:spcBef>
        <a:spcAft>
          <a:spcPct val="0"/>
        </a:spcAft>
        <a:buFontTx/>
        <a:buNone/>
        <a:defRPr sz="2800" b="1" kern="1200" spc="100">
          <a:solidFill>
            <a:schemeClr val="tx1"/>
          </a:solidFill>
          <a:latin typeface="Candara" pitchFamily="34" charset="0"/>
          <a:ea typeface="+mn-ea"/>
          <a:cs typeface="Tahoma" pitchFamily="34" charset="0"/>
        </a:defRPr>
      </a:lvl3pPr>
      <a:lvl4pPr marL="1371600" indent="0" algn="l" rtl="0" eaLnBrk="1" fontAlgn="base" hangingPunct="1">
        <a:spcBef>
          <a:spcPct val="20000"/>
        </a:spcBef>
        <a:spcAft>
          <a:spcPct val="0"/>
        </a:spcAft>
        <a:buFontTx/>
        <a:buNone/>
        <a:defRPr sz="2400" b="1" kern="1200" spc="100">
          <a:solidFill>
            <a:schemeClr val="tx1"/>
          </a:solidFill>
          <a:latin typeface="Candara" pitchFamily="34" charset="0"/>
          <a:ea typeface="+mn-ea"/>
          <a:cs typeface="Tahoma" pitchFamily="34" charset="0"/>
        </a:defRPr>
      </a:lvl4pPr>
      <a:lvl5pPr marL="1828800" indent="0" algn="l" rtl="0" eaLnBrk="1" fontAlgn="base" hangingPunct="1">
        <a:spcBef>
          <a:spcPct val="20000"/>
        </a:spcBef>
        <a:spcAft>
          <a:spcPct val="0"/>
        </a:spcAft>
        <a:buFontTx/>
        <a:buNone/>
        <a:defRPr sz="2400" b="1" kern="1200" spc="100">
          <a:solidFill>
            <a:schemeClr val="tx1"/>
          </a:solidFill>
          <a:latin typeface="Candara"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val 9"/>
          <p:cNvSpPr/>
          <p:nvPr/>
        </p:nvSpPr>
        <p:spPr>
          <a:xfrm>
            <a:off x="8462841" y="6168900"/>
            <a:ext cx="609600" cy="625492"/>
          </a:xfrm>
          <a:prstGeom prst="ellipse">
            <a:avLst/>
          </a:prstGeom>
          <a:solidFill>
            <a:srgbClr val="FFFF99"/>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hlinkClick r:id="rId4" action="ppaction://hlinksldjump"/>
          </p:cNvPr>
          <p:cNvSpPr txBox="1"/>
          <p:nvPr/>
        </p:nvSpPr>
        <p:spPr>
          <a:xfrm>
            <a:off x="8493643" y="6262990"/>
            <a:ext cx="654998" cy="615553"/>
          </a:xfrm>
          <a:prstGeom prst="rect">
            <a:avLst/>
          </a:prstGeom>
          <a:noFill/>
        </p:spPr>
        <p:txBody>
          <a:bodyPr wrap="square" rtlCol="0">
            <a:spAutoFit/>
          </a:bodyPr>
          <a:lstStyle/>
          <a:p>
            <a:r>
              <a:rPr lang="en-US" sz="800" b="1" dirty="0" smtClean="0">
                <a:latin typeface="Candara" pitchFamily="34" charset="0"/>
                <a:hlinkClick r:id="rId5" action="ppaction://hlinksldjump"/>
              </a:rPr>
              <a:t>Back to Table of contents</a:t>
            </a:r>
            <a:endParaRPr lang="en-US" sz="800" b="1" dirty="0" smtClean="0">
              <a:latin typeface="Candara" pitchFamily="34" charset="0"/>
            </a:endParaRPr>
          </a:p>
          <a:p>
            <a:endParaRPr lang="en-US" sz="1000" dirty="0">
              <a:latin typeface="Candara" pitchFamily="34" charset="0"/>
            </a:endParaRPr>
          </a:p>
        </p:txBody>
      </p:sp>
      <p:sp>
        <p:nvSpPr>
          <p:cNvPr id="8" name="Footer Placeholder 2"/>
          <p:cNvSpPr>
            <a:spLocks noGrp="1"/>
          </p:cNvSpPr>
          <p:nvPr>
            <p:ph type="ftr" sz="quarter" idx="3"/>
          </p:nvPr>
        </p:nvSpPr>
        <p:spPr>
          <a:xfrm>
            <a:off x="1238203" y="6603259"/>
            <a:ext cx="7096993" cy="228600"/>
          </a:xfrm>
          <a:prstGeom prst="rect">
            <a:avLst/>
          </a:prstGeom>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4235582923"/>
      </p:ext>
    </p:extLst>
  </p:cSld>
  <p:clrMap bg1="lt1" tx1="dk1" bg2="lt2" tx2="dk2" accent1="accent1" accent2="accent2" accent3="accent3" accent4="accent4" accent5="accent5" accent6="accent6" hlink="hlink" folHlink="folHlink"/>
  <p:sldLayoutIdLst>
    <p:sldLayoutId id="2147483716"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spcBef>
          <a:spcPct val="20000"/>
        </a:spcBef>
        <a:buFontTx/>
        <a:buNone/>
        <a:defRPr sz="3600" b="1" kern="1200">
          <a:solidFill>
            <a:schemeClr val="tx1"/>
          </a:solidFill>
          <a:latin typeface="Century Gothic"/>
          <a:ea typeface="+mn-ea"/>
          <a:cs typeface="Century Gothic"/>
        </a:defRPr>
      </a:lvl1pPr>
      <a:lvl2pPr marL="457200" indent="0" algn="l" defTabSz="914400" rtl="0" eaLnBrk="1" latinLnBrk="0" hangingPunct="1">
        <a:spcBef>
          <a:spcPct val="20000"/>
        </a:spcBef>
        <a:buFontTx/>
        <a:buNone/>
        <a:defRPr sz="3200" b="1" kern="1200">
          <a:solidFill>
            <a:schemeClr val="tx1"/>
          </a:solidFill>
          <a:latin typeface="Century Gothic"/>
          <a:ea typeface="+mn-ea"/>
          <a:cs typeface="Century Gothic"/>
        </a:defRPr>
      </a:lvl2pPr>
      <a:lvl3pPr marL="914400" indent="0" algn="l" defTabSz="914400" rtl="0" eaLnBrk="1" latinLnBrk="0" hangingPunct="1">
        <a:spcBef>
          <a:spcPct val="20000"/>
        </a:spcBef>
        <a:buFontTx/>
        <a:buNone/>
        <a:defRPr sz="2800" b="1" kern="1200">
          <a:solidFill>
            <a:schemeClr val="tx1"/>
          </a:solidFill>
          <a:latin typeface="Century Gothic"/>
          <a:ea typeface="+mn-ea"/>
          <a:cs typeface="Century Gothic"/>
        </a:defRPr>
      </a:lvl3pPr>
      <a:lvl4pPr marL="1371600" indent="0" algn="l" defTabSz="914400" rtl="0" eaLnBrk="1" latinLnBrk="0" hangingPunct="1">
        <a:spcBef>
          <a:spcPct val="20000"/>
        </a:spcBef>
        <a:buFontTx/>
        <a:buNone/>
        <a:defRPr sz="2400" b="1" kern="1200">
          <a:solidFill>
            <a:schemeClr val="tx1"/>
          </a:solidFill>
          <a:latin typeface="Century Gothic"/>
          <a:ea typeface="+mn-ea"/>
          <a:cs typeface="Century Gothic"/>
        </a:defRPr>
      </a:lvl4pPr>
      <a:lvl5pPr marL="1828800" indent="0" algn="l" defTabSz="914400" rtl="0" eaLnBrk="1" latinLnBrk="0" hangingPunct="1">
        <a:spcBef>
          <a:spcPct val="20000"/>
        </a:spcBef>
        <a:buFontTx/>
        <a:buNone/>
        <a:defRPr sz="2400" b="1" kern="1200">
          <a:solidFill>
            <a:schemeClr val="tx1"/>
          </a:solidFill>
          <a:latin typeface="Century Gothic"/>
          <a:ea typeface="+mn-ea"/>
          <a:cs typeface="Century Gothic"/>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392043"/>
            <a:ext cx="3263366" cy="838200"/>
          </a:xfrm>
          <a:prstGeom prst="rect">
            <a:avLst/>
          </a:prstGeom>
          <a:noFill/>
        </p:spPr>
        <p:txBody>
          <a:bodyPr vert="horz" lIns="91440" tIns="45720" rIns="91440" bIns="45720" rtlCol="0" anchor="ctr">
            <a:noAutofit/>
          </a:bodyPr>
          <a:lstStyle/>
          <a:p>
            <a:r>
              <a:rPr lang="en-US" dirty="0" smtClean="0"/>
              <a:t>ECONOMICS</a:t>
            </a:r>
            <a:endParaRPr lang="en-US" dirty="0"/>
          </a:p>
        </p:txBody>
      </p:sp>
      <p:sp>
        <p:nvSpPr>
          <p:cNvPr id="3" name="Text Placeholder 2"/>
          <p:cNvSpPr>
            <a:spLocks noGrp="1"/>
          </p:cNvSpPr>
          <p:nvPr>
            <p:ph type="body" idx="1"/>
          </p:nvPr>
        </p:nvSpPr>
        <p:spPr>
          <a:xfrm>
            <a:off x="228600" y="1410234"/>
            <a:ext cx="8839200" cy="4648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Placeholder 1"/>
          <p:cNvSpPr txBox="1">
            <a:spLocks/>
          </p:cNvSpPr>
          <p:nvPr/>
        </p:nvSpPr>
        <p:spPr>
          <a:xfrm>
            <a:off x="3854173" y="392043"/>
            <a:ext cx="2853083" cy="838200"/>
          </a:xfrm>
          <a:prstGeom prst="rect">
            <a:avLst/>
          </a:prstGeom>
          <a:noFill/>
        </p:spPr>
        <p:txBody>
          <a:bodyPr vert="horz" lIns="91440" tIns="45720" rIns="91440" bIns="45720" rtlCol="0" anchor="ctr">
            <a:noAutofit/>
          </a:bodyPr>
          <a:lstStyle>
            <a:lvl1pPr algn="r" defTabSz="914400" rtl="0" eaLnBrk="1" latinLnBrk="0" hangingPunct="1">
              <a:spcBef>
                <a:spcPct val="0"/>
              </a:spcBef>
              <a:buNone/>
              <a:defRPr sz="3600" b="1" i="1" kern="1200" cap="all" spc="-200" baseline="0">
                <a:solidFill>
                  <a:schemeClr val="accent5">
                    <a:lumMod val="75000"/>
                  </a:schemeClr>
                </a:solidFill>
                <a:latin typeface="Verdana"/>
                <a:ea typeface="+mj-ea"/>
                <a:cs typeface="Verdana"/>
              </a:defRPr>
            </a:lvl1pPr>
          </a:lstStyle>
          <a:p>
            <a:r>
              <a:rPr lang="en-US" dirty="0" smtClean="0">
                <a:solidFill>
                  <a:srgbClr val="F79646">
                    <a:lumMod val="75000"/>
                  </a:srgbClr>
                </a:solidFill>
              </a:rPr>
              <a:t>IN ACTION</a:t>
            </a:r>
            <a:endParaRPr lang="en-US" dirty="0">
              <a:solidFill>
                <a:srgbClr val="F79646">
                  <a:lumMod val="75000"/>
                </a:srgbClr>
              </a:solidFill>
            </a:endParaRPr>
          </a:p>
        </p:txBody>
      </p:sp>
      <p:sp>
        <p:nvSpPr>
          <p:cNvPr id="13" name="Oval 12"/>
          <p:cNvSpPr/>
          <p:nvPr/>
        </p:nvSpPr>
        <p:spPr>
          <a:xfrm>
            <a:off x="3263367" y="589723"/>
            <a:ext cx="474870" cy="485913"/>
          </a:xfrm>
          <a:prstGeom prst="ellipse">
            <a:avLst/>
          </a:prstGeom>
          <a:solidFill>
            <a:schemeClr val="bg1"/>
          </a:solidFill>
          <a:ln>
            <a:noFill/>
          </a:ln>
          <a:effectLst>
            <a:outerShdw blurRad="276225" dir="6960000" sx="122000" sy="122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srgbClr val="F79646">
                  <a:lumMod val="75000"/>
                </a:srgbClr>
              </a:solidFill>
              <a:latin typeface="Verdana"/>
              <a:cs typeface="Verdana"/>
            </a:endParaRPr>
          </a:p>
        </p:txBody>
      </p:sp>
      <p:sp>
        <p:nvSpPr>
          <p:cNvPr id="4" name="Isosceles Triangle 3"/>
          <p:cNvSpPr/>
          <p:nvPr/>
        </p:nvSpPr>
        <p:spPr>
          <a:xfrm rot="5400000">
            <a:off x="3379193" y="640391"/>
            <a:ext cx="337086" cy="381002"/>
          </a:xfrm>
          <a:prstGeom prst="triangle">
            <a:avLst>
              <a:gd name="adj" fmla="val 49975"/>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6" name="Straight Connector 5"/>
          <p:cNvCxnSpPr/>
          <p:nvPr/>
        </p:nvCxnSpPr>
        <p:spPr>
          <a:xfrm>
            <a:off x="0" y="1166743"/>
            <a:ext cx="91440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2700" y="480943"/>
            <a:ext cx="91440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Footer Placeholder 2"/>
          <p:cNvSpPr>
            <a:spLocks noGrp="1"/>
          </p:cNvSpPr>
          <p:nvPr>
            <p:ph type="ftr" sz="quarter" idx="3"/>
          </p:nvPr>
        </p:nvSpPr>
        <p:spPr>
          <a:xfrm>
            <a:off x="1066800" y="6553200"/>
            <a:ext cx="7543800" cy="228600"/>
          </a:xfrm>
          <a:prstGeom prst="rect">
            <a:avLst/>
          </a:prstGeom>
        </p:spPr>
        <p:txBody>
          <a:bodyPr/>
          <a:lstStyle>
            <a:lvl1pPr algn="ctr">
              <a:defRPr>
                <a:solidFill>
                  <a:srgbClr val="7F7F7F"/>
                </a:solidFill>
              </a:defRPr>
            </a:lvl1pPr>
          </a:lstStyle>
          <a:p>
            <a:pPr>
              <a:defRPr/>
            </a:pPr>
            <a:r>
              <a:rPr lang="en-US" sz="1000" kern="0" cap="all" spc="1060" smtClean="0">
                <a:latin typeface="Gill Sans"/>
                <a:cs typeface="Gill Sans"/>
              </a:rPr>
              <a:t>Copyright 2015 Worth Publishers</a:t>
            </a:r>
            <a:endParaRPr lang="en-US" sz="1000" kern="0" cap="all" spc="1060" dirty="0">
              <a:latin typeface="Gill Sans"/>
              <a:cs typeface="Gill Sans"/>
            </a:endParaRPr>
          </a:p>
        </p:txBody>
      </p:sp>
      <p:sp>
        <p:nvSpPr>
          <p:cNvPr id="11" name="Oval 10"/>
          <p:cNvSpPr/>
          <p:nvPr/>
        </p:nvSpPr>
        <p:spPr>
          <a:xfrm>
            <a:off x="8462841" y="6168900"/>
            <a:ext cx="609600" cy="625492"/>
          </a:xfrm>
          <a:prstGeom prst="ellipse">
            <a:avLst/>
          </a:prstGeom>
          <a:solidFill>
            <a:srgbClr val="FFFF99"/>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hlinkClick r:id="rId3" action="ppaction://hlinksldjump"/>
          </p:cNvPr>
          <p:cNvSpPr txBox="1"/>
          <p:nvPr/>
        </p:nvSpPr>
        <p:spPr>
          <a:xfrm>
            <a:off x="8493643" y="6262990"/>
            <a:ext cx="654998" cy="615553"/>
          </a:xfrm>
          <a:prstGeom prst="rect">
            <a:avLst/>
          </a:prstGeom>
          <a:noFill/>
        </p:spPr>
        <p:txBody>
          <a:bodyPr wrap="square" rtlCol="0">
            <a:spAutoFit/>
          </a:bodyPr>
          <a:lstStyle/>
          <a:p>
            <a:r>
              <a:rPr lang="en-US" sz="800" b="1" dirty="0" smtClean="0">
                <a:latin typeface="Candara" pitchFamily="34" charset="0"/>
                <a:hlinkClick r:id="rId4" action="ppaction://hlinksldjump"/>
              </a:rPr>
              <a:t>Back to Table of contents</a:t>
            </a:r>
            <a:endParaRPr lang="en-US" sz="800" b="1" dirty="0" smtClean="0">
              <a:latin typeface="Candara" pitchFamily="34" charset="0"/>
            </a:endParaRPr>
          </a:p>
          <a:p>
            <a:endParaRPr lang="en-US" sz="1000" dirty="0">
              <a:latin typeface="Candara" pitchFamily="34" charset="0"/>
            </a:endParaRPr>
          </a:p>
        </p:txBody>
      </p:sp>
    </p:spTree>
    <p:extLst>
      <p:ext uri="{BB962C8B-B14F-4D97-AF65-F5344CB8AC3E}">
        <p14:creationId xmlns:p14="http://schemas.microsoft.com/office/powerpoint/2010/main" val="2096068277"/>
      </p:ext>
    </p:extLst>
  </p:cSld>
  <p:clrMap bg1="lt1" tx1="dk1" bg2="lt2" tx2="dk2" accent1="accent1" accent2="accent2" accent3="accent3" accent4="accent4" accent5="accent5" accent6="accent6" hlink="hlink" folHlink="folHlink"/>
  <p:sldLayoutIdLst>
    <p:sldLayoutId id="2147483718"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hf sldNum="0" hdr="0" dt="0"/>
  <p:txStyles>
    <p:titleStyle>
      <a:lvl1pPr algn="l" defTabSz="914400" rtl="0" eaLnBrk="1" latinLnBrk="0" hangingPunct="1">
        <a:spcBef>
          <a:spcPct val="0"/>
        </a:spcBef>
        <a:buNone/>
        <a:defRPr sz="3600" b="1" i="0" kern="1200" cap="all" spc="-200" baseline="0">
          <a:solidFill>
            <a:schemeClr val="accent5">
              <a:lumMod val="75000"/>
            </a:schemeClr>
          </a:solidFill>
          <a:latin typeface="Verdana"/>
          <a:ea typeface="+mj-ea"/>
          <a:cs typeface="Verdana"/>
        </a:defRPr>
      </a:lvl1pPr>
    </p:titleStyle>
    <p:bodyStyle>
      <a:lvl1pPr marL="0" indent="0" algn="l" defTabSz="914400" rtl="0" eaLnBrk="1" latinLnBrk="0" hangingPunct="1">
        <a:spcBef>
          <a:spcPct val="20000"/>
        </a:spcBef>
        <a:buFontTx/>
        <a:buNone/>
        <a:defRPr sz="3200" b="1" kern="1200">
          <a:solidFill>
            <a:schemeClr val="tx1"/>
          </a:solidFill>
          <a:latin typeface="Candara" pitchFamily="34" charset="0"/>
          <a:ea typeface="+mn-ea"/>
          <a:cs typeface="+mn-cs"/>
        </a:defRPr>
      </a:lvl1pPr>
      <a:lvl2pPr marL="457200" indent="0" algn="l" defTabSz="914400" rtl="0" eaLnBrk="1" latinLnBrk="0" hangingPunct="1">
        <a:spcBef>
          <a:spcPct val="20000"/>
        </a:spcBef>
        <a:buFontTx/>
        <a:buNone/>
        <a:defRPr sz="2800" b="1" kern="1200">
          <a:solidFill>
            <a:schemeClr val="tx1"/>
          </a:solidFill>
          <a:latin typeface="Candara" pitchFamily="34" charset="0"/>
          <a:ea typeface="+mn-ea"/>
          <a:cs typeface="+mn-cs"/>
        </a:defRPr>
      </a:lvl2pPr>
      <a:lvl3pPr marL="914400" indent="0" algn="l" defTabSz="914400" rtl="0" eaLnBrk="1" latinLnBrk="0" hangingPunct="1">
        <a:spcBef>
          <a:spcPct val="20000"/>
        </a:spcBef>
        <a:buFontTx/>
        <a:buNone/>
        <a:defRPr sz="2400" b="1" kern="1200">
          <a:solidFill>
            <a:schemeClr val="tx1"/>
          </a:solidFill>
          <a:latin typeface="Candara" pitchFamily="34" charset="0"/>
          <a:ea typeface="+mn-ea"/>
          <a:cs typeface="+mn-cs"/>
        </a:defRPr>
      </a:lvl3pPr>
      <a:lvl4pPr marL="1371600" indent="0" algn="l" defTabSz="914400" rtl="0" eaLnBrk="1" latinLnBrk="0" hangingPunct="1">
        <a:spcBef>
          <a:spcPct val="20000"/>
        </a:spcBef>
        <a:buFontTx/>
        <a:buNone/>
        <a:defRPr sz="2000" b="1" kern="1200">
          <a:solidFill>
            <a:schemeClr val="tx1"/>
          </a:solidFill>
          <a:latin typeface="Candara" pitchFamily="34" charset="0"/>
          <a:ea typeface="+mn-ea"/>
          <a:cs typeface="+mn-cs"/>
        </a:defRPr>
      </a:lvl4pPr>
      <a:lvl5pPr marL="1828800" indent="0" algn="l" defTabSz="914400" rtl="0" eaLnBrk="1" latinLnBrk="0" hangingPunct="1">
        <a:spcBef>
          <a:spcPct val="20000"/>
        </a:spcBef>
        <a:buFontTx/>
        <a:buNone/>
        <a:defRPr sz="2000" b="1" kern="1200">
          <a:solidFill>
            <a:schemeClr val="tx1"/>
          </a:solidFill>
          <a:latin typeface="Candar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392043"/>
            <a:ext cx="3263366" cy="838200"/>
          </a:xfrm>
          <a:prstGeom prst="rect">
            <a:avLst/>
          </a:prstGeom>
          <a:noFill/>
        </p:spPr>
        <p:txBody>
          <a:bodyPr vert="horz" lIns="91440" tIns="45720" rIns="91440" bIns="45720" rtlCol="0" anchor="ctr">
            <a:noAutofit/>
          </a:bodyPr>
          <a:lstStyle/>
          <a:p>
            <a:r>
              <a:rPr lang="en-US" dirty="0" smtClean="0"/>
              <a:t>ECONOMICS</a:t>
            </a:r>
            <a:endParaRPr lang="en-US" dirty="0"/>
          </a:p>
        </p:txBody>
      </p:sp>
      <p:sp>
        <p:nvSpPr>
          <p:cNvPr id="3" name="Text Placeholder 2"/>
          <p:cNvSpPr>
            <a:spLocks noGrp="1"/>
          </p:cNvSpPr>
          <p:nvPr>
            <p:ph type="body" idx="1"/>
          </p:nvPr>
        </p:nvSpPr>
        <p:spPr>
          <a:xfrm>
            <a:off x="228600" y="1410234"/>
            <a:ext cx="8839200" cy="46482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txBox="1">
            <a:spLocks/>
          </p:cNvSpPr>
          <p:nvPr/>
        </p:nvSpPr>
        <p:spPr>
          <a:xfrm>
            <a:off x="3854173" y="392043"/>
            <a:ext cx="2853083" cy="838200"/>
          </a:xfrm>
          <a:prstGeom prst="rect">
            <a:avLst/>
          </a:prstGeom>
          <a:noFill/>
        </p:spPr>
        <p:txBody>
          <a:bodyPr vert="horz" lIns="91440" tIns="45720" rIns="91440" bIns="45720" rtlCol="0" anchor="ctr">
            <a:noAutofit/>
          </a:bodyPr>
          <a:lstStyle>
            <a:lvl1pPr algn="r" defTabSz="914400" rtl="0" eaLnBrk="1" latinLnBrk="0" hangingPunct="1">
              <a:spcBef>
                <a:spcPct val="0"/>
              </a:spcBef>
              <a:buNone/>
              <a:defRPr sz="3600" b="1" i="1" kern="1200" cap="all" spc="-200" baseline="0">
                <a:solidFill>
                  <a:schemeClr val="accent5">
                    <a:lumMod val="75000"/>
                  </a:schemeClr>
                </a:solidFill>
                <a:latin typeface="Verdana"/>
                <a:ea typeface="+mj-ea"/>
                <a:cs typeface="Verdana"/>
              </a:defRPr>
            </a:lvl1pPr>
          </a:lstStyle>
          <a:p>
            <a:r>
              <a:rPr lang="en-US" dirty="0" smtClean="0">
                <a:solidFill>
                  <a:srgbClr val="F79646">
                    <a:lumMod val="75000"/>
                  </a:srgbClr>
                </a:solidFill>
              </a:rPr>
              <a:t>IN ACTION</a:t>
            </a:r>
            <a:endParaRPr lang="en-US" dirty="0">
              <a:solidFill>
                <a:srgbClr val="F79646">
                  <a:lumMod val="75000"/>
                </a:srgbClr>
              </a:solidFill>
            </a:endParaRPr>
          </a:p>
        </p:txBody>
      </p:sp>
      <p:sp>
        <p:nvSpPr>
          <p:cNvPr id="13" name="Oval 12"/>
          <p:cNvSpPr/>
          <p:nvPr/>
        </p:nvSpPr>
        <p:spPr>
          <a:xfrm>
            <a:off x="3263367" y="589723"/>
            <a:ext cx="474870" cy="485913"/>
          </a:xfrm>
          <a:prstGeom prst="ellipse">
            <a:avLst/>
          </a:prstGeom>
          <a:solidFill>
            <a:schemeClr val="bg1"/>
          </a:solidFill>
          <a:ln>
            <a:noFill/>
          </a:ln>
          <a:effectLst>
            <a:outerShdw blurRad="276225" dir="6960000" sx="122000" sy="122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srgbClr val="F79646">
                  <a:lumMod val="75000"/>
                </a:srgbClr>
              </a:solidFill>
              <a:latin typeface="Verdana"/>
              <a:cs typeface="Verdana"/>
            </a:endParaRPr>
          </a:p>
        </p:txBody>
      </p:sp>
      <p:sp>
        <p:nvSpPr>
          <p:cNvPr id="4" name="Isosceles Triangle 3"/>
          <p:cNvSpPr/>
          <p:nvPr/>
        </p:nvSpPr>
        <p:spPr>
          <a:xfrm rot="5400000">
            <a:off x="3379193" y="640391"/>
            <a:ext cx="337086" cy="381002"/>
          </a:xfrm>
          <a:prstGeom prst="triangle">
            <a:avLst>
              <a:gd name="adj" fmla="val 49975"/>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6" name="Straight Connector 5"/>
          <p:cNvCxnSpPr/>
          <p:nvPr/>
        </p:nvCxnSpPr>
        <p:spPr>
          <a:xfrm>
            <a:off x="0" y="1166743"/>
            <a:ext cx="91440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2700" y="480943"/>
            <a:ext cx="91440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Footer Placeholder 2"/>
          <p:cNvSpPr>
            <a:spLocks noGrp="1"/>
          </p:cNvSpPr>
          <p:nvPr>
            <p:ph type="ftr" sz="quarter" idx="3"/>
          </p:nvPr>
        </p:nvSpPr>
        <p:spPr>
          <a:xfrm>
            <a:off x="1066800" y="6553200"/>
            <a:ext cx="7543800" cy="228600"/>
          </a:xfrm>
          <a:prstGeom prst="rect">
            <a:avLst/>
          </a:prstGeom>
        </p:spPr>
        <p:txBody>
          <a:bodyPr/>
          <a:lstStyle>
            <a:lvl1pPr algn="ctr">
              <a:defRPr>
                <a:solidFill>
                  <a:srgbClr val="7F7F7F"/>
                </a:solidFill>
              </a:defRPr>
            </a:lvl1pPr>
          </a:lstStyle>
          <a:p>
            <a:pPr>
              <a:defRPr/>
            </a:pPr>
            <a:r>
              <a:rPr lang="en-US" sz="1000" kern="0" cap="all" spc="1060" smtClean="0">
                <a:latin typeface="Gill Sans"/>
                <a:cs typeface="Gill Sans"/>
              </a:rPr>
              <a:t>Copyright 2015 Worth Publishers</a:t>
            </a:r>
            <a:endParaRPr lang="en-US" sz="1000" kern="0" cap="all" spc="1060" dirty="0">
              <a:latin typeface="Gill Sans"/>
              <a:cs typeface="Gill Sans"/>
            </a:endParaRPr>
          </a:p>
        </p:txBody>
      </p:sp>
    </p:spTree>
    <p:extLst>
      <p:ext uri="{BB962C8B-B14F-4D97-AF65-F5344CB8AC3E}">
        <p14:creationId xmlns:p14="http://schemas.microsoft.com/office/powerpoint/2010/main" val="2040595955"/>
      </p:ext>
    </p:extLst>
  </p:cSld>
  <p:clrMap bg1="lt1" tx1="dk1" bg2="lt2" tx2="dk2" accent1="accent1" accent2="accent2" accent3="accent3" accent4="accent4" accent5="accent5" accent6="accent6" hlink="hlink" folHlink="folHlink"/>
  <p:sldLayoutIdLst>
    <p:sldLayoutId id="2147483726"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hf sldNum="0" hdr="0" dt="0"/>
  <p:txStyles>
    <p:titleStyle>
      <a:lvl1pPr algn="l" defTabSz="914400" rtl="0" eaLnBrk="1" latinLnBrk="0" hangingPunct="1">
        <a:spcBef>
          <a:spcPct val="0"/>
        </a:spcBef>
        <a:buNone/>
        <a:defRPr sz="3600" b="1" i="0" kern="1200" cap="all" spc="-200" baseline="0">
          <a:solidFill>
            <a:schemeClr val="accent5">
              <a:lumMod val="75000"/>
            </a:schemeClr>
          </a:solidFill>
          <a:latin typeface="Verdana"/>
          <a:ea typeface="+mj-ea"/>
          <a:cs typeface="Verdana"/>
        </a:defRPr>
      </a:lvl1pPr>
    </p:titleStyle>
    <p:bodyStyle>
      <a:lvl1pPr marL="0" indent="0" algn="l" defTabSz="914400" rtl="0" eaLnBrk="1" latinLnBrk="0" hangingPunct="1">
        <a:spcBef>
          <a:spcPct val="20000"/>
        </a:spcBef>
        <a:buFontTx/>
        <a:buNone/>
        <a:defRPr sz="3200" b="1" kern="1200">
          <a:solidFill>
            <a:schemeClr val="tx1"/>
          </a:solidFill>
          <a:latin typeface="Candara" pitchFamily="34" charset="0"/>
          <a:ea typeface="+mn-ea"/>
          <a:cs typeface="+mn-cs"/>
        </a:defRPr>
      </a:lvl1pPr>
      <a:lvl2pPr marL="457200" indent="0" algn="l" defTabSz="914400" rtl="0" eaLnBrk="1" latinLnBrk="0" hangingPunct="1">
        <a:spcBef>
          <a:spcPct val="20000"/>
        </a:spcBef>
        <a:buFontTx/>
        <a:buNone/>
        <a:defRPr sz="2800" b="1" kern="1200">
          <a:solidFill>
            <a:schemeClr val="tx1"/>
          </a:solidFill>
          <a:latin typeface="Candara" pitchFamily="34" charset="0"/>
          <a:ea typeface="+mn-ea"/>
          <a:cs typeface="+mn-cs"/>
        </a:defRPr>
      </a:lvl2pPr>
      <a:lvl3pPr marL="914400" indent="0" algn="l" defTabSz="914400" rtl="0" eaLnBrk="1" latinLnBrk="0" hangingPunct="1">
        <a:spcBef>
          <a:spcPct val="20000"/>
        </a:spcBef>
        <a:buFontTx/>
        <a:buNone/>
        <a:defRPr sz="2400" b="1" kern="1200">
          <a:solidFill>
            <a:schemeClr val="tx1"/>
          </a:solidFill>
          <a:latin typeface="Candara" pitchFamily="34" charset="0"/>
          <a:ea typeface="+mn-ea"/>
          <a:cs typeface="+mn-cs"/>
        </a:defRPr>
      </a:lvl3pPr>
      <a:lvl4pPr marL="1371600" indent="0" algn="l" defTabSz="914400" rtl="0" eaLnBrk="1" latinLnBrk="0" hangingPunct="1">
        <a:spcBef>
          <a:spcPct val="20000"/>
        </a:spcBef>
        <a:buFontTx/>
        <a:buNone/>
        <a:defRPr sz="2000" b="1" kern="1200">
          <a:solidFill>
            <a:schemeClr val="tx1"/>
          </a:solidFill>
          <a:latin typeface="Candara" pitchFamily="34" charset="0"/>
          <a:ea typeface="+mn-ea"/>
          <a:cs typeface="+mn-cs"/>
        </a:defRPr>
      </a:lvl4pPr>
      <a:lvl5pPr marL="1828800" indent="0" algn="l" defTabSz="914400" rtl="0" eaLnBrk="1" latinLnBrk="0" hangingPunct="1">
        <a:spcBef>
          <a:spcPct val="20000"/>
        </a:spcBef>
        <a:buFontTx/>
        <a:buNone/>
        <a:defRPr sz="2000" b="1" kern="1200">
          <a:solidFill>
            <a:schemeClr val="tx1"/>
          </a:solidFill>
          <a:latin typeface="Candar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392043"/>
            <a:ext cx="3263366" cy="838200"/>
          </a:xfrm>
          <a:prstGeom prst="rect">
            <a:avLst/>
          </a:prstGeom>
          <a:noFill/>
        </p:spPr>
        <p:txBody>
          <a:bodyPr vert="horz" lIns="91440" tIns="45720" rIns="91440" bIns="45720" rtlCol="0" anchor="ctr">
            <a:noAutofit/>
          </a:bodyPr>
          <a:lstStyle/>
          <a:p>
            <a:r>
              <a:rPr lang="en-US" dirty="0" smtClean="0"/>
              <a:t>ECONOMICS</a:t>
            </a:r>
            <a:endParaRPr lang="en-US" dirty="0"/>
          </a:p>
        </p:txBody>
      </p:sp>
      <p:sp>
        <p:nvSpPr>
          <p:cNvPr id="3" name="Text Placeholder 2"/>
          <p:cNvSpPr>
            <a:spLocks noGrp="1"/>
          </p:cNvSpPr>
          <p:nvPr>
            <p:ph type="body" idx="1"/>
          </p:nvPr>
        </p:nvSpPr>
        <p:spPr>
          <a:xfrm>
            <a:off x="228600" y="1410234"/>
            <a:ext cx="8839200" cy="46482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Placeholder 1"/>
          <p:cNvSpPr txBox="1">
            <a:spLocks/>
          </p:cNvSpPr>
          <p:nvPr/>
        </p:nvSpPr>
        <p:spPr>
          <a:xfrm>
            <a:off x="3854173" y="392043"/>
            <a:ext cx="2853083" cy="838200"/>
          </a:xfrm>
          <a:prstGeom prst="rect">
            <a:avLst/>
          </a:prstGeom>
          <a:noFill/>
        </p:spPr>
        <p:txBody>
          <a:bodyPr vert="horz" lIns="91440" tIns="45720" rIns="91440" bIns="45720" rtlCol="0" anchor="ctr">
            <a:noAutofit/>
          </a:bodyPr>
          <a:lstStyle>
            <a:lvl1pPr algn="r" defTabSz="914400" rtl="0" eaLnBrk="1" latinLnBrk="0" hangingPunct="1">
              <a:spcBef>
                <a:spcPct val="0"/>
              </a:spcBef>
              <a:buNone/>
              <a:defRPr sz="3600" b="1" i="1" kern="1200" cap="all" spc="-200" baseline="0">
                <a:solidFill>
                  <a:schemeClr val="accent5">
                    <a:lumMod val="75000"/>
                  </a:schemeClr>
                </a:solidFill>
                <a:latin typeface="Verdana"/>
                <a:ea typeface="+mj-ea"/>
                <a:cs typeface="Verdana"/>
              </a:defRPr>
            </a:lvl1pPr>
          </a:lstStyle>
          <a:p>
            <a:r>
              <a:rPr lang="en-US" dirty="0" smtClean="0">
                <a:solidFill>
                  <a:srgbClr val="F79646">
                    <a:lumMod val="75000"/>
                  </a:srgbClr>
                </a:solidFill>
              </a:rPr>
              <a:t>IN ACTION</a:t>
            </a:r>
            <a:endParaRPr lang="en-US" dirty="0">
              <a:solidFill>
                <a:srgbClr val="F79646">
                  <a:lumMod val="75000"/>
                </a:srgbClr>
              </a:solidFill>
            </a:endParaRPr>
          </a:p>
        </p:txBody>
      </p:sp>
      <p:sp>
        <p:nvSpPr>
          <p:cNvPr id="13" name="Oval 12"/>
          <p:cNvSpPr/>
          <p:nvPr/>
        </p:nvSpPr>
        <p:spPr>
          <a:xfrm>
            <a:off x="3263367" y="589723"/>
            <a:ext cx="474870" cy="485913"/>
          </a:xfrm>
          <a:prstGeom prst="ellipse">
            <a:avLst/>
          </a:prstGeom>
          <a:solidFill>
            <a:schemeClr val="bg1"/>
          </a:solidFill>
          <a:ln>
            <a:noFill/>
          </a:ln>
          <a:effectLst>
            <a:outerShdw blurRad="276225" dir="6960000" sx="122000" sy="122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srgbClr val="F79646">
                  <a:lumMod val="75000"/>
                </a:srgbClr>
              </a:solidFill>
              <a:latin typeface="Verdana"/>
              <a:cs typeface="Verdana"/>
            </a:endParaRPr>
          </a:p>
        </p:txBody>
      </p:sp>
      <p:sp>
        <p:nvSpPr>
          <p:cNvPr id="4" name="Isosceles Triangle 3"/>
          <p:cNvSpPr/>
          <p:nvPr/>
        </p:nvSpPr>
        <p:spPr>
          <a:xfrm rot="5400000">
            <a:off x="3379193" y="640391"/>
            <a:ext cx="337086" cy="381002"/>
          </a:xfrm>
          <a:prstGeom prst="triangle">
            <a:avLst>
              <a:gd name="adj" fmla="val 49975"/>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6" name="Straight Connector 5"/>
          <p:cNvCxnSpPr/>
          <p:nvPr/>
        </p:nvCxnSpPr>
        <p:spPr>
          <a:xfrm>
            <a:off x="0" y="1166743"/>
            <a:ext cx="91440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2700" y="480943"/>
            <a:ext cx="9144000"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0" name="Footer Placeholder 2"/>
          <p:cNvSpPr>
            <a:spLocks noGrp="1"/>
          </p:cNvSpPr>
          <p:nvPr>
            <p:ph type="ftr" sz="quarter" idx="3"/>
          </p:nvPr>
        </p:nvSpPr>
        <p:spPr>
          <a:xfrm>
            <a:off x="1066800" y="6553200"/>
            <a:ext cx="7543800" cy="228600"/>
          </a:xfrm>
          <a:prstGeom prst="rect">
            <a:avLst/>
          </a:prstGeom>
        </p:spPr>
        <p:txBody>
          <a:bodyPr/>
          <a:lstStyle>
            <a:lvl1pPr algn="ctr">
              <a:defRPr>
                <a:solidFill>
                  <a:srgbClr val="7F7F7F"/>
                </a:solidFill>
              </a:defRPr>
            </a:lvl1pPr>
          </a:lstStyle>
          <a:p>
            <a:pPr>
              <a:defRPr/>
            </a:pPr>
            <a:r>
              <a:rPr lang="en-US" sz="1000" kern="0" cap="all" spc="1060" smtClean="0">
                <a:latin typeface="Gill Sans"/>
                <a:cs typeface="Gill Sans"/>
              </a:rPr>
              <a:t>Copyright 2015 Worth Publishers</a:t>
            </a:r>
            <a:endParaRPr lang="en-US" sz="1000" kern="0" cap="all" spc="1060" dirty="0">
              <a:latin typeface="Gill Sans"/>
              <a:cs typeface="Gill Sans"/>
            </a:endParaRPr>
          </a:p>
        </p:txBody>
      </p:sp>
    </p:spTree>
    <p:extLst>
      <p:ext uri="{BB962C8B-B14F-4D97-AF65-F5344CB8AC3E}">
        <p14:creationId xmlns:p14="http://schemas.microsoft.com/office/powerpoint/2010/main" val="639595207"/>
      </p:ext>
    </p:extLst>
  </p:cSld>
  <p:clrMap bg1="lt1" tx1="dk1" bg2="lt2" tx2="dk2" accent1="accent1" accent2="accent2" accent3="accent3" accent4="accent4" accent5="accent5" accent6="accent6" hlink="hlink" folHlink="folHlink"/>
  <p:sldLayoutIdLst>
    <p:sldLayoutId id="2147483728"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hf sldNum="0" hdr="0" dt="0"/>
  <p:txStyles>
    <p:titleStyle>
      <a:lvl1pPr algn="l" defTabSz="914400" rtl="0" eaLnBrk="1" latinLnBrk="0" hangingPunct="1">
        <a:spcBef>
          <a:spcPct val="0"/>
        </a:spcBef>
        <a:buNone/>
        <a:defRPr sz="3600" b="1" i="0" kern="1200" cap="all" spc="-200" baseline="0">
          <a:solidFill>
            <a:schemeClr val="accent5">
              <a:lumMod val="75000"/>
            </a:schemeClr>
          </a:solidFill>
          <a:latin typeface="Verdana"/>
          <a:ea typeface="+mj-ea"/>
          <a:cs typeface="Verdana"/>
        </a:defRPr>
      </a:lvl1pPr>
    </p:titleStyle>
    <p:bodyStyle>
      <a:lvl1pPr marL="0" indent="0" algn="l" defTabSz="914400" rtl="0" eaLnBrk="1" latinLnBrk="0" hangingPunct="1">
        <a:spcBef>
          <a:spcPct val="20000"/>
        </a:spcBef>
        <a:buFontTx/>
        <a:buNone/>
        <a:defRPr sz="3200" b="1" kern="1200">
          <a:solidFill>
            <a:schemeClr val="tx1"/>
          </a:solidFill>
          <a:latin typeface="Gill Sans MT"/>
          <a:ea typeface="+mn-ea"/>
          <a:cs typeface="Gill Sans MT"/>
        </a:defRPr>
      </a:lvl1pPr>
      <a:lvl2pPr marL="457200" indent="0" algn="l" defTabSz="914400" rtl="0" eaLnBrk="1" latinLnBrk="0" hangingPunct="1">
        <a:spcBef>
          <a:spcPct val="20000"/>
        </a:spcBef>
        <a:buFontTx/>
        <a:buNone/>
        <a:defRPr sz="2800" b="1" kern="1200">
          <a:solidFill>
            <a:schemeClr val="tx1"/>
          </a:solidFill>
          <a:latin typeface="Gill Sans MT"/>
          <a:ea typeface="+mn-ea"/>
          <a:cs typeface="Gill Sans MT"/>
        </a:defRPr>
      </a:lvl2pPr>
      <a:lvl3pPr marL="914400" indent="0" algn="l" defTabSz="914400" rtl="0" eaLnBrk="1" latinLnBrk="0" hangingPunct="1">
        <a:spcBef>
          <a:spcPct val="20000"/>
        </a:spcBef>
        <a:buFontTx/>
        <a:buNone/>
        <a:defRPr sz="2400" b="1" kern="1200">
          <a:solidFill>
            <a:schemeClr val="tx1"/>
          </a:solidFill>
          <a:latin typeface="Gill Sans MT"/>
          <a:ea typeface="+mn-ea"/>
          <a:cs typeface="Gill Sans MT"/>
        </a:defRPr>
      </a:lvl3pPr>
      <a:lvl4pPr marL="1371600" indent="0" algn="l" defTabSz="914400" rtl="0" eaLnBrk="1" latinLnBrk="0" hangingPunct="1">
        <a:spcBef>
          <a:spcPct val="20000"/>
        </a:spcBef>
        <a:buFontTx/>
        <a:buNone/>
        <a:defRPr sz="2000" b="1" kern="1200">
          <a:solidFill>
            <a:schemeClr val="tx1"/>
          </a:solidFill>
          <a:latin typeface="Gill Sans MT"/>
          <a:ea typeface="+mn-ea"/>
          <a:cs typeface="Gill Sans MT"/>
        </a:defRPr>
      </a:lvl4pPr>
      <a:lvl5pPr marL="1828800" indent="0" algn="l" defTabSz="914400" rtl="0" eaLnBrk="1" latinLnBrk="0" hangingPunct="1">
        <a:spcBef>
          <a:spcPct val="20000"/>
        </a:spcBef>
        <a:buFontTx/>
        <a:buNone/>
        <a:defRPr sz="2000" b="1" kern="1200">
          <a:solidFill>
            <a:schemeClr val="tx1"/>
          </a:solidFill>
          <a:latin typeface="Gill Sans MT"/>
          <a:ea typeface="+mn-ea"/>
          <a:cs typeface="Gill Sans M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slide" Target="slide6.xml"/><Relationship Id="rId7" Type="http://schemas.openxmlformats.org/officeDocument/2006/relationships/slide" Target="slide36.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slide" Target="slide35.xml"/><Relationship Id="rId5" Type="http://schemas.openxmlformats.org/officeDocument/2006/relationships/slide" Target="slide20.xml"/><Relationship Id="rId10" Type="http://schemas.openxmlformats.org/officeDocument/2006/relationships/slide" Target="slide48.xml"/><Relationship Id="rId4" Type="http://schemas.openxmlformats.org/officeDocument/2006/relationships/slide" Target="slide8.xml"/><Relationship Id="rId9" Type="http://schemas.openxmlformats.org/officeDocument/2006/relationships/slide" Target="slide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slide" Target="slide3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slide" Target="slide3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31.jpeg"/><Relationship Id="rId4" Type="http://schemas.openxmlformats.org/officeDocument/2006/relationships/image" Target="../media/image30.gi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hyperlink" Target="http://www.saloonnyc.com/" TargetMode="External"/><Relationship Id="rId4" Type="http://schemas.openxmlformats.org/officeDocument/2006/relationships/image" Target="../media/image36.jpeg"/></Relationships>
</file>

<file path=ppt/slides/_rels/slide47.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hyperlink" Target="http://www.dailymotion.com/video/xi6rlu_gas-price-discrimination_news" TargetMode="External"/><Relationship Id="rId2" Type="http://schemas.openxmlformats.org/officeDocument/2006/relationships/notesSlide" Target="../notesSlides/notesSlide47.xml"/><Relationship Id="rId1" Type="http://schemas.openxmlformats.org/officeDocument/2006/relationships/slideLayout" Target="../slideLayouts/slideLayout19.xml"/><Relationship Id="rId6" Type="http://schemas.openxmlformats.org/officeDocument/2006/relationships/slide" Target="slide56.xml"/><Relationship Id="rId5" Type="http://schemas.openxmlformats.org/officeDocument/2006/relationships/image" Target="../media/image9.png"/><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hyperlink" Target="http://www.kens5.com/news/world/78611937.html"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5.xml"/><Relationship Id="rId1" Type="http://schemas.openxmlformats.org/officeDocument/2006/relationships/slideLayout" Target="../slideLayouts/slideLayout19.xml"/><Relationship Id="rId4" Type="http://schemas.openxmlformats.org/officeDocument/2006/relationships/hyperlink" Target="http://www.ted.com/talks/lang/eng/larry_lessig_says_the_law_is_strangling_creativity.html"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61313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spc="0" dirty="0" smtClean="0"/>
              <a:t>1. CONTROL OF A SCARCE RESOURCE OR INPUT</a:t>
            </a:r>
            <a:endParaRPr lang="en-US" spc="0" dirty="0"/>
          </a:p>
        </p:txBody>
      </p:sp>
      <p:sp>
        <p:nvSpPr>
          <p:cNvPr id="3" name="Content Placeholder 2"/>
          <p:cNvSpPr>
            <a:spLocks noGrp="1"/>
          </p:cNvSpPr>
          <p:nvPr>
            <p:ph idx="1"/>
          </p:nvPr>
        </p:nvSpPr>
        <p:spPr>
          <a:xfrm>
            <a:off x="152400" y="1143000"/>
            <a:ext cx="8839200" cy="4648200"/>
          </a:xfrm>
        </p:spPr>
        <p:txBody>
          <a:bodyPr/>
          <a:lstStyle/>
          <a:p>
            <a:r>
              <a:rPr lang="en-US" dirty="0" smtClean="0"/>
              <a:t>If De Beers owned nearly all of the diamond mines in the world, it would have a monopoly in diamond production.</a:t>
            </a:r>
            <a:endParaRPr lang="en-US" dirty="0"/>
          </a:p>
        </p:txBody>
      </p:sp>
      <p:pic>
        <p:nvPicPr>
          <p:cNvPr id="73730"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434871" y="2743200"/>
            <a:ext cx="4051269" cy="4114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oter Placeholder 3"/>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28808855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143000"/>
            <a:ext cx="9144000" cy="4038600"/>
          </a:xfrm>
          <a:solidFill>
            <a:schemeClr val="bg1">
              <a:alpha val="72000"/>
            </a:schemeClr>
          </a:solidFill>
        </p:spPr>
        <p:txBody>
          <a:bodyPr>
            <a:normAutofit lnSpcReduction="10000"/>
          </a:bodyPr>
          <a:lstStyle/>
          <a:p>
            <a:r>
              <a:rPr lang="en-US" sz="2800" dirty="0" smtClean="0">
                <a:solidFill>
                  <a:srgbClr val="C0504D"/>
                </a:solidFill>
                <a:latin typeface="Century Gothic"/>
                <a:cs typeface="Century Gothic"/>
              </a:rPr>
              <a:t>NEWLY EMERGING MARKETS: A DIAMOND MONOPOLIST’S BEST FRIEND</a:t>
            </a:r>
          </a:p>
          <a:p>
            <a:r>
              <a:rPr lang="en-US" sz="2400" dirty="0" smtClean="0">
                <a:latin typeface="Century Gothic"/>
                <a:cs typeface="Century Gothic"/>
              </a:rPr>
              <a:t>DeBeers (the original diamond monopoly) has, since 1990</a:t>
            </a:r>
          </a:p>
          <a:p>
            <a:pPr marL="622300" lvl="1" indent="-227013">
              <a:buClr>
                <a:schemeClr val="accent3"/>
              </a:buClr>
              <a:buFont typeface="Wingdings" charset="2"/>
              <a:buChar char="§"/>
            </a:pPr>
            <a:r>
              <a:rPr lang="en-US" sz="2400" dirty="0" smtClean="0">
                <a:latin typeface="Century Gothic"/>
                <a:cs typeface="Century Gothic"/>
              </a:rPr>
              <a:t>Lost control of many mines </a:t>
            </a:r>
          </a:p>
          <a:p>
            <a:pPr marL="622300" lvl="1" indent="-227013">
              <a:buClr>
                <a:schemeClr val="accent3"/>
              </a:buClr>
              <a:buFont typeface="Wingdings" charset="2"/>
              <a:buChar char="§"/>
            </a:pPr>
            <a:r>
              <a:rPr lang="en-US" sz="2400" dirty="0" smtClean="0">
                <a:latin typeface="Century Gothic"/>
                <a:cs typeface="Century Gothic"/>
              </a:rPr>
              <a:t>Agreed to stop monopolizing and fixing prices in the US diamond market (2013)</a:t>
            </a:r>
          </a:p>
          <a:p>
            <a:pPr marL="622300" lvl="1" indent="-227013">
              <a:buClr>
                <a:schemeClr val="accent3"/>
              </a:buClr>
              <a:buFont typeface="Wingdings" charset="2"/>
              <a:buChar char="§"/>
            </a:pPr>
            <a:r>
              <a:rPr lang="en-US" sz="2400" dirty="0" smtClean="0">
                <a:latin typeface="Century Gothic"/>
                <a:cs typeface="Century Gothic"/>
              </a:rPr>
              <a:t>Been faced with high-quality synthetic diamond alternatives</a:t>
            </a:r>
          </a:p>
          <a:p>
            <a:pPr>
              <a:buClr>
                <a:schemeClr val="accent3"/>
              </a:buClr>
            </a:pPr>
            <a:r>
              <a:rPr lang="en-US" sz="2800" i="1" dirty="0" smtClean="0">
                <a:solidFill>
                  <a:schemeClr val="tx1">
                    <a:lumMod val="75000"/>
                    <a:lumOff val="25000"/>
                  </a:schemeClr>
                </a:solidFill>
                <a:latin typeface="Century Gothic"/>
                <a:cs typeface="Century Gothic"/>
              </a:rPr>
              <a:t>BUT… demand is growing in China and India… and mines are being depleted</a:t>
            </a:r>
          </a:p>
        </p:txBody>
      </p:sp>
      <p:sp>
        <p:nvSpPr>
          <p:cNvPr id="4" name="Footer Placeholder 3"/>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5186747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rrowheads="1"/>
          </p:cNvSpPr>
          <p:nvPr>
            <p:ph type="title"/>
          </p:nvPr>
        </p:nvSpPr>
        <p:spPr/>
        <p:txBody>
          <a:bodyPr>
            <a:normAutofit fontScale="90000"/>
          </a:bodyPr>
          <a:lstStyle/>
          <a:p>
            <a:r>
              <a:rPr lang="en-US" dirty="0" smtClean="0"/>
              <a:t>2. INCREASING RETURNS TO SCALE</a:t>
            </a:r>
            <a:endParaRPr lang="en-US" b="0" dirty="0" smtClean="0"/>
          </a:p>
        </p:txBody>
      </p:sp>
      <p:sp>
        <p:nvSpPr>
          <p:cNvPr id="2" name="Content Placeholder 1"/>
          <p:cNvSpPr>
            <a:spLocks noGrp="1"/>
          </p:cNvSpPr>
          <p:nvPr>
            <p:ph idx="1"/>
          </p:nvPr>
        </p:nvSpPr>
        <p:spPr>
          <a:xfrm>
            <a:off x="228600" y="1981200"/>
            <a:ext cx="5257800" cy="3276600"/>
          </a:xfrm>
        </p:spPr>
        <p:txBody>
          <a:bodyPr>
            <a:normAutofit fontScale="92500" lnSpcReduction="10000"/>
          </a:bodyPr>
          <a:lstStyle/>
          <a:p>
            <a:pPr>
              <a:buClr>
                <a:schemeClr val="tx1"/>
              </a:buClr>
            </a:pPr>
            <a:r>
              <a:rPr lang="en-US" sz="3300" dirty="0"/>
              <a:t>A natural monopoly exists when </a:t>
            </a:r>
            <a:r>
              <a:rPr lang="en-US" sz="3300" i="1" dirty="0">
                <a:solidFill>
                  <a:srgbClr val="990033"/>
                </a:solidFill>
              </a:rPr>
              <a:t>increasing returns to scale</a:t>
            </a:r>
            <a:r>
              <a:rPr lang="en-US" sz="3300" i="1" dirty="0"/>
              <a:t> </a:t>
            </a:r>
            <a:r>
              <a:rPr lang="en-US" sz="3300" i="1" dirty="0" smtClean="0">
                <a:solidFill>
                  <a:srgbClr val="990033"/>
                </a:solidFill>
              </a:rPr>
              <a:t>(economies of scale) </a:t>
            </a:r>
            <a:r>
              <a:rPr lang="en-US" sz="3300" dirty="0" smtClean="0"/>
              <a:t>provide </a:t>
            </a:r>
            <a:r>
              <a:rPr lang="en-US" sz="3300" dirty="0"/>
              <a:t>a </a:t>
            </a:r>
            <a:r>
              <a:rPr lang="en-US" sz="3300" dirty="0">
                <a:solidFill>
                  <a:srgbClr val="0070C0"/>
                </a:solidFill>
              </a:rPr>
              <a:t>large cost advantage to a single </a:t>
            </a:r>
            <a:r>
              <a:rPr lang="en-US" sz="3300" dirty="0" smtClean="0">
                <a:solidFill>
                  <a:srgbClr val="0070C0"/>
                </a:solidFill>
              </a:rPr>
              <a:t>firm.</a:t>
            </a:r>
            <a:r>
              <a:rPr lang="en-US" sz="3300" dirty="0" smtClean="0"/>
              <a:t> </a:t>
            </a:r>
            <a:endParaRPr lang="en-US" sz="3300" dirty="0"/>
          </a:p>
          <a:p>
            <a:pPr>
              <a:buClr>
                <a:schemeClr val="tx1"/>
              </a:buClr>
            </a:pPr>
            <a:r>
              <a:rPr lang="en-US" sz="3300" dirty="0" smtClean="0"/>
              <a:t> </a:t>
            </a:r>
            <a:endParaRPr lang="en-US" sz="3300" dirty="0"/>
          </a:p>
          <a:p>
            <a:endParaRPr lang="en-US" dirty="0"/>
          </a:p>
        </p:txBody>
      </p:sp>
      <p:pic>
        <p:nvPicPr>
          <p:cNvPr id="5" name="Picture 5" descr="Cowen_UN11_PH0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24538" y="1143000"/>
            <a:ext cx="3319462"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6"/>
          <p:cNvSpPr txBox="1">
            <a:spLocks noChangeArrowheads="1"/>
          </p:cNvSpPr>
          <p:nvPr/>
        </p:nvSpPr>
        <p:spPr bwMode="auto">
          <a:xfrm>
            <a:off x="5791200" y="5791200"/>
            <a:ext cx="3352800" cy="708025"/>
          </a:xfrm>
          <a:prstGeom prst="rect">
            <a:avLst/>
          </a:prstGeom>
          <a:noFill/>
          <a:ln>
            <a:noFill/>
          </a:ln>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i="1" dirty="0">
                <a:solidFill>
                  <a:schemeClr val="tx1">
                    <a:lumMod val="75000"/>
                    <a:lumOff val="25000"/>
                  </a:schemeClr>
                </a:solidFill>
                <a:latin typeface="Century Gothic"/>
                <a:cs typeface="Century Gothic"/>
              </a:rPr>
              <a:t>Hoover Dam, a </a:t>
            </a:r>
            <a:r>
              <a:rPr lang="en-US" sz="2000" b="1" i="1" dirty="0" smtClean="0">
                <a:solidFill>
                  <a:schemeClr val="tx1">
                    <a:lumMod val="75000"/>
                    <a:lumOff val="25000"/>
                  </a:schemeClr>
                </a:solidFill>
                <a:latin typeface="Century Gothic"/>
                <a:cs typeface="Century Gothic"/>
              </a:rPr>
              <a:t>natural monopoly</a:t>
            </a:r>
            <a:endParaRPr lang="en-US" sz="2000" b="1" i="1" dirty="0">
              <a:solidFill>
                <a:schemeClr val="tx1">
                  <a:lumMod val="75000"/>
                  <a:lumOff val="25000"/>
                </a:schemeClr>
              </a:solidFill>
              <a:latin typeface="Century Gothic"/>
              <a:cs typeface="Century Gothic"/>
            </a:endParaRPr>
          </a:p>
        </p:txBody>
      </p:sp>
      <p:sp>
        <p:nvSpPr>
          <p:cNvPr id="3" name="Footer Placeholder 2"/>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3748501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Rot="1" noChangeArrowheads="1"/>
          </p:cNvSpPr>
          <p:nvPr>
            <p:ph type="title"/>
          </p:nvPr>
        </p:nvSpPr>
        <p:spPr>
          <a:xfrm>
            <a:off x="0" y="0"/>
            <a:ext cx="9144000" cy="914400"/>
          </a:xfrm>
        </p:spPr>
        <p:txBody>
          <a:bodyPr>
            <a:noAutofit/>
          </a:bodyPr>
          <a:lstStyle/>
          <a:p>
            <a:r>
              <a:rPr lang="en-US" sz="4000" spc="0" dirty="0" smtClean="0"/>
              <a:t>2. INCREASING RETURNS TO SCALE</a:t>
            </a:r>
          </a:p>
        </p:txBody>
      </p:sp>
      <p:sp>
        <p:nvSpPr>
          <p:cNvPr id="83981" name="Text Box 13"/>
          <p:cNvSpPr txBox="1">
            <a:spLocks noChangeArrowheads="1"/>
          </p:cNvSpPr>
          <p:nvPr/>
        </p:nvSpPr>
        <p:spPr bwMode="auto">
          <a:xfrm>
            <a:off x="0" y="990600"/>
            <a:ext cx="9144000" cy="762000"/>
          </a:xfrm>
          <a:prstGeom prst="rect">
            <a:avLst/>
          </a:prstGeom>
          <a:noFill/>
          <a:ln>
            <a:noFill/>
          </a:ln>
        </p:spPr>
        <p:txBody>
          <a:bodyPr/>
          <a:lstStyle>
            <a:lvl1pPr marL="1588" indent="-1588"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6pPr>
            <a:lvl7pPr marL="29718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7pPr>
            <a:lvl8pPr marL="34290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8pPr>
            <a:lvl9pPr marL="38862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9pPr>
          </a:lstStyle>
          <a:p>
            <a:pPr eaLnBrk="1" hangingPunct="1">
              <a:lnSpc>
                <a:spcPct val="90000"/>
              </a:lnSpc>
            </a:pPr>
            <a:r>
              <a:rPr lang="en-US" sz="2400" b="1" i="1" dirty="0" smtClean="0">
                <a:solidFill>
                  <a:schemeClr val="tx1">
                    <a:lumMod val="75000"/>
                    <a:lumOff val="25000"/>
                  </a:schemeClr>
                </a:solidFill>
                <a:latin typeface="Century Gothic"/>
                <a:cs typeface="Century Gothic"/>
              </a:rPr>
              <a:t>A given </a:t>
            </a:r>
            <a:r>
              <a:rPr lang="en-US" sz="2400" b="1" i="1" dirty="0">
                <a:solidFill>
                  <a:schemeClr val="tx1">
                    <a:lumMod val="75000"/>
                    <a:lumOff val="25000"/>
                  </a:schemeClr>
                </a:solidFill>
                <a:latin typeface="Century Gothic"/>
                <a:cs typeface="Century Gothic"/>
              </a:rPr>
              <a:t>quantity of output is produced more cheaply by one large firm than by two or more smaller firms.</a:t>
            </a:r>
          </a:p>
        </p:txBody>
      </p:sp>
      <p:sp>
        <p:nvSpPr>
          <p:cNvPr id="224261" name="Rectangle 5"/>
          <p:cNvSpPr>
            <a:spLocks noChangeArrowheads="1"/>
          </p:cNvSpPr>
          <p:nvPr/>
        </p:nvSpPr>
        <p:spPr bwMode="auto">
          <a:xfrm>
            <a:off x="4321175" y="5381625"/>
            <a:ext cx="16270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a:solidFill>
                  <a:srgbClr val="000000"/>
                </a:solidFill>
                <a:latin typeface="Century Gothic"/>
                <a:cs typeface="Century Gothic"/>
              </a:rPr>
              <a:t>D</a:t>
            </a:r>
            <a:endParaRPr lang="en-US" sz="1400" i="1" dirty="0">
              <a:latin typeface="Century Gothic"/>
              <a:cs typeface="Century Gothic"/>
            </a:endParaRPr>
          </a:p>
        </p:txBody>
      </p:sp>
      <p:sp>
        <p:nvSpPr>
          <p:cNvPr id="224262" name="Rectangle 6"/>
          <p:cNvSpPr>
            <a:spLocks noChangeArrowheads="1"/>
          </p:cNvSpPr>
          <p:nvPr/>
        </p:nvSpPr>
        <p:spPr bwMode="auto">
          <a:xfrm>
            <a:off x="5535612" y="4811712"/>
            <a:ext cx="3920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err="1" smtClean="0">
                <a:solidFill>
                  <a:srgbClr val="000000"/>
                </a:solidFill>
                <a:latin typeface="Century Gothic"/>
                <a:cs typeface="Century Gothic"/>
              </a:rPr>
              <a:t>ATC</a:t>
            </a:r>
            <a:endParaRPr lang="en-US" sz="1400" i="1" dirty="0">
              <a:latin typeface="Century Gothic"/>
              <a:cs typeface="Century Gothic"/>
            </a:endParaRPr>
          </a:p>
        </p:txBody>
      </p:sp>
      <p:sp>
        <p:nvSpPr>
          <p:cNvPr id="224265" name="Rectangle 9"/>
          <p:cNvSpPr>
            <a:spLocks noChangeArrowheads="1"/>
          </p:cNvSpPr>
          <p:nvPr/>
        </p:nvSpPr>
        <p:spPr bwMode="auto">
          <a:xfrm>
            <a:off x="5257800" y="5715000"/>
            <a:ext cx="75661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Quantity</a:t>
            </a:r>
            <a:endParaRPr lang="en-US" sz="1400">
              <a:latin typeface="Century Gothic"/>
              <a:cs typeface="Century Gothic"/>
            </a:endParaRPr>
          </a:p>
        </p:txBody>
      </p:sp>
      <p:sp>
        <p:nvSpPr>
          <p:cNvPr id="224266" name="Rectangle 10"/>
          <p:cNvSpPr>
            <a:spLocks noChangeArrowheads="1"/>
          </p:cNvSpPr>
          <p:nvPr/>
        </p:nvSpPr>
        <p:spPr bwMode="auto">
          <a:xfrm>
            <a:off x="1589087" y="2133600"/>
            <a:ext cx="48101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r>
              <a:rPr lang="en-US" sz="1400">
                <a:solidFill>
                  <a:srgbClr val="000000"/>
                </a:solidFill>
                <a:latin typeface="Century Gothic"/>
                <a:cs typeface="Century Gothic"/>
              </a:rPr>
              <a:t>Price, cost</a:t>
            </a:r>
            <a:endParaRPr lang="en-US" sz="1400">
              <a:latin typeface="Century Gothic"/>
              <a:cs typeface="Century Gothic"/>
            </a:endParaRPr>
          </a:p>
        </p:txBody>
      </p:sp>
      <p:sp>
        <p:nvSpPr>
          <p:cNvPr id="224267" name="Freeform 11"/>
          <p:cNvSpPr>
            <a:spLocks/>
          </p:cNvSpPr>
          <p:nvPr/>
        </p:nvSpPr>
        <p:spPr bwMode="auto">
          <a:xfrm>
            <a:off x="2157412" y="2166937"/>
            <a:ext cx="4548188" cy="3484563"/>
          </a:xfrm>
          <a:custGeom>
            <a:avLst/>
            <a:gdLst>
              <a:gd name="T0" fmla="*/ 1984 w 1984"/>
              <a:gd name="T1" fmla="*/ 1701 h 1701"/>
              <a:gd name="T2" fmla="*/ 0 w 1984"/>
              <a:gd name="T3" fmla="*/ 1701 h 1701"/>
              <a:gd name="T4" fmla="*/ 0 w 1984"/>
              <a:gd name="T5" fmla="*/ 0 h 1701"/>
              <a:gd name="T6" fmla="*/ 0 60000 65536"/>
              <a:gd name="T7" fmla="*/ 0 60000 65536"/>
              <a:gd name="T8" fmla="*/ 0 60000 65536"/>
              <a:gd name="T9" fmla="*/ 0 w 1984"/>
              <a:gd name="T10" fmla="*/ 0 h 1701"/>
              <a:gd name="T11" fmla="*/ 1984 w 1984"/>
              <a:gd name="T12" fmla="*/ 1701 h 1701"/>
            </a:gdLst>
            <a:ahLst/>
            <a:cxnLst>
              <a:cxn ang="T6">
                <a:pos x="T0" y="T1"/>
              </a:cxn>
              <a:cxn ang="T7">
                <a:pos x="T2" y="T3"/>
              </a:cxn>
              <a:cxn ang="T8">
                <a:pos x="T4" y="T5"/>
              </a:cxn>
            </a:cxnLst>
            <a:rect l="T9" t="T10" r="T11" b="T12"/>
            <a:pathLst>
              <a:path w="1984" h="1701">
                <a:moveTo>
                  <a:pt x="1984" y="1701"/>
                </a:moveTo>
                <a:lnTo>
                  <a:pt x="0" y="1701"/>
                </a:lnTo>
                <a:lnTo>
                  <a:pt x="0" y="0"/>
                </a:lnTo>
              </a:path>
            </a:pathLst>
          </a:cu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atin typeface="Century Gothic"/>
              <a:cs typeface="Century Gothic"/>
            </a:endParaRPr>
          </a:p>
        </p:txBody>
      </p:sp>
      <p:sp>
        <p:nvSpPr>
          <p:cNvPr id="224268" name="Freeform 12"/>
          <p:cNvSpPr>
            <a:spLocks/>
          </p:cNvSpPr>
          <p:nvPr/>
        </p:nvSpPr>
        <p:spPr bwMode="auto">
          <a:xfrm>
            <a:off x="2352675" y="3197225"/>
            <a:ext cx="3155950" cy="2182812"/>
          </a:xfrm>
          <a:custGeom>
            <a:avLst/>
            <a:gdLst>
              <a:gd name="T0" fmla="*/ 0 w 583"/>
              <a:gd name="T1" fmla="*/ 0 h 451"/>
              <a:gd name="T2" fmla="*/ 583 w 583"/>
              <a:gd name="T3" fmla="*/ 359 h 451"/>
              <a:gd name="T4" fmla="*/ 0 60000 65536"/>
              <a:gd name="T5" fmla="*/ 0 60000 65536"/>
              <a:gd name="T6" fmla="*/ 0 w 583"/>
              <a:gd name="T7" fmla="*/ 0 h 451"/>
              <a:gd name="T8" fmla="*/ 583 w 583"/>
              <a:gd name="T9" fmla="*/ 451 h 451"/>
            </a:gdLst>
            <a:ahLst/>
            <a:cxnLst>
              <a:cxn ang="T4">
                <a:pos x="T0" y="T1"/>
              </a:cxn>
              <a:cxn ang="T5">
                <a:pos x="T2" y="T3"/>
              </a:cxn>
            </a:cxnLst>
            <a:rect l="T6" t="T7" r="T8" b="T9"/>
            <a:pathLst>
              <a:path w="583" h="451">
                <a:moveTo>
                  <a:pt x="0" y="0"/>
                </a:moveTo>
                <a:cubicBezTo>
                  <a:pt x="60" y="243"/>
                  <a:pt x="286" y="451"/>
                  <a:pt x="583" y="359"/>
                </a:cubicBezTo>
              </a:path>
            </a:pathLst>
          </a:custGeom>
          <a:noFill/>
          <a:ln w="30163">
            <a:solidFill>
              <a:srgbClr val="8C64A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atin typeface="Century Gothic"/>
              <a:cs typeface="Century Gothic"/>
            </a:endParaRPr>
          </a:p>
        </p:txBody>
      </p:sp>
      <p:sp>
        <p:nvSpPr>
          <p:cNvPr id="224269" name="Line 13"/>
          <p:cNvSpPr>
            <a:spLocks noChangeShapeType="1"/>
          </p:cNvSpPr>
          <p:nvPr/>
        </p:nvSpPr>
        <p:spPr bwMode="auto">
          <a:xfrm>
            <a:off x="2352675" y="2511425"/>
            <a:ext cx="1966912" cy="2889250"/>
          </a:xfrm>
          <a:prstGeom prst="line">
            <a:avLst/>
          </a:prstGeom>
          <a:noFill/>
          <a:ln w="30163">
            <a:solidFill>
              <a:srgbClr val="3C5DAA"/>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24270" name="Line 14"/>
          <p:cNvSpPr>
            <a:spLocks noChangeShapeType="1"/>
          </p:cNvSpPr>
          <p:nvPr/>
        </p:nvSpPr>
        <p:spPr bwMode="auto">
          <a:xfrm flipH="1">
            <a:off x="1898650" y="4924425"/>
            <a:ext cx="238125" cy="0"/>
          </a:xfrm>
          <a:prstGeom prst="line">
            <a:avLst/>
          </a:prstGeom>
          <a:noFill/>
          <a:ln w="635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24271" name="Freeform 15"/>
          <p:cNvSpPr>
            <a:spLocks/>
          </p:cNvSpPr>
          <p:nvPr/>
        </p:nvSpPr>
        <p:spPr bwMode="auto">
          <a:xfrm>
            <a:off x="228600" y="4689474"/>
            <a:ext cx="1717675" cy="720725"/>
          </a:xfrm>
          <a:custGeom>
            <a:avLst/>
            <a:gdLst>
              <a:gd name="T0" fmla="*/ 303 w 303"/>
              <a:gd name="T1" fmla="*/ 81 h 97"/>
              <a:gd name="T2" fmla="*/ 287 w 303"/>
              <a:gd name="T3" fmla="*/ 97 h 97"/>
              <a:gd name="T4" fmla="*/ 16 w 303"/>
              <a:gd name="T5" fmla="*/ 97 h 97"/>
              <a:gd name="T6" fmla="*/ 0 w 303"/>
              <a:gd name="T7" fmla="*/ 81 h 97"/>
              <a:gd name="T8" fmla="*/ 0 w 303"/>
              <a:gd name="T9" fmla="*/ 16 h 97"/>
              <a:gd name="T10" fmla="*/ 16 w 303"/>
              <a:gd name="T11" fmla="*/ 0 h 97"/>
              <a:gd name="T12" fmla="*/ 287 w 303"/>
              <a:gd name="T13" fmla="*/ 0 h 97"/>
              <a:gd name="T14" fmla="*/ 303 w 303"/>
              <a:gd name="T15" fmla="*/ 16 h 97"/>
              <a:gd name="T16" fmla="*/ 303 w 303"/>
              <a:gd name="T17" fmla="*/ 81 h 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3"/>
              <a:gd name="T28" fmla="*/ 0 h 97"/>
              <a:gd name="T29" fmla="*/ 303 w 303"/>
              <a:gd name="T30" fmla="*/ 97 h 9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3" h="97">
                <a:moveTo>
                  <a:pt x="303" y="81"/>
                </a:moveTo>
                <a:cubicBezTo>
                  <a:pt x="303" y="90"/>
                  <a:pt x="296" y="97"/>
                  <a:pt x="287" y="97"/>
                </a:cubicBezTo>
                <a:cubicBezTo>
                  <a:pt x="16" y="97"/>
                  <a:pt x="16" y="97"/>
                  <a:pt x="16" y="97"/>
                </a:cubicBezTo>
                <a:cubicBezTo>
                  <a:pt x="7" y="97"/>
                  <a:pt x="0" y="90"/>
                  <a:pt x="0" y="81"/>
                </a:cubicBezTo>
                <a:cubicBezTo>
                  <a:pt x="0" y="16"/>
                  <a:pt x="0" y="16"/>
                  <a:pt x="0" y="16"/>
                </a:cubicBezTo>
                <a:cubicBezTo>
                  <a:pt x="0" y="7"/>
                  <a:pt x="7" y="0"/>
                  <a:pt x="16" y="0"/>
                </a:cubicBezTo>
                <a:cubicBezTo>
                  <a:pt x="287" y="0"/>
                  <a:pt x="287" y="0"/>
                  <a:pt x="287" y="0"/>
                </a:cubicBezTo>
                <a:cubicBezTo>
                  <a:pt x="296" y="0"/>
                  <a:pt x="303" y="7"/>
                  <a:pt x="303" y="16"/>
                </a:cubicBezTo>
                <a:lnTo>
                  <a:pt x="303" y="81"/>
                </a:lnTo>
                <a:close/>
              </a:path>
            </a:pathLst>
          </a:custGeom>
          <a:solidFill>
            <a:srgbClr val="D7E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4272" name="Freeform 16"/>
          <p:cNvSpPr>
            <a:spLocks/>
          </p:cNvSpPr>
          <p:nvPr/>
        </p:nvSpPr>
        <p:spPr bwMode="auto">
          <a:xfrm>
            <a:off x="2032793" y="5927002"/>
            <a:ext cx="2101850" cy="315913"/>
          </a:xfrm>
          <a:custGeom>
            <a:avLst/>
            <a:gdLst>
              <a:gd name="T0" fmla="*/ 338 w 338"/>
              <a:gd name="T1" fmla="*/ 43 h 59"/>
              <a:gd name="T2" fmla="*/ 323 w 338"/>
              <a:gd name="T3" fmla="*/ 59 h 59"/>
              <a:gd name="T4" fmla="*/ 16 w 338"/>
              <a:gd name="T5" fmla="*/ 59 h 59"/>
              <a:gd name="T6" fmla="*/ 0 w 338"/>
              <a:gd name="T7" fmla="*/ 43 h 59"/>
              <a:gd name="T8" fmla="*/ 0 w 338"/>
              <a:gd name="T9" fmla="*/ 16 h 59"/>
              <a:gd name="T10" fmla="*/ 16 w 338"/>
              <a:gd name="T11" fmla="*/ 0 h 59"/>
              <a:gd name="T12" fmla="*/ 323 w 338"/>
              <a:gd name="T13" fmla="*/ 0 h 59"/>
              <a:gd name="T14" fmla="*/ 338 w 338"/>
              <a:gd name="T15" fmla="*/ 16 h 59"/>
              <a:gd name="T16" fmla="*/ 338 w 338"/>
              <a:gd name="T17" fmla="*/ 43 h 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8"/>
              <a:gd name="T28" fmla="*/ 0 h 59"/>
              <a:gd name="T29" fmla="*/ 338 w 338"/>
              <a:gd name="T30" fmla="*/ 59 h 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8" h="59">
                <a:moveTo>
                  <a:pt x="338" y="43"/>
                </a:moveTo>
                <a:cubicBezTo>
                  <a:pt x="338" y="52"/>
                  <a:pt x="331" y="59"/>
                  <a:pt x="323" y="59"/>
                </a:cubicBezTo>
                <a:cubicBezTo>
                  <a:pt x="16" y="59"/>
                  <a:pt x="16" y="59"/>
                  <a:pt x="16" y="59"/>
                </a:cubicBezTo>
                <a:cubicBezTo>
                  <a:pt x="7" y="59"/>
                  <a:pt x="0" y="52"/>
                  <a:pt x="0" y="43"/>
                </a:cubicBezTo>
                <a:cubicBezTo>
                  <a:pt x="0" y="16"/>
                  <a:pt x="0" y="16"/>
                  <a:pt x="0" y="16"/>
                </a:cubicBezTo>
                <a:cubicBezTo>
                  <a:pt x="0" y="7"/>
                  <a:pt x="7" y="0"/>
                  <a:pt x="16" y="0"/>
                </a:cubicBezTo>
                <a:cubicBezTo>
                  <a:pt x="323" y="0"/>
                  <a:pt x="323" y="0"/>
                  <a:pt x="323" y="0"/>
                </a:cubicBezTo>
                <a:cubicBezTo>
                  <a:pt x="331" y="0"/>
                  <a:pt x="338" y="7"/>
                  <a:pt x="338" y="16"/>
                </a:cubicBezTo>
                <a:lnTo>
                  <a:pt x="338" y="43"/>
                </a:lnTo>
                <a:close/>
              </a:path>
            </a:pathLst>
          </a:custGeom>
          <a:solidFill>
            <a:srgbClr val="D7E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4273" name="Rectangle 17"/>
          <p:cNvSpPr>
            <a:spLocks noChangeArrowheads="1"/>
          </p:cNvSpPr>
          <p:nvPr/>
        </p:nvSpPr>
        <p:spPr bwMode="auto">
          <a:xfrm>
            <a:off x="2109810" y="5956756"/>
            <a:ext cx="19737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dirty="0">
                <a:solidFill>
                  <a:srgbClr val="000000"/>
                </a:solidFill>
                <a:latin typeface="Century Gothic"/>
                <a:cs typeface="Century Gothic"/>
              </a:rPr>
              <a:t>Relevant output range</a:t>
            </a:r>
            <a:endParaRPr lang="en-US" sz="1400" dirty="0">
              <a:latin typeface="Century Gothic"/>
              <a:cs typeface="Century Gothic"/>
            </a:endParaRPr>
          </a:p>
        </p:txBody>
      </p:sp>
      <p:sp>
        <p:nvSpPr>
          <p:cNvPr id="224274" name="Freeform 18"/>
          <p:cNvSpPr>
            <a:spLocks/>
          </p:cNvSpPr>
          <p:nvPr/>
        </p:nvSpPr>
        <p:spPr bwMode="auto">
          <a:xfrm>
            <a:off x="3757612" y="3275011"/>
            <a:ext cx="2185988" cy="1001713"/>
          </a:xfrm>
          <a:custGeom>
            <a:avLst/>
            <a:gdLst>
              <a:gd name="T0" fmla="*/ 354 w 354"/>
              <a:gd name="T1" fmla="*/ 158 h 174"/>
              <a:gd name="T2" fmla="*/ 338 w 354"/>
              <a:gd name="T3" fmla="*/ 174 h 174"/>
              <a:gd name="T4" fmla="*/ 16 w 354"/>
              <a:gd name="T5" fmla="*/ 174 h 174"/>
              <a:gd name="T6" fmla="*/ 0 w 354"/>
              <a:gd name="T7" fmla="*/ 158 h 174"/>
              <a:gd name="T8" fmla="*/ 0 w 354"/>
              <a:gd name="T9" fmla="*/ 16 h 174"/>
              <a:gd name="T10" fmla="*/ 16 w 354"/>
              <a:gd name="T11" fmla="*/ 0 h 174"/>
              <a:gd name="T12" fmla="*/ 338 w 354"/>
              <a:gd name="T13" fmla="*/ 0 h 174"/>
              <a:gd name="T14" fmla="*/ 354 w 354"/>
              <a:gd name="T15" fmla="*/ 16 h 174"/>
              <a:gd name="T16" fmla="*/ 354 w 354"/>
              <a:gd name="T17" fmla="*/ 158 h 1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4"/>
              <a:gd name="T28" fmla="*/ 0 h 174"/>
              <a:gd name="T29" fmla="*/ 354 w 354"/>
              <a:gd name="T30" fmla="*/ 174 h 1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4" h="174">
                <a:moveTo>
                  <a:pt x="354" y="158"/>
                </a:moveTo>
                <a:cubicBezTo>
                  <a:pt x="354" y="167"/>
                  <a:pt x="347" y="174"/>
                  <a:pt x="338" y="174"/>
                </a:cubicBezTo>
                <a:cubicBezTo>
                  <a:pt x="16" y="174"/>
                  <a:pt x="16" y="174"/>
                  <a:pt x="16" y="174"/>
                </a:cubicBezTo>
                <a:cubicBezTo>
                  <a:pt x="8" y="174"/>
                  <a:pt x="0" y="167"/>
                  <a:pt x="0" y="158"/>
                </a:cubicBezTo>
                <a:cubicBezTo>
                  <a:pt x="0" y="16"/>
                  <a:pt x="0" y="16"/>
                  <a:pt x="0" y="16"/>
                </a:cubicBezTo>
                <a:cubicBezTo>
                  <a:pt x="0" y="8"/>
                  <a:pt x="8" y="0"/>
                  <a:pt x="16" y="0"/>
                </a:cubicBezTo>
                <a:cubicBezTo>
                  <a:pt x="338" y="0"/>
                  <a:pt x="338" y="0"/>
                  <a:pt x="338" y="0"/>
                </a:cubicBezTo>
                <a:cubicBezTo>
                  <a:pt x="347" y="0"/>
                  <a:pt x="354" y="8"/>
                  <a:pt x="354" y="16"/>
                </a:cubicBezTo>
                <a:lnTo>
                  <a:pt x="354" y="158"/>
                </a:lnTo>
                <a:close/>
              </a:path>
            </a:pathLst>
          </a:custGeom>
          <a:solidFill>
            <a:srgbClr val="D7E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4275" name="Freeform 19"/>
          <p:cNvSpPr>
            <a:spLocks/>
          </p:cNvSpPr>
          <p:nvPr/>
        </p:nvSpPr>
        <p:spPr bwMode="auto">
          <a:xfrm>
            <a:off x="2173287" y="5748337"/>
            <a:ext cx="1820863" cy="120650"/>
          </a:xfrm>
          <a:custGeom>
            <a:avLst/>
            <a:gdLst>
              <a:gd name="T0" fmla="*/ 0 w 336"/>
              <a:gd name="T1" fmla="*/ 0 h 25"/>
              <a:gd name="T2" fmla="*/ 12 w 336"/>
              <a:gd name="T3" fmla="*/ 15 h 25"/>
              <a:gd name="T4" fmla="*/ 160 w 336"/>
              <a:gd name="T5" fmla="*/ 15 h 25"/>
              <a:gd name="T6" fmla="*/ 168 w 336"/>
              <a:gd name="T7" fmla="*/ 25 h 25"/>
              <a:gd name="T8" fmla="*/ 176 w 336"/>
              <a:gd name="T9" fmla="*/ 15 h 25"/>
              <a:gd name="T10" fmla="*/ 324 w 336"/>
              <a:gd name="T11" fmla="*/ 15 h 25"/>
              <a:gd name="T12" fmla="*/ 336 w 336"/>
              <a:gd name="T13" fmla="*/ 0 h 25"/>
              <a:gd name="T14" fmla="*/ 0 60000 65536"/>
              <a:gd name="T15" fmla="*/ 0 60000 65536"/>
              <a:gd name="T16" fmla="*/ 0 60000 65536"/>
              <a:gd name="T17" fmla="*/ 0 60000 65536"/>
              <a:gd name="T18" fmla="*/ 0 60000 65536"/>
              <a:gd name="T19" fmla="*/ 0 60000 65536"/>
              <a:gd name="T20" fmla="*/ 0 60000 65536"/>
              <a:gd name="T21" fmla="*/ 0 w 336"/>
              <a:gd name="T22" fmla="*/ 0 h 25"/>
              <a:gd name="T23" fmla="*/ 336 w 336"/>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25">
                <a:moveTo>
                  <a:pt x="0" y="0"/>
                </a:moveTo>
                <a:cubicBezTo>
                  <a:pt x="0" y="10"/>
                  <a:pt x="2" y="15"/>
                  <a:pt x="12" y="15"/>
                </a:cubicBezTo>
                <a:cubicBezTo>
                  <a:pt x="14" y="15"/>
                  <a:pt x="158" y="15"/>
                  <a:pt x="160" y="15"/>
                </a:cubicBezTo>
                <a:cubicBezTo>
                  <a:pt x="163" y="15"/>
                  <a:pt x="168" y="17"/>
                  <a:pt x="168" y="25"/>
                </a:cubicBezTo>
                <a:cubicBezTo>
                  <a:pt x="168" y="17"/>
                  <a:pt x="173" y="15"/>
                  <a:pt x="176" y="15"/>
                </a:cubicBezTo>
                <a:cubicBezTo>
                  <a:pt x="177" y="15"/>
                  <a:pt x="322" y="15"/>
                  <a:pt x="324" y="15"/>
                </a:cubicBezTo>
                <a:cubicBezTo>
                  <a:pt x="334" y="15"/>
                  <a:pt x="336" y="10"/>
                  <a:pt x="336" y="0"/>
                </a:cubicBezTo>
              </a:path>
            </a:pathLst>
          </a:custGeom>
          <a:noFill/>
          <a:ln w="22225">
            <a:solidFill>
              <a:srgbClr val="6D6F7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Century Gothic"/>
              <a:cs typeface="Century Gothic"/>
            </a:endParaRPr>
          </a:p>
        </p:txBody>
      </p:sp>
      <p:sp>
        <p:nvSpPr>
          <p:cNvPr id="224276" name="Oval 20"/>
          <p:cNvSpPr>
            <a:spLocks noChangeArrowheads="1"/>
          </p:cNvSpPr>
          <p:nvPr/>
        </p:nvSpPr>
        <p:spPr bwMode="auto">
          <a:xfrm>
            <a:off x="3938587" y="4872037"/>
            <a:ext cx="109538" cy="984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4277" name="Freeform 21"/>
          <p:cNvSpPr>
            <a:spLocks/>
          </p:cNvSpPr>
          <p:nvPr/>
        </p:nvSpPr>
        <p:spPr bwMode="auto">
          <a:xfrm>
            <a:off x="2974975" y="4000500"/>
            <a:ext cx="601662" cy="552450"/>
          </a:xfrm>
          <a:custGeom>
            <a:avLst/>
            <a:gdLst>
              <a:gd name="T0" fmla="*/ 0 w 111"/>
              <a:gd name="T1" fmla="*/ 0 h 114"/>
              <a:gd name="T2" fmla="*/ 53 w 111"/>
              <a:gd name="T3" fmla="*/ 63 h 114"/>
              <a:gd name="T4" fmla="*/ 111 w 111"/>
              <a:gd name="T5" fmla="*/ 114 h 114"/>
              <a:gd name="T6" fmla="*/ 0 60000 65536"/>
              <a:gd name="T7" fmla="*/ 0 60000 65536"/>
              <a:gd name="T8" fmla="*/ 0 60000 65536"/>
              <a:gd name="T9" fmla="*/ 0 w 111"/>
              <a:gd name="T10" fmla="*/ 0 h 114"/>
              <a:gd name="T11" fmla="*/ 111 w 111"/>
              <a:gd name="T12" fmla="*/ 114 h 114"/>
            </a:gdLst>
            <a:ahLst/>
            <a:cxnLst>
              <a:cxn ang="T6">
                <a:pos x="T0" y="T1"/>
              </a:cxn>
              <a:cxn ang="T7">
                <a:pos x="T2" y="T3"/>
              </a:cxn>
              <a:cxn ang="T8">
                <a:pos x="T4" y="T5"/>
              </a:cxn>
            </a:cxnLst>
            <a:rect l="T9" t="T10" r="T11" b="T12"/>
            <a:pathLst>
              <a:path w="111" h="114">
                <a:moveTo>
                  <a:pt x="0" y="0"/>
                </a:moveTo>
                <a:cubicBezTo>
                  <a:pt x="0" y="0"/>
                  <a:pt x="28" y="39"/>
                  <a:pt x="53" y="63"/>
                </a:cubicBezTo>
                <a:cubicBezTo>
                  <a:pt x="78" y="87"/>
                  <a:pt x="111" y="114"/>
                  <a:pt x="111" y="114"/>
                </a:cubicBezTo>
              </a:path>
            </a:pathLst>
          </a:custGeom>
          <a:noFill/>
          <a:ln w="3016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atin typeface="Century Gothic"/>
              <a:cs typeface="Century Gothic"/>
            </a:endParaRPr>
          </a:p>
        </p:txBody>
      </p:sp>
      <p:sp>
        <p:nvSpPr>
          <p:cNvPr id="224278" name="Freeform 22"/>
          <p:cNvSpPr>
            <a:spLocks/>
          </p:cNvSpPr>
          <p:nvPr/>
        </p:nvSpPr>
        <p:spPr bwMode="auto">
          <a:xfrm>
            <a:off x="3505200" y="4484687"/>
            <a:ext cx="153987" cy="122238"/>
          </a:xfrm>
          <a:custGeom>
            <a:avLst/>
            <a:gdLst>
              <a:gd name="T0" fmla="*/ 9 w 28"/>
              <a:gd name="T1" fmla="*/ 10 h 25"/>
              <a:gd name="T2" fmla="*/ 10 w 28"/>
              <a:gd name="T3" fmla="*/ 0 h 25"/>
              <a:gd name="T4" fmla="*/ 11 w 28"/>
              <a:gd name="T5" fmla="*/ 0 h 25"/>
              <a:gd name="T6" fmla="*/ 18 w 28"/>
              <a:gd name="T7" fmla="*/ 13 h 25"/>
              <a:gd name="T8" fmla="*/ 28 w 28"/>
              <a:gd name="T9" fmla="*/ 25 h 25"/>
              <a:gd name="T10" fmla="*/ 14 w 28"/>
              <a:gd name="T11" fmla="*/ 18 h 25"/>
              <a:gd name="T12" fmla="*/ 0 w 28"/>
              <a:gd name="T13" fmla="*/ 14 h 25"/>
              <a:gd name="T14" fmla="*/ 0 w 28"/>
              <a:gd name="T15" fmla="*/ 14 h 25"/>
              <a:gd name="T16" fmla="*/ 9 w 28"/>
              <a:gd name="T17" fmla="*/ 1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
              <a:gd name="T28" fmla="*/ 0 h 25"/>
              <a:gd name="T29" fmla="*/ 28 w 28"/>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 h="25">
                <a:moveTo>
                  <a:pt x="9" y="10"/>
                </a:moveTo>
                <a:cubicBezTo>
                  <a:pt x="10" y="0"/>
                  <a:pt x="10" y="0"/>
                  <a:pt x="10" y="0"/>
                </a:cubicBezTo>
                <a:cubicBezTo>
                  <a:pt x="11" y="0"/>
                  <a:pt x="11" y="0"/>
                  <a:pt x="11" y="0"/>
                </a:cubicBezTo>
                <a:cubicBezTo>
                  <a:pt x="18" y="13"/>
                  <a:pt x="18" y="13"/>
                  <a:pt x="18" y="13"/>
                </a:cubicBezTo>
                <a:cubicBezTo>
                  <a:pt x="22" y="17"/>
                  <a:pt x="25" y="21"/>
                  <a:pt x="28" y="25"/>
                </a:cubicBezTo>
                <a:cubicBezTo>
                  <a:pt x="24" y="22"/>
                  <a:pt x="19" y="20"/>
                  <a:pt x="14" y="18"/>
                </a:cubicBezTo>
                <a:cubicBezTo>
                  <a:pt x="0" y="14"/>
                  <a:pt x="0" y="14"/>
                  <a:pt x="0" y="14"/>
                </a:cubicBezTo>
                <a:cubicBezTo>
                  <a:pt x="0" y="14"/>
                  <a:pt x="0" y="14"/>
                  <a:pt x="0" y="14"/>
                </a:cubicBezTo>
                <a:lnTo>
                  <a:pt x="9"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4279" name="Freeform 23"/>
          <p:cNvSpPr>
            <a:spLocks/>
          </p:cNvSpPr>
          <p:nvPr/>
        </p:nvSpPr>
        <p:spPr bwMode="auto">
          <a:xfrm>
            <a:off x="3289300" y="4325937"/>
            <a:ext cx="152400" cy="125413"/>
          </a:xfrm>
          <a:custGeom>
            <a:avLst/>
            <a:gdLst>
              <a:gd name="T0" fmla="*/ 10 w 28"/>
              <a:gd name="T1" fmla="*/ 10 h 26"/>
              <a:gd name="T2" fmla="*/ 12 w 28"/>
              <a:gd name="T3" fmla="*/ 0 h 26"/>
              <a:gd name="T4" fmla="*/ 12 w 28"/>
              <a:gd name="T5" fmla="*/ 0 h 26"/>
              <a:gd name="T6" fmla="*/ 19 w 28"/>
              <a:gd name="T7" fmla="*/ 14 h 26"/>
              <a:gd name="T8" fmla="*/ 28 w 28"/>
              <a:gd name="T9" fmla="*/ 26 h 26"/>
              <a:gd name="T10" fmla="*/ 15 w 28"/>
              <a:gd name="T11" fmla="*/ 19 h 26"/>
              <a:gd name="T12" fmla="*/ 0 w 28"/>
              <a:gd name="T13" fmla="*/ 14 h 26"/>
              <a:gd name="T14" fmla="*/ 0 w 28"/>
              <a:gd name="T15" fmla="*/ 13 h 26"/>
              <a:gd name="T16" fmla="*/ 10 w 28"/>
              <a:gd name="T17" fmla="*/ 10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
              <a:gd name="T28" fmla="*/ 0 h 26"/>
              <a:gd name="T29" fmla="*/ 28 w 28"/>
              <a:gd name="T30" fmla="*/ 26 h 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 h="26">
                <a:moveTo>
                  <a:pt x="10" y="10"/>
                </a:moveTo>
                <a:cubicBezTo>
                  <a:pt x="12" y="0"/>
                  <a:pt x="12" y="0"/>
                  <a:pt x="12" y="0"/>
                </a:cubicBezTo>
                <a:cubicBezTo>
                  <a:pt x="12" y="0"/>
                  <a:pt x="12" y="0"/>
                  <a:pt x="12" y="0"/>
                </a:cubicBezTo>
                <a:cubicBezTo>
                  <a:pt x="19" y="14"/>
                  <a:pt x="19" y="14"/>
                  <a:pt x="19" y="14"/>
                </a:cubicBezTo>
                <a:cubicBezTo>
                  <a:pt x="22" y="18"/>
                  <a:pt x="25" y="22"/>
                  <a:pt x="28" y="26"/>
                </a:cubicBezTo>
                <a:cubicBezTo>
                  <a:pt x="24" y="23"/>
                  <a:pt x="19" y="21"/>
                  <a:pt x="15" y="19"/>
                </a:cubicBezTo>
                <a:cubicBezTo>
                  <a:pt x="0" y="14"/>
                  <a:pt x="0" y="14"/>
                  <a:pt x="0" y="14"/>
                </a:cubicBezTo>
                <a:cubicBezTo>
                  <a:pt x="0" y="13"/>
                  <a:pt x="0" y="13"/>
                  <a:pt x="0" y="13"/>
                </a:cubicBezTo>
                <a:lnTo>
                  <a:pt x="1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4280" name="Freeform 24"/>
          <p:cNvSpPr>
            <a:spLocks/>
          </p:cNvSpPr>
          <p:nvPr/>
        </p:nvSpPr>
        <p:spPr bwMode="auto">
          <a:xfrm>
            <a:off x="3095625" y="4149725"/>
            <a:ext cx="139700" cy="131762"/>
          </a:xfrm>
          <a:custGeom>
            <a:avLst/>
            <a:gdLst>
              <a:gd name="T0" fmla="*/ 10 w 26"/>
              <a:gd name="T1" fmla="*/ 10 h 27"/>
              <a:gd name="T2" fmla="*/ 13 w 26"/>
              <a:gd name="T3" fmla="*/ 0 h 27"/>
              <a:gd name="T4" fmla="*/ 13 w 26"/>
              <a:gd name="T5" fmla="*/ 0 h 27"/>
              <a:gd name="T6" fmla="*/ 19 w 26"/>
              <a:gd name="T7" fmla="*/ 14 h 27"/>
              <a:gd name="T8" fmla="*/ 26 w 26"/>
              <a:gd name="T9" fmla="*/ 27 h 27"/>
              <a:gd name="T10" fmla="*/ 14 w 26"/>
              <a:gd name="T11" fmla="*/ 19 h 27"/>
              <a:gd name="T12" fmla="*/ 0 w 26"/>
              <a:gd name="T13" fmla="*/ 12 h 27"/>
              <a:gd name="T14" fmla="*/ 0 w 26"/>
              <a:gd name="T15" fmla="*/ 12 h 27"/>
              <a:gd name="T16" fmla="*/ 10 w 26"/>
              <a:gd name="T17" fmla="*/ 10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27"/>
              <a:gd name="T29" fmla="*/ 26 w 26"/>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27">
                <a:moveTo>
                  <a:pt x="10" y="10"/>
                </a:moveTo>
                <a:cubicBezTo>
                  <a:pt x="13" y="0"/>
                  <a:pt x="13" y="0"/>
                  <a:pt x="13" y="0"/>
                </a:cubicBezTo>
                <a:cubicBezTo>
                  <a:pt x="13" y="0"/>
                  <a:pt x="13" y="0"/>
                  <a:pt x="13" y="0"/>
                </a:cubicBezTo>
                <a:cubicBezTo>
                  <a:pt x="19" y="14"/>
                  <a:pt x="19" y="14"/>
                  <a:pt x="19" y="14"/>
                </a:cubicBezTo>
                <a:cubicBezTo>
                  <a:pt x="21" y="19"/>
                  <a:pt x="24" y="23"/>
                  <a:pt x="26" y="27"/>
                </a:cubicBezTo>
                <a:cubicBezTo>
                  <a:pt x="22" y="25"/>
                  <a:pt x="18" y="22"/>
                  <a:pt x="14" y="19"/>
                </a:cubicBezTo>
                <a:cubicBezTo>
                  <a:pt x="0" y="12"/>
                  <a:pt x="0" y="12"/>
                  <a:pt x="0" y="12"/>
                </a:cubicBezTo>
                <a:cubicBezTo>
                  <a:pt x="0" y="12"/>
                  <a:pt x="0" y="12"/>
                  <a:pt x="0" y="12"/>
                </a:cubicBezTo>
                <a:lnTo>
                  <a:pt x="1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cxnSp>
        <p:nvCxnSpPr>
          <p:cNvPr id="548914" name="Straight Connector 86"/>
          <p:cNvCxnSpPr>
            <a:cxnSpLocks noChangeShapeType="1"/>
          </p:cNvCxnSpPr>
          <p:nvPr/>
        </p:nvCxnSpPr>
        <p:spPr bwMode="auto">
          <a:xfrm>
            <a:off x="3989387" y="4970462"/>
            <a:ext cx="0" cy="687388"/>
          </a:xfrm>
          <a:prstGeom prst="line">
            <a:avLst/>
          </a:prstGeom>
          <a:noFill/>
          <a:ln w="15875">
            <a:solidFill>
              <a:srgbClr val="808080"/>
            </a:solidFill>
            <a:prstDash val="sysDot"/>
            <a:round/>
            <a:headEnd/>
            <a:tailEnd type="none" w="med" len="lg"/>
          </a:ln>
          <a:extLst>
            <a:ext uri="{909E8E84-426E-40DD-AFC4-6F175D3DCCD1}">
              <a14:hiddenFill xmlns:a14="http://schemas.microsoft.com/office/drawing/2010/main">
                <a:noFill/>
              </a14:hiddenFill>
            </a:ext>
          </a:extLst>
        </p:spPr>
      </p:cxnSp>
      <p:cxnSp>
        <p:nvCxnSpPr>
          <p:cNvPr id="2" name="Straight Connector 86"/>
          <p:cNvCxnSpPr>
            <a:cxnSpLocks noChangeShapeType="1"/>
          </p:cNvCxnSpPr>
          <p:nvPr/>
        </p:nvCxnSpPr>
        <p:spPr bwMode="auto">
          <a:xfrm>
            <a:off x="2179637" y="4932362"/>
            <a:ext cx="1781175" cy="0"/>
          </a:xfrm>
          <a:prstGeom prst="line">
            <a:avLst/>
          </a:prstGeom>
          <a:noFill/>
          <a:ln w="15875">
            <a:solidFill>
              <a:srgbClr val="808080"/>
            </a:solidFill>
            <a:prstDash val="sysDot"/>
            <a:round/>
            <a:headEnd/>
            <a:tailEnd type="none" w="med" len="lg"/>
          </a:ln>
          <a:extLst>
            <a:ext uri="{909E8E84-426E-40DD-AFC4-6F175D3DCCD1}">
              <a14:hiddenFill xmlns:a14="http://schemas.microsoft.com/office/drawing/2010/main">
                <a:noFill/>
              </a14:hiddenFill>
            </a:ext>
          </a:extLst>
        </p:spPr>
      </p:cxnSp>
      <p:sp>
        <p:nvSpPr>
          <p:cNvPr id="224283" name="Rectangle 27"/>
          <p:cNvSpPr>
            <a:spLocks noChangeArrowheads="1"/>
          </p:cNvSpPr>
          <p:nvPr/>
        </p:nvSpPr>
        <p:spPr bwMode="auto">
          <a:xfrm>
            <a:off x="3830637" y="3353327"/>
            <a:ext cx="2090738"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r>
              <a:rPr lang="en-US" sz="1400" dirty="0">
                <a:solidFill>
                  <a:srgbClr val="000000"/>
                </a:solidFill>
                <a:latin typeface="Century Gothic"/>
                <a:cs typeface="Century Gothic"/>
              </a:rPr>
              <a:t>Natural monopoly. Average total cost is falling over the relevant output range</a:t>
            </a:r>
            <a:endParaRPr lang="en-US" sz="1400" dirty="0">
              <a:latin typeface="Century Gothic"/>
              <a:cs typeface="Century Gothic"/>
            </a:endParaRPr>
          </a:p>
        </p:txBody>
      </p:sp>
      <p:sp>
        <p:nvSpPr>
          <p:cNvPr id="224284" name="Rectangle 28"/>
          <p:cNvSpPr>
            <a:spLocks noChangeArrowheads="1"/>
          </p:cNvSpPr>
          <p:nvPr/>
        </p:nvSpPr>
        <p:spPr bwMode="auto">
          <a:xfrm>
            <a:off x="309562" y="4731277"/>
            <a:ext cx="1651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r>
              <a:rPr lang="en-US" sz="1400" dirty="0">
                <a:solidFill>
                  <a:srgbClr val="000000"/>
                </a:solidFill>
                <a:latin typeface="Century Gothic"/>
                <a:cs typeface="Century Gothic"/>
              </a:rPr>
              <a:t>Natural monopolist’s break-even price</a:t>
            </a:r>
            <a:endParaRPr lang="en-US" sz="1400" dirty="0">
              <a:latin typeface="Century Gothic"/>
              <a:cs typeface="Century Gothic"/>
            </a:endParaRPr>
          </a:p>
        </p:txBody>
      </p:sp>
      <p:sp>
        <p:nvSpPr>
          <p:cNvPr id="3" name="Footer Placeholder 2"/>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3145870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242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426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426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4261"/>
                                        </p:tgtEl>
                                        <p:attrNameLst>
                                          <p:attrName>style.visibility</p:attrName>
                                        </p:attrNameLst>
                                      </p:cBhvr>
                                      <p:to>
                                        <p:strVal val="visible"/>
                                      </p:to>
                                    </p:set>
                                  </p:childTnLst>
                                </p:cTn>
                              </p:par>
                              <p:par>
                                <p:cTn id="13" presetID="22" presetClass="entr" presetSubtype="8" fill="hold" grpId="0" nodeType="withEffect">
                                  <p:stCondLst>
                                    <p:cond delay="0"/>
                                  </p:stCondLst>
                                  <p:childTnLst>
                                    <p:set>
                                      <p:cBhvr>
                                        <p:cTn id="14" dur="1" fill="hold">
                                          <p:stCondLst>
                                            <p:cond delay="0"/>
                                          </p:stCondLst>
                                        </p:cTn>
                                        <p:tgtEl>
                                          <p:spTgt spid="224269"/>
                                        </p:tgtEl>
                                        <p:attrNameLst>
                                          <p:attrName>style.visibility</p:attrName>
                                        </p:attrNameLst>
                                      </p:cBhvr>
                                      <p:to>
                                        <p:strVal val="visible"/>
                                      </p:to>
                                    </p:set>
                                    <p:animEffect transition="in" filter="wipe(left)">
                                      <p:cBhvr>
                                        <p:cTn id="15" dur="500"/>
                                        <p:tgtEl>
                                          <p:spTgt spid="22426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24277"/>
                                        </p:tgtEl>
                                        <p:attrNameLst>
                                          <p:attrName>style.visibility</p:attrName>
                                        </p:attrNameLst>
                                      </p:cBhvr>
                                      <p:to>
                                        <p:strVal val="visible"/>
                                      </p:to>
                                    </p:set>
                                    <p:animEffect transition="in" filter="fade">
                                      <p:cBhvr>
                                        <p:cTn id="20" dur="500"/>
                                        <p:tgtEl>
                                          <p:spTgt spid="22427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4278"/>
                                        </p:tgtEl>
                                        <p:attrNameLst>
                                          <p:attrName>style.visibility</p:attrName>
                                        </p:attrNameLst>
                                      </p:cBhvr>
                                      <p:to>
                                        <p:strVal val="visible"/>
                                      </p:to>
                                    </p:set>
                                    <p:animEffect transition="in" filter="fade">
                                      <p:cBhvr>
                                        <p:cTn id="23" dur="500"/>
                                        <p:tgtEl>
                                          <p:spTgt spid="22427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4279"/>
                                        </p:tgtEl>
                                        <p:attrNameLst>
                                          <p:attrName>style.visibility</p:attrName>
                                        </p:attrNameLst>
                                      </p:cBhvr>
                                      <p:to>
                                        <p:strVal val="visible"/>
                                      </p:to>
                                    </p:set>
                                    <p:animEffect transition="in" filter="fade">
                                      <p:cBhvr>
                                        <p:cTn id="26" dur="500"/>
                                        <p:tgtEl>
                                          <p:spTgt spid="22427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24280"/>
                                        </p:tgtEl>
                                        <p:attrNameLst>
                                          <p:attrName>style.visibility</p:attrName>
                                        </p:attrNameLst>
                                      </p:cBhvr>
                                      <p:to>
                                        <p:strVal val="visible"/>
                                      </p:to>
                                    </p:set>
                                    <p:animEffect transition="in" filter="fade">
                                      <p:cBhvr>
                                        <p:cTn id="29" dur="500"/>
                                        <p:tgtEl>
                                          <p:spTgt spid="22428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4262"/>
                                        </p:tgtEl>
                                        <p:attrNameLst>
                                          <p:attrName>style.visibility</p:attrName>
                                        </p:attrNameLst>
                                      </p:cBhvr>
                                      <p:to>
                                        <p:strVal val="visible"/>
                                      </p:to>
                                    </p:set>
                                    <p:animEffect transition="in" filter="fade">
                                      <p:cBhvr>
                                        <p:cTn id="32" dur="500"/>
                                        <p:tgtEl>
                                          <p:spTgt spid="224262"/>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24268"/>
                                        </p:tgtEl>
                                        <p:attrNameLst>
                                          <p:attrName>style.visibility</p:attrName>
                                        </p:attrNameLst>
                                      </p:cBhvr>
                                      <p:to>
                                        <p:strVal val="visible"/>
                                      </p:to>
                                    </p:set>
                                    <p:animEffect transition="in" filter="wipe(left)">
                                      <p:cBhvr>
                                        <p:cTn id="35" dur="500"/>
                                        <p:tgtEl>
                                          <p:spTgt spid="22426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4276"/>
                                        </p:tgtEl>
                                        <p:attrNameLst>
                                          <p:attrName>style.visibility</p:attrName>
                                        </p:attrNameLst>
                                      </p:cBhvr>
                                      <p:to>
                                        <p:strVal val="visible"/>
                                      </p:to>
                                    </p:set>
                                    <p:animEffect transition="in" filter="fade">
                                      <p:cBhvr>
                                        <p:cTn id="38" dur="500"/>
                                        <p:tgtEl>
                                          <p:spTgt spid="224276"/>
                                        </p:tgtEl>
                                      </p:cBhvr>
                                    </p:animEffect>
                                  </p:childTnLst>
                                </p:cTn>
                              </p:par>
                              <p:par>
                                <p:cTn id="39" presetID="10" presetClass="entr" presetSubtype="0" fill="hold"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par>
                                <p:cTn id="42" presetID="10" presetClass="entr" presetSubtype="0" fill="hold" nodeType="withEffect">
                                  <p:stCondLst>
                                    <p:cond delay="0"/>
                                  </p:stCondLst>
                                  <p:childTnLst>
                                    <p:set>
                                      <p:cBhvr>
                                        <p:cTn id="43" dur="1" fill="hold">
                                          <p:stCondLst>
                                            <p:cond delay="0"/>
                                          </p:stCondLst>
                                        </p:cTn>
                                        <p:tgtEl>
                                          <p:spTgt spid="548914"/>
                                        </p:tgtEl>
                                        <p:attrNameLst>
                                          <p:attrName>style.visibility</p:attrName>
                                        </p:attrNameLst>
                                      </p:cBhvr>
                                      <p:to>
                                        <p:strVal val="visible"/>
                                      </p:to>
                                    </p:set>
                                    <p:animEffect transition="in" filter="fade">
                                      <p:cBhvr>
                                        <p:cTn id="44" dur="500"/>
                                        <p:tgtEl>
                                          <p:spTgt spid="54891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24274"/>
                                        </p:tgtEl>
                                        <p:attrNameLst>
                                          <p:attrName>style.visibility</p:attrName>
                                        </p:attrNameLst>
                                      </p:cBhvr>
                                      <p:to>
                                        <p:strVal val="visible"/>
                                      </p:to>
                                    </p:set>
                                    <p:animEffect transition="in" filter="fade">
                                      <p:cBhvr>
                                        <p:cTn id="49" dur="500"/>
                                        <p:tgtEl>
                                          <p:spTgt spid="22427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24283"/>
                                        </p:tgtEl>
                                        <p:attrNameLst>
                                          <p:attrName>style.visibility</p:attrName>
                                        </p:attrNameLst>
                                      </p:cBhvr>
                                      <p:to>
                                        <p:strVal val="visible"/>
                                      </p:to>
                                    </p:set>
                                    <p:animEffect transition="in" filter="fade">
                                      <p:cBhvr>
                                        <p:cTn id="52" dur="500"/>
                                        <p:tgtEl>
                                          <p:spTgt spid="22428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4273"/>
                                        </p:tgtEl>
                                        <p:attrNameLst>
                                          <p:attrName>style.visibility</p:attrName>
                                        </p:attrNameLst>
                                      </p:cBhvr>
                                      <p:to>
                                        <p:strVal val="visible"/>
                                      </p:to>
                                    </p:set>
                                    <p:animEffect transition="in" filter="fade">
                                      <p:cBhvr>
                                        <p:cTn id="55" dur="500"/>
                                        <p:tgtEl>
                                          <p:spTgt spid="22427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24272"/>
                                        </p:tgtEl>
                                        <p:attrNameLst>
                                          <p:attrName>style.visibility</p:attrName>
                                        </p:attrNameLst>
                                      </p:cBhvr>
                                      <p:to>
                                        <p:strVal val="visible"/>
                                      </p:to>
                                    </p:set>
                                    <p:animEffect transition="in" filter="fade">
                                      <p:cBhvr>
                                        <p:cTn id="58" dur="500"/>
                                        <p:tgtEl>
                                          <p:spTgt spid="22427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24275"/>
                                        </p:tgtEl>
                                        <p:attrNameLst>
                                          <p:attrName>style.visibility</p:attrName>
                                        </p:attrNameLst>
                                      </p:cBhvr>
                                      <p:to>
                                        <p:strVal val="visible"/>
                                      </p:to>
                                    </p:set>
                                    <p:animEffect transition="in" filter="fade">
                                      <p:cBhvr>
                                        <p:cTn id="61" dur="500"/>
                                        <p:tgtEl>
                                          <p:spTgt spid="22427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24271"/>
                                        </p:tgtEl>
                                        <p:attrNameLst>
                                          <p:attrName>style.visibility</p:attrName>
                                        </p:attrNameLst>
                                      </p:cBhvr>
                                      <p:to>
                                        <p:strVal val="visible"/>
                                      </p:to>
                                    </p:set>
                                    <p:animEffect transition="in" filter="fade">
                                      <p:cBhvr>
                                        <p:cTn id="64" dur="500"/>
                                        <p:tgtEl>
                                          <p:spTgt spid="22427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24284"/>
                                        </p:tgtEl>
                                        <p:attrNameLst>
                                          <p:attrName>style.visibility</p:attrName>
                                        </p:attrNameLst>
                                      </p:cBhvr>
                                      <p:to>
                                        <p:strVal val="visible"/>
                                      </p:to>
                                    </p:set>
                                    <p:animEffect transition="in" filter="fade">
                                      <p:cBhvr>
                                        <p:cTn id="67" dur="500"/>
                                        <p:tgtEl>
                                          <p:spTgt spid="22428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24270"/>
                                        </p:tgtEl>
                                        <p:attrNameLst>
                                          <p:attrName>style.visibility</p:attrName>
                                        </p:attrNameLst>
                                      </p:cBhvr>
                                      <p:to>
                                        <p:strVal val="visible"/>
                                      </p:to>
                                    </p:set>
                                    <p:animEffect transition="in" filter="fade">
                                      <p:cBhvr>
                                        <p:cTn id="70" dur="500"/>
                                        <p:tgtEl>
                                          <p:spTgt spid="224270"/>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83981"/>
                                        </p:tgtEl>
                                        <p:attrNameLst>
                                          <p:attrName>style.visibility</p:attrName>
                                        </p:attrNameLst>
                                      </p:cBhvr>
                                      <p:to>
                                        <p:strVal val="visible"/>
                                      </p:to>
                                    </p:set>
                                    <p:animEffect transition="in" filter="fade">
                                      <p:cBhvr>
                                        <p:cTn id="75" dur="500"/>
                                        <p:tgtEl>
                                          <p:spTgt spid="839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1" grpId="0"/>
      <p:bldP spid="224261" grpId="0"/>
      <p:bldP spid="224262" grpId="0"/>
      <p:bldP spid="224265" grpId="0"/>
      <p:bldP spid="224266" grpId="0"/>
      <p:bldP spid="224267" grpId="0" animBg="1"/>
      <p:bldP spid="224268" grpId="0" animBg="1"/>
      <p:bldP spid="224269" grpId="0" animBg="1"/>
      <p:bldP spid="224270" grpId="0" animBg="1"/>
      <p:bldP spid="224271" grpId="0" animBg="1"/>
      <p:bldP spid="224272" grpId="0" animBg="1"/>
      <p:bldP spid="224273" grpId="0"/>
      <p:bldP spid="224274" grpId="0" animBg="1"/>
      <p:bldP spid="224275" grpId="0" animBg="1"/>
      <p:bldP spid="224276" grpId="0" animBg="1"/>
      <p:bldP spid="224277" grpId="0" animBg="1"/>
      <p:bldP spid="224278" grpId="0" animBg="1"/>
      <p:bldP spid="224279" grpId="0" animBg="1"/>
      <p:bldP spid="224280" grpId="0" animBg="1"/>
      <p:bldP spid="224283" grpId="0"/>
      <p:bldP spid="22428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124200" y="2929847"/>
            <a:ext cx="2819400" cy="3928153"/>
          </a:xfrm>
          <a:prstGeom prst="rect">
            <a:avLst/>
          </a:prstGeom>
        </p:spPr>
      </p:pic>
      <p:sp>
        <p:nvSpPr>
          <p:cNvPr id="2" name="Title 1"/>
          <p:cNvSpPr>
            <a:spLocks noGrp="1"/>
          </p:cNvSpPr>
          <p:nvPr>
            <p:ph type="title"/>
          </p:nvPr>
        </p:nvSpPr>
        <p:spPr/>
        <p:txBody>
          <a:bodyPr>
            <a:normAutofit/>
          </a:bodyPr>
          <a:lstStyle/>
          <a:p>
            <a:r>
              <a:rPr lang="en-US" sz="4000" spc="0" dirty="0" smtClean="0"/>
              <a:t>3. TECHNOLOGICAL SUPERIORITY</a:t>
            </a:r>
            <a:endParaRPr lang="en-US" sz="4000" spc="0" dirty="0"/>
          </a:p>
        </p:txBody>
      </p:sp>
      <p:sp>
        <p:nvSpPr>
          <p:cNvPr id="3" name="Content Placeholder 2"/>
          <p:cNvSpPr>
            <a:spLocks noGrp="1"/>
          </p:cNvSpPr>
          <p:nvPr>
            <p:ph idx="1"/>
          </p:nvPr>
        </p:nvSpPr>
        <p:spPr>
          <a:xfrm>
            <a:off x="228600" y="1219200"/>
            <a:ext cx="8839200" cy="3733800"/>
          </a:xfrm>
        </p:spPr>
        <p:txBody>
          <a:bodyPr/>
          <a:lstStyle/>
          <a:p>
            <a:r>
              <a:rPr lang="en-US" dirty="0"/>
              <a:t>A firm that maintains a consistent </a:t>
            </a:r>
            <a:r>
              <a:rPr lang="en-US" dirty="0" smtClean="0"/>
              <a:t>technological advantage </a:t>
            </a:r>
            <a:r>
              <a:rPr lang="en-US" dirty="0"/>
              <a:t>over potential competitors </a:t>
            </a:r>
            <a:r>
              <a:rPr lang="en-US" dirty="0" smtClean="0"/>
              <a:t>can establish </a:t>
            </a:r>
            <a:r>
              <a:rPr lang="en-US" dirty="0"/>
              <a:t>itself as a </a:t>
            </a:r>
            <a:r>
              <a:rPr lang="en-US" dirty="0" smtClean="0"/>
              <a:t>monopolist.</a:t>
            </a:r>
            <a:endParaRPr lang="en-US" dirty="0"/>
          </a:p>
        </p:txBody>
      </p:sp>
      <p:sp>
        <p:nvSpPr>
          <p:cNvPr id="4" name="Footer Placeholder 3"/>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6173354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spc="0" dirty="0" smtClean="0"/>
              <a:t>4. NETWORK EXTERNALITY</a:t>
            </a:r>
            <a:endParaRPr lang="en-US" sz="4000" spc="0" dirty="0"/>
          </a:p>
        </p:txBody>
      </p:sp>
      <p:sp>
        <p:nvSpPr>
          <p:cNvPr id="3" name="Content Placeholder 2"/>
          <p:cNvSpPr>
            <a:spLocks noGrp="1"/>
          </p:cNvSpPr>
          <p:nvPr>
            <p:ph idx="1"/>
          </p:nvPr>
        </p:nvSpPr>
        <p:spPr>
          <a:xfrm>
            <a:off x="228600" y="990600"/>
            <a:ext cx="8839200" cy="2895600"/>
          </a:xfrm>
        </p:spPr>
        <p:txBody>
          <a:bodyPr/>
          <a:lstStyle/>
          <a:p>
            <a:r>
              <a:rPr lang="en-US" i="1" dirty="0" smtClean="0">
                <a:solidFill>
                  <a:srgbClr val="990033"/>
                </a:solidFill>
              </a:rPr>
              <a:t>Network externality: </a:t>
            </a:r>
            <a:r>
              <a:rPr lang="en-US" dirty="0" smtClean="0"/>
              <a:t>the value </a:t>
            </a:r>
            <a:r>
              <a:rPr lang="en-US" dirty="0"/>
              <a:t>of </a:t>
            </a:r>
            <a:r>
              <a:rPr lang="en-US" dirty="0" smtClean="0"/>
              <a:t>a good </a:t>
            </a:r>
            <a:r>
              <a:rPr lang="en-US" dirty="0"/>
              <a:t>or service to </a:t>
            </a:r>
            <a:r>
              <a:rPr lang="en-US" dirty="0" smtClean="0"/>
              <a:t>an individual increasing as more others use the same good or service.</a:t>
            </a:r>
            <a:endParaRPr lang="en-US" dirty="0"/>
          </a:p>
        </p:txBody>
      </p:sp>
      <p:pic>
        <p:nvPicPr>
          <p:cNvPr id="75778" name="Picture 2" descr="http://www.boston.com/business/technology/innoeco/facebook-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3352800"/>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40610041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3" name="Content Placeholder 2"/>
          <p:cNvSpPr>
            <a:spLocks noGrp="1"/>
          </p:cNvSpPr>
          <p:nvPr>
            <p:ph idx="1"/>
          </p:nvPr>
        </p:nvSpPr>
        <p:spPr>
          <a:xfrm>
            <a:off x="152400" y="1066800"/>
            <a:ext cx="8839200" cy="5289550"/>
          </a:xfrm>
        </p:spPr>
        <p:txBody>
          <a:bodyPr>
            <a:noAutofit/>
          </a:bodyPr>
          <a:lstStyle/>
          <a:p>
            <a:r>
              <a:rPr lang="en-US" sz="2800" dirty="0" smtClean="0">
                <a:solidFill>
                  <a:srgbClr val="990033"/>
                </a:solidFill>
              </a:rPr>
              <a:t>2010: Should Macmillan have let Amazon sell its e-books at $9.99 (a loss after paying for the copyright)?</a:t>
            </a:r>
          </a:p>
          <a:p>
            <a:pPr marL="971550" lvl="1" indent="-514350">
              <a:buFont typeface="+mj-lt"/>
              <a:buAutoNum type="arabicPeriod"/>
            </a:pPr>
            <a:r>
              <a:rPr lang="en-US" sz="2400" dirty="0" smtClean="0"/>
              <a:t>How are network externalities related to this issue? </a:t>
            </a:r>
          </a:p>
          <a:p>
            <a:pPr marL="971550" lvl="1" indent="-514350">
              <a:buFont typeface="+mj-lt"/>
              <a:buAutoNum type="arabicPeriod"/>
            </a:pPr>
            <a:r>
              <a:rPr lang="en-US" sz="2400" dirty="0" smtClean="0"/>
              <a:t>Were </a:t>
            </a:r>
            <a:r>
              <a:rPr lang="en-US" sz="2400" dirty="0"/>
              <a:t>publishers right to be fearful of </a:t>
            </a:r>
            <a:r>
              <a:rPr lang="en-US" sz="2400" dirty="0" err="1"/>
              <a:t>Amazon.com’s</a:t>
            </a:r>
            <a:r>
              <a:rPr lang="en-US" sz="2400" dirty="0"/>
              <a:t> pricing policy </a:t>
            </a:r>
            <a:r>
              <a:rPr lang="en-US" sz="2400" dirty="0" smtClean="0"/>
              <a:t>even though it probably </a:t>
            </a:r>
            <a:r>
              <a:rPr lang="en-US" sz="2400" dirty="0"/>
              <a:t>generated higher book sales? </a:t>
            </a:r>
          </a:p>
          <a:p>
            <a:pPr marL="971550" lvl="1" indent="-514350">
              <a:buFont typeface="+mj-lt"/>
              <a:buAutoNum type="arabicPeriod"/>
            </a:pPr>
            <a:r>
              <a:rPr lang="en-US" sz="2400" dirty="0" smtClean="0"/>
              <a:t>Do you support Amazon’s response: removal of all Macmillan books from the website? (Policy was reversed after bad press.) </a:t>
            </a:r>
            <a:endParaRPr lang="en-US" sz="2400" dirty="0"/>
          </a:p>
        </p:txBody>
      </p:sp>
      <p:sp>
        <p:nvSpPr>
          <p:cNvPr id="5" name="Rectangle 4"/>
          <p:cNvSpPr/>
          <p:nvPr/>
        </p:nvSpPr>
        <p:spPr>
          <a:xfrm>
            <a:off x="25705" y="6307666"/>
            <a:ext cx="1172116" cy="369332"/>
          </a:xfrm>
          <a:prstGeom prst="rect">
            <a:avLst/>
          </a:prstGeom>
        </p:spPr>
        <p:txBody>
          <a:bodyPr wrap="none">
            <a:spAutoFit/>
          </a:bodyPr>
          <a:lstStyle/>
          <a:p>
            <a:pPr algn="ctr" fontAlgn="auto">
              <a:spcBef>
                <a:spcPts val="0"/>
              </a:spcBef>
              <a:spcAft>
                <a:spcPts val="0"/>
              </a:spcAft>
              <a:defRPr/>
            </a:pPr>
            <a:r>
              <a:rPr lang="en-US" sz="9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hlinkClick r:id="rId3" action="ppaction://hlinksldjump"/>
              </a:rPr>
              <a:t>To Next </a:t>
            </a:r>
          </a:p>
          <a:p>
            <a:pPr algn="ctr" fontAlgn="auto">
              <a:spcBef>
                <a:spcPts val="0"/>
              </a:spcBef>
              <a:spcAft>
                <a:spcPts val="0"/>
              </a:spcAft>
              <a:defRPr/>
            </a:pPr>
            <a:r>
              <a:rPr lang="en-US" sz="9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hlinkClick r:id="rId3" action="ppaction://hlinksldjump"/>
              </a:rPr>
              <a:t>Active Learning</a:t>
            </a:r>
            <a:endParaRPr lang="en-US" sz="9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endParaRPr>
          </a:p>
        </p:txBody>
      </p:sp>
      <p:sp>
        <p:nvSpPr>
          <p:cNvPr id="4" name="Footer Placeholder 3"/>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3295412764"/>
      </p:ext>
    </p:extLst>
  </p:cSld>
  <p:clrMapOvr>
    <a:masterClrMapping/>
  </p:clrMapOvr>
  <p:transition>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pc="0" dirty="0" smtClean="0"/>
              <a:t>5. GOVERNMENT-CREATED BARRIER</a:t>
            </a:r>
            <a:endParaRPr lang="en-US" spc="0" dirty="0"/>
          </a:p>
        </p:txBody>
      </p:sp>
      <p:sp>
        <p:nvSpPr>
          <p:cNvPr id="3" name="Content Placeholder 2"/>
          <p:cNvSpPr>
            <a:spLocks noGrp="1"/>
          </p:cNvSpPr>
          <p:nvPr>
            <p:ph idx="1"/>
          </p:nvPr>
        </p:nvSpPr>
        <p:spPr>
          <a:xfrm>
            <a:off x="0" y="838200"/>
            <a:ext cx="4876800" cy="1676400"/>
          </a:xfrm>
        </p:spPr>
        <p:txBody>
          <a:bodyPr>
            <a:noAutofit/>
          </a:bodyPr>
          <a:lstStyle/>
          <a:p>
            <a:r>
              <a:rPr lang="en-US" i="1" dirty="0" smtClean="0">
                <a:solidFill>
                  <a:srgbClr val="990033"/>
                </a:solidFill>
              </a:rPr>
              <a:t>A patent</a:t>
            </a:r>
            <a:r>
              <a:rPr lang="en-US" dirty="0" smtClean="0"/>
              <a:t> </a:t>
            </a:r>
            <a:r>
              <a:rPr lang="en-US" b="0" dirty="0"/>
              <a:t>gives an inventor </a:t>
            </a:r>
            <a:r>
              <a:rPr lang="en-US" b="0" dirty="0" smtClean="0"/>
              <a:t>a temporary </a:t>
            </a:r>
            <a:r>
              <a:rPr lang="en-US" b="0" dirty="0"/>
              <a:t>monopoly in the use </a:t>
            </a:r>
            <a:r>
              <a:rPr lang="en-US" b="0" dirty="0" smtClean="0"/>
              <a:t>or sale </a:t>
            </a:r>
            <a:r>
              <a:rPr lang="en-US" b="0" dirty="0"/>
              <a:t>of an invention</a:t>
            </a:r>
            <a:r>
              <a:rPr lang="en-US" b="0" dirty="0" smtClean="0"/>
              <a:t>.</a:t>
            </a:r>
            <a:endParaRPr lang="en-US" b="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97200"/>
            <a:ext cx="2895600" cy="3860800"/>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4648200" y="4191000"/>
            <a:ext cx="4572000" cy="2554545"/>
          </a:xfrm>
          <a:prstGeom prst="rect">
            <a:avLst/>
          </a:prstGeom>
        </p:spPr>
        <p:txBody>
          <a:bodyPr>
            <a:spAutoFit/>
          </a:bodyPr>
          <a:lstStyle/>
          <a:p>
            <a:r>
              <a:rPr lang="en-US" sz="3200" b="0" dirty="0" smtClean="0">
                <a:latin typeface="Century Gothic"/>
                <a:cs typeface="Century Gothic"/>
              </a:rPr>
              <a:t>A </a:t>
            </a:r>
            <a:r>
              <a:rPr lang="en-US" sz="3200" b="1" i="1" dirty="0" smtClean="0">
                <a:solidFill>
                  <a:srgbClr val="990033"/>
                </a:solidFill>
                <a:latin typeface="Century Gothic"/>
                <a:cs typeface="Century Gothic"/>
              </a:rPr>
              <a:t>copyright</a:t>
            </a:r>
            <a:r>
              <a:rPr lang="en-US" sz="3200" dirty="0" smtClean="0">
                <a:latin typeface="Century Gothic"/>
                <a:cs typeface="Century Gothic"/>
              </a:rPr>
              <a:t> </a:t>
            </a:r>
            <a:r>
              <a:rPr lang="en-US" sz="3200" b="0" dirty="0" smtClean="0">
                <a:latin typeface="Century Gothic"/>
                <a:cs typeface="Century Gothic"/>
              </a:rPr>
              <a:t>gives the creator of a literary or artistic work sole rights to profit from that work.</a:t>
            </a:r>
            <a:endParaRPr lang="en-US" sz="3200" dirty="0">
              <a:latin typeface="Century Gothic"/>
              <a:cs typeface="Century Gothic"/>
            </a:endParaRPr>
          </a:p>
        </p:txBody>
      </p:sp>
      <p:pic>
        <p:nvPicPr>
          <p:cNvPr id="76802" name="Picture 2" descr="http://www.wired.com/images_blogs/threatlevel/2011/09/FBI_Anti-Piracy_Warning.jpe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290110" y="1143000"/>
            <a:ext cx="3288179" cy="30480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237691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6802"/>
                                        </p:tgtEl>
                                        <p:attrNameLst>
                                          <p:attrName>style.visibility</p:attrName>
                                        </p:attrNameLst>
                                      </p:cBhvr>
                                      <p:to>
                                        <p:strVal val="visible"/>
                                      </p:to>
                                    </p:set>
                                    <p:animEffect transition="in" filter="fade">
                                      <p:cBhvr>
                                        <p:cTn id="17" dur="500"/>
                                        <p:tgtEl>
                                          <p:spTgt spid="76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COMPARISON</a:t>
            </a:r>
            <a:endParaRPr lang="en-US" dirty="0"/>
          </a:p>
        </p:txBody>
      </p:sp>
      <p:sp>
        <p:nvSpPr>
          <p:cNvPr id="3" name="Content Placeholder 2"/>
          <p:cNvSpPr>
            <a:spLocks noGrp="1"/>
          </p:cNvSpPr>
          <p:nvPr>
            <p:ph idx="1"/>
          </p:nvPr>
        </p:nvSpPr>
        <p:spPr>
          <a:xfrm>
            <a:off x="228600" y="990600"/>
            <a:ext cx="3733800" cy="5334000"/>
          </a:xfrm>
        </p:spPr>
        <p:txBody>
          <a:bodyPr>
            <a:noAutofit/>
          </a:bodyPr>
          <a:lstStyle/>
          <a:p>
            <a:r>
              <a:rPr lang="en-US" sz="2800" b="0" dirty="0" smtClean="0"/>
              <a:t>Different prices in different countries reflect willingness to pay; they also reflect that </a:t>
            </a:r>
            <a:r>
              <a:rPr lang="en-US" sz="2800" dirty="0" smtClean="0">
                <a:solidFill>
                  <a:schemeClr val="accent2"/>
                </a:solidFill>
              </a:rPr>
              <a:t>governments </a:t>
            </a:r>
            <a:r>
              <a:rPr lang="en-US" sz="2800" dirty="0">
                <a:solidFill>
                  <a:schemeClr val="accent2"/>
                </a:solidFill>
              </a:rPr>
              <a:t>in </a:t>
            </a:r>
            <a:r>
              <a:rPr lang="en-US" sz="2800" dirty="0" smtClean="0">
                <a:solidFill>
                  <a:schemeClr val="accent2"/>
                </a:solidFill>
              </a:rPr>
              <a:t>other </a:t>
            </a:r>
            <a:r>
              <a:rPr lang="en-US" sz="2800" dirty="0">
                <a:solidFill>
                  <a:schemeClr val="accent2"/>
                </a:solidFill>
              </a:rPr>
              <a:t>countries </a:t>
            </a:r>
            <a:r>
              <a:rPr lang="en-US" sz="2800" dirty="0" smtClean="0">
                <a:solidFill>
                  <a:schemeClr val="accent2"/>
                </a:solidFill>
              </a:rPr>
              <a:t>regulate drug </a:t>
            </a:r>
            <a:r>
              <a:rPr lang="en-US" sz="2800" dirty="0">
                <a:solidFill>
                  <a:schemeClr val="accent2"/>
                </a:solidFill>
              </a:rPr>
              <a:t>prices more actively than the </a:t>
            </a:r>
            <a:r>
              <a:rPr lang="en-US" sz="2800" dirty="0" smtClean="0">
                <a:solidFill>
                  <a:schemeClr val="accent2"/>
                </a:solidFill>
              </a:rPr>
              <a:t>U.S. government </a:t>
            </a:r>
            <a:r>
              <a:rPr lang="en-US" sz="2800" dirty="0">
                <a:solidFill>
                  <a:schemeClr val="accent2"/>
                </a:solidFill>
              </a:rPr>
              <a:t>does</a:t>
            </a:r>
            <a:r>
              <a:rPr lang="en-US" sz="2800" dirty="0" smtClean="0">
                <a:solidFill>
                  <a:schemeClr val="accent2"/>
                </a:solidFill>
              </a:rPr>
              <a:t> </a:t>
            </a:r>
            <a:endParaRPr lang="en-US" sz="2800" dirty="0">
              <a:solidFill>
                <a:schemeClr val="accent2"/>
              </a:solidFill>
            </a:endParaRPr>
          </a:p>
        </p:txBody>
      </p:sp>
      <p:sp>
        <p:nvSpPr>
          <p:cNvPr id="4" name="Footer Placeholder 3"/>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pic>
        <p:nvPicPr>
          <p:cNvPr id="6" name="Picture 5"/>
          <p:cNvPicPr>
            <a:picLocks noChangeAspect="1"/>
          </p:cNvPicPr>
          <p:nvPr/>
        </p:nvPicPr>
        <p:blipFill>
          <a:blip r:embed="rId2"/>
          <a:stretch>
            <a:fillRect/>
          </a:stretch>
        </p:blipFill>
        <p:spPr>
          <a:xfrm>
            <a:off x="3873500" y="685800"/>
            <a:ext cx="5270500" cy="4488093"/>
          </a:xfrm>
          <a:prstGeom prst="rect">
            <a:avLst/>
          </a:prstGeom>
        </p:spPr>
      </p:pic>
      <p:sp>
        <p:nvSpPr>
          <p:cNvPr id="7" name="TextBox 6"/>
          <p:cNvSpPr txBox="1"/>
          <p:nvPr/>
        </p:nvSpPr>
        <p:spPr>
          <a:xfrm>
            <a:off x="3733800" y="5200472"/>
            <a:ext cx="5410200" cy="1200328"/>
          </a:xfrm>
          <a:prstGeom prst="rect">
            <a:avLst/>
          </a:prstGeom>
          <a:noFill/>
        </p:spPr>
        <p:txBody>
          <a:bodyPr wrap="square" rtlCol="0">
            <a:spAutoFit/>
          </a:bodyPr>
          <a:lstStyle/>
          <a:p>
            <a:r>
              <a:rPr lang="en-US" sz="2400" b="1" i="1" dirty="0" smtClean="0">
                <a:solidFill>
                  <a:schemeClr val="tx1">
                    <a:lumMod val="65000"/>
                    <a:lumOff val="35000"/>
                  </a:schemeClr>
                </a:solidFill>
                <a:latin typeface="Century Gothic"/>
                <a:cs typeface="Century Gothic"/>
              </a:rPr>
              <a:t>How much profit is necessary to stimulate research and development?  It’s hard to know.</a:t>
            </a:r>
            <a:endParaRPr lang="en-US" sz="2400" b="1" i="1" dirty="0">
              <a:solidFill>
                <a:schemeClr val="tx1">
                  <a:lumMod val="65000"/>
                  <a:lumOff val="35000"/>
                </a:schemeClr>
              </a:solidFill>
              <a:latin typeface="Century Gothic"/>
              <a:cs typeface="Century Gothic"/>
            </a:endParaRPr>
          </a:p>
        </p:txBody>
      </p:sp>
      <p:sp>
        <p:nvSpPr>
          <p:cNvPr id="8" name="Rectangle 7"/>
          <p:cNvSpPr/>
          <p:nvPr/>
        </p:nvSpPr>
        <p:spPr>
          <a:xfrm>
            <a:off x="4557183" y="5029200"/>
            <a:ext cx="4572000" cy="215444"/>
          </a:xfrm>
          <a:prstGeom prst="rect">
            <a:avLst/>
          </a:prstGeom>
        </p:spPr>
        <p:txBody>
          <a:bodyPr>
            <a:spAutoFit/>
          </a:bodyPr>
          <a:lstStyle/>
          <a:p>
            <a:r>
              <a:rPr lang="en-US" sz="800" dirty="0">
                <a:latin typeface="Century Gothic"/>
                <a:cs typeface="Century Gothic"/>
              </a:rPr>
              <a:t>Source: International Federation of Health Plans, 2012 Comparative Price Report</a:t>
            </a:r>
          </a:p>
        </p:txBody>
      </p:sp>
    </p:spTree>
    <p:extLst>
      <p:ext uri="{BB962C8B-B14F-4D97-AF65-F5344CB8AC3E}">
        <p14:creationId xmlns:p14="http://schemas.microsoft.com/office/powerpoint/2010/main" val="3560386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0"/>
            <a:ext cx="8991600" cy="1295400"/>
          </a:xfrm>
        </p:spPr>
        <p:txBody>
          <a:bodyPr/>
          <a:lstStyle/>
          <a:p>
            <a:r>
              <a:rPr lang="en-US" sz="2800" dirty="0" smtClean="0">
                <a:solidFill>
                  <a:schemeClr val="accent2"/>
                </a:solidFill>
                <a:latin typeface="Century Gothic"/>
                <a:cs typeface="Century Gothic"/>
              </a:rPr>
              <a:t>WHY IS YOUR BROADBAND SO SLOW? AND WHY DOES IT COST SO MUCH?</a:t>
            </a:r>
          </a:p>
          <a:p>
            <a:endParaRPr lang="en-US" dirty="0">
              <a:latin typeface="Century Gothic"/>
              <a:cs typeface="Century Gothic"/>
            </a:endParaRPr>
          </a:p>
        </p:txBody>
      </p:sp>
      <p:pic>
        <p:nvPicPr>
          <p:cNvPr id="8" name="Picture 7"/>
          <p:cNvPicPr>
            <a:picLocks noChangeAspect="1"/>
          </p:cNvPicPr>
          <p:nvPr/>
        </p:nvPicPr>
        <p:blipFill>
          <a:blip r:embed="rId3"/>
          <a:stretch>
            <a:fillRect/>
          </a:stretch>
        </p:blipFill>
        <p:spPr>
          <a:xfrm>
            <a:off x="12308" y="2249495"/>
            <a:ext cx="4635892" cy="4329105"/>
          </a:xfrm>
          <a:prstGeom prst="rect">
            <a:avLst/>
          </a:prstGeom>
        </p:spPr>
      </p:pic>
      <p:sp>
        <p:nvSpPr>
          <p:cNvPr id="9" name="TextBox 8"/>
          <p:cNvSpPr txBox="1"/>
          <p:nvPr/>
        </p:nvSpPr>
        <p:spPr>
          <a:xfrm>
            <a:off x="4572000" y="2209800"/>
            <a:ext cx="4572000" cy="3647153"/>
          </a:xfrm>
          <a:prstGeom prst="rect">
            <a:avLst/>
          </a:prstGeom>
          <a:noFill/>
        </p:spPr>
        <p:txBody>
          <a:bodyPr wrap="square" rtlCol="0">
            <a:spAutoFit/>
          </a:bodyPr>
          <a:lstStyle/>
          <a:p>
            <a:pPr>
              <a:spcAft>
                <a:spcPts val="1800"/>
              </a:spcAft>
            </a:pPr>
            <a:r>
              <a:rPr lang="en-US" sz="2400" b="1" dirty="0">
                <a:latin typeface="Century Gothic"/>
                <a:cs typeface="Century Gothic"/>
              </a:rPr>
              <a:t>American cable consumers </a:t>
            </a:r>
            <a:r>
              <a:rPr lang="en-US" sz="2400" b="1" dirty="0" smtClean="0">
                <a:latin typeface="Century Gothic"/>
                <a:cs typeface="Century Gothic"/>
              </a:rPr>
              <a:t>face companies </a:t>
            </a:r>
            <a:r>
              <a:rPr lang="en-US" sz="2400" b="1" dirty="0">
                <a:latin typeface="Century Gothic"/>
                <a:cs typeface="Century Gothic"/>
              </a:rPr>
              <a:t>with significant monopoly power </a:t>
            </a:r>
            <a:r>
              <a:rPr lang="en-US" sz="2400" b="1" dirty="0" smtClean="0">
                <a:latin typeface="Century Gothic"/>
                <a:cs typeface="Century Gothic"/>
              </a:rPr>
              <a:t>and little oversight.</a:t>
            </a:r>
          </a:p>
          <a:p>
            <a:pPr>
              <a:spcAft>
                <a:spcPts val="1800"/>
              </a:spcAft>
            </a:pPr>
            <a:r>
              <a:rPr lang="en-US" sz="2400" b="1" dirty="0">
                <a:latin typeface="Century Gothic"/>
                <a:cs typeface="Century Gothic"/>
              </a:rPr>
              <a:t>In the few locations where </a:t>
            </a:r>
            <a:r>
              <a:rPr lang="en-US" sz="2400" b="1" dirty="0" smtClean="0">
                <a:latin typeface="Century Gothic"/>
                <a:cs typeface="Century Gothic"/>
              </a:rPr>
              <a:t>there are </a:t>
            </a:r>
            <a:r>
              <a:rPr lang="en-US" sz="2400" b="1" dirty="0">
                <a:latin typeface="Century Gothic"/>
                <a:cs typeface="Century Gothic"/>
              </a:rPr>
              <a:t>competing cable companies, bills are </a:t>
            </a:r>
            <a:r>
              <a:rPr lang="en-US" sz="2400" b="1" dirty="0" smtClean="0">
                <a:latin typeface="Century Gothic"/>
                <a:cs typeface="Century Gothic"/>
              </a:rPr>
              <a:t>typically 15</a:t>
            </a:r>
            <a:r>
              <a:rPr lang="en-US" sz="2400" b="1" dirty="0">
                <a:latin typeface="Century Gothic"/>
                <a:cs typeface="Century Gothic"/>
              </a:rPr>
              <a:t>% lower and service is better.</a:t>
            </a:r>
          </a:p>
        </p:txBody>
      </p:sp>
      <p:sp>
        <p:nvSpPr>
          <p:cNvPr id="2" name="Footer Placeholder 1"/>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12725298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27631793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Rot="1" noChangeArrowheads="1"/>
          </p:cNvSpPr>
          <p:nvPr>
            <p:ph type="title"/>
          </p:nvPr>
        </p:nvSpPr>
        <p:spPr>
          <a:xfrm>
            <a:off x="0" y="0"/>
            <a:ext cx="9144000" cy="1143000"/>
          </a:xfrm>
        </p:spPr>
        <p:txBody>
          <a:bodyPr>
            <a:normAutofit fontScale="90000"/>
          </a:bodyPr>
          <a:lstStyle/>
          <a:p>
            <a:r>
              <a:rPr lang="en-US" spc="0" dirty="0" smtClean="0"/>
              <a:t>HOW A MONOPOLIST MAXIMIZES PROFIT</a:t>
            </a:r>
          </a:p>
        </p:txBody>
      </p:sp>
      <p:sp>
        <p:nvSpPr>
          <p:cNvPr id="226315" name="Rectangle 11"/>
          <p:cNvSpPr>
            <a:spLocks noChangeArrowheads="1"/>
          </p:cNvSpPr>
          <p:nvPr/>
        </p:nvSpPr>
        <p:spPr bwMode="auto">
          <a:xfrm>
            <a:off x="1054100" y="2819400"/>
            <a:ext cx="25492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b="1">
                <a:solidFill>
                  <a:srgbClr val="000000"/>
                </a:solidFill>
                <a:latin typeface="Century Gothic"/>
                <a:cs typeface="Century Gothic"/>
              </a:rPr>
              <a:t>(a)</a:t>
            </a:r>
            <a:endParaRPr lang="en-US" sz="1400" b="1">
              <a:latin typeface="Century Gothic"/>
              <a:cs typeface="Century Gothic"/>
            </a:endParaRPr>
          </a:p>
        </p:txBody>
      </p:sp>
      <p:sp>
        <p:nvSpPr>
          <p:cNvPr id="226316" name="Rectangle 12"/>
          <p:cNvSpPr>
            <a:spLocks noChangeArrowheads="1"/>
          </p:cNvSpPr>
          <p:nvPr/>
        </p:nvSpPr>
        <p:spPr bwMode="auto">
          <a:xfrm>
            <a:off x="1311275" y="2819400"/>
            <a:ext cx="26511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r>
              <a:rPr lang="en-US" sz="1400" b="1" dirty="0">
                <a:solidFill>
                  <a:srgbClr val="000000"/>
                </a:solidFill>
                <a:latin typeface="Century Gothic"/>
                <a:cs typeface="Century Gothic"/>
              </a:rPr>
              <a:t>Demand </a:t>
            </a:r>
            <a:r>
              <a:rPr lang="en-US" sz="1400" b="1" dirty="0" smtClean="0">
                <a:solidFill>
                  <a:srgbClr val="000000"/>
                </a:solidFill>
                <a:latin typeface="Century Gothic"/>
                <a:cs typeface="Century Gothic"/>
              </a:rPr>
              <a:t>curve of an individual perfectly competitive producer</a:t>
            </a:r>
            <a:endParaRPr lang="en-US" sz="1400" b="1" dirty="0">
              <a:latin typeface="Century Gothic"/>
              <a:cs typeface="Century Gothic"/>
            </a:endParaRPr>
          </a:p>
        </p:txBody>
      </p:sp>
      <p:sp>
        <p:nvSpPr>
          <p:cNvPr id="226317" name="Line 13"/>
          <p:cNvSpPr>
            <a:spLocks noChangeShapeType="1"/>
          </p:cNvSpPr>
          <p:nvPr/>
        </p:nvSpPr>
        <p:spPr bwMode="auto">
          <a:xfrm>
            <a:off x="973138" y="4559300"/>
            <a:ext cx="3071812" cy="0"/>
          </a:xfrm>
          <a:prstGeom prst="line">
            <a:avLst/>
          </a:prstGeom>
          <a:noFill/>
          <a:ln w="30163">
            <a:solidFill>
              <a:srgbClr val="3C5DAA"/>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26318" name="Rectangle 14"/>
          <p:cNvSpPr>
            <a:spLocks noChangeArrowheads="1"/>
          </p:cNvSpPr>
          <p:nvPr/>
        </p:nvSpPr>
        <p:spPr bwMode="auto">
          <a:xfrm>
            <a:off x="4060825" y="4445000"/>
            <a:ext cx="25630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smtClean="0">
                <a:solidFill>
                  <a:srgbClr val="000000"/>
                </a:solidFill>
                <a:latin typeface="Century Gothic"/>
                <a:cs typeface="Century Gothic"/>
              </a:rPr>
              <a:t>D</a:t>
            </a:r>
            <a:r>
              <a:rPr lang="en-US" sz="1400" baseline="-25000" dirty="0" smtClean="0">
                <a:solidFill>
                  <a:srgbClr val="000000"/>
                </a:solidFill>
                <a:latin typeface="Century Gothic"/>
                <a:cs typeface="Century Gothic"/>
              </a:rPr>
              <a:t>C</a:t>
            </a:r>
            <a:endParaRPr lang="en-US" sz="1400" i="1" dirty="0">
              <a:latin typeface="Century Gothic"/>
              <a:cs typeface="Century Gothic"/>
            </a:endParaRPr>
          </a:p>
        </p:txBody>
      </p:sp>
      <p:sp>
        <p:nvSpPr>
          <p:cNvPr id="226321" name="Rectangle 17"/>
          <p:cNvSpPr>
            <a:spLocks noChangeArrowheads="1"/>
          </p:cNvSpPr>
          <p:nvPr/>
        </p:nvSpPr>
        <p:spPr bwMode="auto">
          <a:xfrm>
            <a:off x="4724400" y="3124200"/>
            <a:ext cx="5334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r>
              <a:rPr lang="en-US" sz="1400">
                <a:solidFill>
                  <a:srgbClr val="000000"/>
                </a:solidFill>
                <a:latin typeface="Century Gothic"/>
                <a:cs typeface="Century Gothic"/>
              </a:rPr>
              <a:t>Price</a:t>
            </a:r>
            <a:endParaRPr lang="en-US" sz="1400">
              <a:latin typeface="Century Gothic"/>
              <a:cs typeface="Century Gothic"/>
            </a:endParaRPr>
          </a:p>
        </p:txBody>
      </p:sp>
      <p:sp>
        <p:nvSpPr>
          <p:cNvPr id="226326" name="Freeform 22"/>
          <p:cNvSpPr>
            <a:spLocks/>
          </p:cNvSpPr>
          <p:nvPr/>
        </p:nvSpPr>
        <p:spPr bwMode="auto">
          <a:xfrm>
            <a:off x="5181600" y="3200400"/>
            <a:ext cx="3368675" cy="2557463"/>
          </a:xfrm>
          <a:custGeom>
            <a:avLst/>
            <a:gdLst>
              <a:gd name="T0" fmla="*/ 1644 w 1644"/>
              <a:gd name="T1" fmla="*/ 1332 h 1332"/>
              <a:gd name="T2" fmla="*/ 0 w 1644"/>
              <a:gd name="T3" fmla="*/ 1332 h 1332"/>
              <a:gd name="T4" fmla="*/ 0 w 1644"/>
              <a:gd name="T5" fmla="*/ 0 h 1332"/>
            </a:gdLst>
            <a:ahLst/>
            <a:cxnLst>
              <a:cxn ang="0">
                <a:pos x="T0" y="T1"/>
              </a:cxn>
              <a:cxn ang="0">
                <a:pos x="T2" y="T3"/>
              </a:cxn>
              <a:cxn ang="0">
                <a:pos x="T4" y="T5"/>
              </a:cxn>
            </a:cxnLst>
            <a:rect l="0" t="0" r="r" b="b"/>
            <a:pathLst>
              <a:path w="1644" h="1332">
                <a:moveTo>
                  <a:pt x="1644" y="1332"/>
                </a:moveTo>
                <a:lnTo>
                  <a:pt x="0" y="1332"/>
                </a:lnTo>
                <a:lnTo>
                  <a:pt x="0" y="0"/>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atin typeface="Century Gothic"/>
              <a:cs typeface="Century Gothic"/>
            </a:endParaRPr>
          </a:p>
        </p:txBody>
      </p:sp>
      <p:sp>
        <p:nvSpPr>
          <p:cNvPr id="226328" name="Rectangle 24"/>
          <p:cNvSpPr>
            <a:spLocks noChangeArrowheads="1"/>
          </p:cNvSpPr>
          <p:nvPr/>
        </p:nvSpPr>
        <p:spPr bwMode="auto">
          <a:xfrm>
            <a:off x="5257800" y="2819400"/>
            <a:ext cx="25492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b="1">
                <a:solidFill>
                  <a:srgbClr val="000000"/>
                </a:solidFill>
                <a:latin typeface="Century Gothic"/>
                <a:cs typeface="Century Gothic"/>
              </a:rPr>
              <a:t>(b)</a:t>
            </a:r>
            <a:endParaRPr lang="en-US" sz="1400" b="1">
              <a:latin typeface="Century Gothic"/>
              <a:cs typeface="Century Gothic"/>
            </a:endParaRPr>
          </a:p>
        </p:txBody>
      </p:sp>
      <p:sp>
        <p:nvSpPr>
          <p:cNvPr id="226330" name="Rectangle 26"/>
          <p:cNvSpPr>
            <a:spLocks noChangeArrowheads="1"/>
          </p:cNvSpPr>
          <p:nvPr/>
        </p:nvSpPr>
        <p:spPr bwMode="auto">
          <a:xfrm>
            <a:off x="5562600" y="2819400"/>
            <a:ext cx="26066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r>
              <a:rPr lang="en-US" sz="1400" b="1" dirty="0">
                <a:solidFill>
                  <a:srgbClr val="000000"/>
                </a:solidFill>
                <a:latin typeface="Century Gothic"/>
                <a:cs typeface="Century Gothic"/>
              </a:rPr>
              <a:t>Demand </a:t>
            </a:r>
            <a:r>
              <a:rPr lang="en-US" sz="1400" b="1" dirty="0" smtClean="0">
                <a:solidFill>
                  <a:srgbClr val="000000"/>
                </a:solidFill>
                <a:latin typeface="Century Gothic"/>
                <a:cs typeface="Century Gothic"/>
              </a:rPr>
              <a:t>curve of a monopolist</a:t>
            </a:r>
            <a:endParaRPr lang="en-US" sz="1400" b="1" dirty="0">
              <a:latin typeface="Century Gothic"/>
              <a:cs typeface="Century Gothic"/>
            </a:endParaRPr>
          </a:p>
        </p:txBody>
      </p:sp>
      <p:sp>
        <p:nvSpPr>
          <p:cNvPr id="226331" name="Line 27"/>
          <p:cNvSpPr>
            <a:spLocks noChangeShapeType="1"/>
          </p:cNvSpPr>
          <p:nvPr/>
        </p:nvSpPr>
        <p:spPr bwMode="auto">
          <a:xfrm flipH="1" flipV="1">
            <a:off x="5630863" y="3543300"/>
            <a:ext cx="2173287" cy="2038350"/>
          </a:xfrm>
          <a:prstGeom prst="line">
            <a:avLst/>
          </a:prstGeom>
          <a:noFill/>
          <a:ln w="30163">
            <a:solidFill>
              <a:srgbClr val="3C5DAA"/>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26332" name="Rectangle 28"/>
          <p:cNvSpPr>
            <a:spLocks noChangeArrowheads="1"/>
          </p:cNvSpPr>
          <p:nvPr/>
        </p:nvSpPr>
        <p:spPr bwMode="auto">
          <a:xfrm>
            <a:off x="7848600" y="5410200"/>
            <a:ext cx="26898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err="1" smtClean="0">
                <a:solidFill>
                  <a:srgbClr val="000000"/>
                </a:solidFill>
                <a:latin typeface="Century Gothic"/>
                <a:cs typeface="Century Gothic"/>
              </a:rPr>
              <a:t>D</a:t>
            </a:r>
            <a:r>
              <a:rPr lang="en-US" sz="1400" baseline="-25000" dirty="0" err="1" smtClean="0">
                <a:solidFill>
                  <a:srgbClr val="000000"/>
                </a:solidFill>
                <a:latin typeface="Century Gothic"/>
                <a:cs typeface="Century Gothic"/>
              </a:rPr>
              <a:t>M</a:t>
            </a:r>
            <a:endParaRPr lang="en-US" sz="1400" i="1" dirty="0">
              <a:latin typeface="Century Gothic"/>
              <a:cs typeface="Century Gothic"/>
            </a:endParaRPr>
          </a:p>
        </p:txBody>
      </p:sp>
      <p:sp>
        <p:nvSpPr>
          <p:cNvPr id="226334" name="Freeform 30"/>
          <p:cNvSpPr>
            <a:spLocks/>
          </p:cNvSpPr>
          <p:nvPr/>
        </p:nvSpPr>
        <p:spPr bwMode="auto">
          <a:xfrm>
            <a:off x="973138" y="3200400"/>
            <a:ext cx="3367087" cy="2557463"/>
          </a:xfrm>
          <a:custGeom>
            <a:avLst/>
            <a:gdLst>
              <a:gd name="T0" fmla="*/ 1644 w 1644"/>
              <a:gd name="T1" fmla="*/ 1332 h 1332"/>
              <a:gd name="T2" fmla="*/ 0 w 1644"/>
              <a:gd name="T3" fmla="*/ 1332 h 1332"/>
              <a:gd name="T4" fmla="*/ 0 w 1644"/>
              <a:gd name="T5" fmla="*/ 0 h 1332"/>
            </a:gdLst>
            <a:ahLst/>
            <a:cxnLst>
              <a:cxn ang="0">
                <a:pos x="T0" y="T1"/>
              </a:cxn>
              <a:cxn ang="0">
                <a:pos x="T2" y="T3"/>
              </a:cxn>
              <a:cxn ang="0">
                <a:pos x="T4" y="T5"/>
              </a:cxn>
            </a:cxnLst>
            <a:rect l="0" t="0" r="r" b="b"/>
            <a:pathLst>
              <a:path w="1644" h="1332">
                <a:moveTo>
                  <a:pt x="1644" y="1332"/>
                </a:moveTo>
                <a:lnTo>
                  <a:pt x="0" y="1332"/>
                </a:lnTo>
                <a:lnTo>
                  <a:pt x="0" y="0"/>
                </a:lnTo>
              </a:path>
            </a:pathLst>
          </a:custGeom>
          <a:noFill/>
          <a:ln w="635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atin typeface="Century Gothic"/>
              <a:cs typeface="Century Gothic"/>
            </a:endParaRPr>
          </a:p>
        </p:txBody>
      </p:sp>
      <p:sp>
        <p:nvSpPr>
          <p:cNvPr id="226335" name="Line 31"/>
          <p:cNvSpPr>
            <a:spLocks noChangeShapeType="1"/>
          </p:cNvSpPr>
          <p:nvPr/>
        </p:nvSpPr>
        <p:spPr bwMode="auto">
          <a:xfrm>
            <a:off x="762000" y="4557713"/>
            <a:ext cx="163513" cy="1587"/>
          </a:xfrm>
          <a:prstGeom prst="line">
            <a:avLst/>
          </a:prstGeom>
          <a:noFill/>
          <a:ln w="635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26336" name="Freeform 32"/>
          <p:cNvSpPr>
            <a:spLocks/>
          </p:cNvSpPr>
          <p:nvPr/>
        </p:nvSpPr>
        <p:spPr bwMode="auto">
          <a:xfrm>
            <a:off x="44450" y="4343400"/>
            <a:ext cx="749300" cy="457200"/>
          </a:xfrm>
          <a:custGeom>
            <a:avLst/>
            <a:gdLst>
              <a:gd name="T0" fmla="*/ 123 w 123"/>
              <a:gd name="T1" fmla="*/ 81 h 97"/>
              <a:gd name="T2" fmla="*/ 107 w 123"/>
              <a:gd name="T3" fmla="*/ 97 h 97"/>
              <a:gd name="T4" fmla="*/ 16 w 123"/>
              <a:gd name="T5" fmla="*/ 97 h 97"/>
              <a:gd name="T6" fmla="*/ 0 w 123"/>
              <a:gd name="T7" fmla="*/ 81 h 97"/>
              <a:gd name="T8" fmla="*/ 0 w 123"/>
              <a:gd name="T9" fmla="*/ 16 h 97"/>
              <a:gd name="T10" fmla="*/ 16 w 123"/>
              <a:gd name="T11" fmla="*/ 0 h 97"/>
              <a:gd name="T12" fmla="*/ 107 w 123"/>
              <a:gd name="T13" fmla="*/ 0 h 97"/>
              <a:gd name="T14" fmla="*/ 123 w 123"/>
              <a:gd name="T15" fmla="*/ 16 h 97"/>
              <a:gd name="T16" fmla="*/ 123 w 123"/>
              <a:gd name="T17" fmla="*/ 8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97">
                <a:moveTo>
                  <a:pt x="123" y="81"/>
                </a:moveTo>
                <a:cubicBezTo>
                  <a:pt x="123" y="90"/>
                  <a:pt x="116" y="97"/>
                  <a:pt x="107" y="97"/>
                </a:cubicBezTo>
                <a:cubicBezTo>
                  <a:pt x="16" y="97"/>
                  <a:pt x="16" y="97"/>
                  <a:pt x="16" y="97"/>
                </a:cubicBezTo>
                <a:cubicBezTo>
                  <a:pt x="7" y="97"/>
                  <a:pt x="0" y="90"/>
                  <a:pt x="0" y="81"/>
                </a:cubicBezTo>
                <a:cubicBezTo>
                  <a:pt x="0" y="16"/>
                  <a:pt x="0" y="16"/>
                  <a:pt x="0" y="16"/>
                </a:cubicBezTo>
                <a:cubicBezTo>
                  <a:pt x="0" y="7"/>
                  <a:pt x="7" y="0"/>
                  <a:pt x="16" y="0"/>
                </a:cubicBezTo>
                <a:cubicBezTo>
                  <a:pt x="107" y="0"/>
                  <a:pt x="107" y="0"/>
                  <a:pt x="107" y="0"/>
                </a:cubicBezTo>
                <a:cubicBezTo>
                  <a:pt x="116" y="0"/>
                  <a:pt x="123" y="7"/>
                  <a:pt x="123" y="16"/>
                </a:cubicBezTo>
                <a:lnTo>
                  <a:pt x="123" y="81"/>
                </a:lnTo>
                <a:close/>
              </a:path>
            </a:pathLst>
          </a:custGeom>
          <a:solidFill>
            <a:srgbClr val="D7E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6337" name="Rectangle 33"/>
          <p:cNvSpPr>
            <a:spLocks noChangeArrowheads="1"/>
          </p:cNvSpPr>
          <p:nvPr/>
        </p:nvSpPr>
        <p:spPr bwMode="auto">
          <a:xfrm>
            <a:off x="126999" y="4377265"/>
            <a:ext cx="6096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r>
              <a:rPr lang="en-US" sz="1400" dirty="0">
                <a:solidFill>
                  <a:srgbClr val="000000"/>
                </a:solidFill>
                <a:latin typeface="Century Gothic"/>
                <a:cs typeface="Century Gothic"/>
              </a:rPr>
              <a:t>Market price</a:t>
            </a:r>
            <a:endParaRPr lang="en-US" sz="1400" dirty="0">
              <a:latin typeface="Century Gothic"/>
              <a:cs typeface="Century Gothic"/>
            </a:endParaRPr>
          </a:p>
        </p:txBody>
      </p:sp>
      <p:sp>
        <p:nvSpPr>
          <p:cNvPr id="226338" name="Rectangle 34"/>
          <p:cNvSpPr>
            <a:spLocks noChangeArrowheads="1"/>
          </p:cNvSpPr>
          <p:nvPr/>
        </p:nvSpPr>
        <p:spPr bwMode="auto">
          <a:xfrm>
            <a:off x="3694113" y="5846763"/>
            <a:ext cx="75661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Quantity</a:t>
            </a:r>
            <a:endParaRPr lang="en-US" sz="1400">
              <a:latin typeface="Century Gothic"/>
              <a:cs typeface="Century Gothic"/>
            </a:endParaRPr>
          </a:p>
        </p:txBody>
      </p:sp>
      <p:sp>
        <p:nvSpPr>
          <p:cNvPr id="226339" name="Rectangle 35"/>
          <p:cNvSpPr>
            <a:spLocks noChangeArrowheads="1"/>
          </p:cNvSpPr>
          <p:nvPr/>
        </p:nvSpPr>
        <p:spPr bwMode="auto">
          <a:xfrm>
            <a:off x="7923213" y="5846763"/>
            <a:ext cx="75661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Quantity</a:t>
            </a:r>
            <a:endParaRPr lang="en-US" sz="1400">
              <a:latin typeface="Century Gothic"/>
              <a:cs typeface="Century Gothic"/>
            </a:endParaRPr>
          </a:p>
        </p:txBody>
      </p:sp>
      <p:sp>
        <p:nvSpPr>
          <p:cNvPr id="86025" name="Text Box 9"/>
          <p:cNvSpPr txBox="1">
            <a:spLocks noChangeArrowheads="1"/>
          </p:cNvSpPr>
          <p:nvPr/>
        </p:nvSpPr>
        <p:spPr bwMode="auto">
          <a:xfrm>
            <a:off x="462756" y="1219200"/>
            <a:ext cx="6928644" cy="457200"/>
          </a:xfrm>
          <a:prstGeom prst="rect">
            <a:avLst/>
          </a:prstGeom>
          <a:noFill/>
          <a:ln>
            <a:noFill/>
          </a:ln>
        </p:spPr>
        <p:txBody>
          <a:bodyPr/>
          <a:lstStyle>
            <a:lvl1pPr marL="1588" indent="-1588"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6pPr>
            <a:lvl7pPr marL="29718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7pPr>
            <a:lvl8pPr marL="34290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8pPr>
            <a:lvl9pPr marL="38862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9pPr>
          </a:lstStyle>
          <a:p>
            <a:pPr eaLnBrk="1" hangingPunct="1">
              <a:lnSpc>
                <a:spcPct val="100000"/>
              </a:lnSpc>
              <a:spcBef>
                <a:spcPct val="20000"/>
              </a:spcBef>
            </a:pPr>
            <a:r>
              <a:rPr lang="en-US" b="1" i="1" dirty="0" smtClean="0">
                <a:solidFill>
                  <a:schemeClr val="tx1">
                    <a:lumMod val="75000"/>
                    <a:lumOff val="25000"/>
                  </a:schemeClr>
                </a:solidFill>
                <a:latin typeface="Century Gothic"/>
                <a:cs typeface="Century Gothic"/>
              </a:rPr>
              <a:t>Competitive firms cannot choose price. </a:t>
            </a:r>
          </a:p>
        </p:txBody>
      </p:sp>
      <p:sp>
        <p:nvSpPr>
          <p:cNvPr id="226343" name="Rectangle 39"/>
          <p:cNvSpPr>
            <a:spLocks noChangeArrowheads="1"/>
          </p:cNvSpPr>
          <p:nvPr/>
        </p:nvSpPr>
        <p:spPr bwMode="auto">
          <a:xfrm>
            <a:off x="457200" y="3124200"/>
            <a:ext cx="5334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r>
              <a:rPr lang="en-US" sz="1400">
                <a:solidFill>
                  <a:srgbClr val="000000"/>
                </a:solidFill>
                <a:latin typeface="Century Gothic"/>
                <a:cs typeface="Century Gothic"/>
              </a:rPr>
              <a:t>Price</a:t>
            </a:r>
            <a:endParaRPr lang="en-US" sz="1400">
              <a:latin typeface="Century Gothic"/>
              <a:cs typeface="Century Gothic"/>
            </a:endParaRPr>
          </a:p>
        </p:txBody>
      </p:sp>
      <p:sp>
        <p:nvSpPr>
          <p:cNvPr id="24" name="Text Box 9"/>
          <p:cNvSpPr txBox="1">
            <a:spLocks noChangeArrowheads="1"/>
          </p:cNvSpPr>
          <p:nvPr/>
        </p:nvSpPr>
        <p:spPr bwMode="auto">
          <a:xfrm>
            <a:off x="5376333" y="1219200"/>
            <a:ext cx="2472267" cy="473075"/>
          </a:xfrm>
          <a:prstGeom prst="rect">
            <a:avLst/>
          </a:prstGeom>
          <a:noFill/>
          <a:ln>
            <a:noFill/>
          </a:ln>
        </p:spPr>
        <p:txBody>
          <a:bodyPr/>
          <a:lstStyle>
            <a:lvl1pPr marL="1588" indent="-1588"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6pPr>
            <a:lvl7pPr marL="29718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7pPr>
            <a:lvl8pPr marL="34290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8pPr>
            <a:lvl9pPr marL="38862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9pPr>
          </a:lstStyle>
          <a:p>
            <a:pPr eaLnBrk="1" hangingPunct="1">
              <a:lnSpc>
                <a:spcPct val="100000"/>
              </a:lnSpc>
              <a:spcBef>
                <a:spcPct val="20000"/>
              </a:spcBef>
            </a:pPr>
            <a:r>
              <a:rPr lang="en-US" b="1" i="1" dirty="0" smtClean="0">
                <a:solidFill>
                  <a:schemeClr val="tx1">
                    <a:lumMod val="75000"/>
                    <a:lumOff val="25000"/>
                  </a:schemeClr>
                </a:solidFill>
                <a:latin typeface="Century Gothic"/>
                <a:cs typeface="Century Gothic"/>
              </a:rPr>
              <a:t>Monopolists can.</a:t>
            </a:r>
            <a:endParaRPr lang="en-US" b="1" i="1" dirty="0">
              <a:solidFill>
                <a:schemeClr val="tx1">
                  <a:lumMod val="75000"/>
                  <a:lumOff val="25000"/>
                </a:schemeClr>
              </a:solidFill>
              <a:latin typeface="Century Gothic"/>
              <a:cs typeface="Century Gothic"/>
            </a:endParaRPr>
          </a:p>
        </p:txBody>
      </p:sp>
      <p:sp>
        <p:nvSpPr>
          <p:cNvPr id="2" name="Footer Placeholder 1"/>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4046229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6025"/>
                                        </p:tgtEl>
                                        <p:attrNameLst>
                                          <p:attrName>style.visibility</p:attrName>
                                        </p:attrNameLst>
                                      </p:cBhvr>
                                      <p:to>
                                        <p:strVal val="visible"/>
                                      </p:to>
                                    </p:set>
                                    <p:animEffect transition="in" filter="fade">
                                      <p:cBhvr>
                                        <p:cTn id="7" dur="500"/>
                                        <p:tgtEl>
                                          <p:spTgt spid="8602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6315"/>
                                        </p:tgtEl>
                                        <p:attrNameLst>
                                          <p:attrName>style.visibility</p:attrName>
                                        </p:attrNameLst>
                                      </p:cBhvr>
                                      <p:to>
                                        <p:strVal val="visible"/>
                                      </p:to>
                                    </p:set>
                                    <p:animEffect transition="in" filter="fade">
                                      <p:cBhvr>
                                        <p:cTn id="11" dur="500"/>
                                        <p:tgtEl>
                                          <p:spTgt spid="22631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26316"/>
                                        </p:tgtEl>
                                        <p:attrNameLst>
                                          <p:attrName>style.visibility</p:attrName>
                                        </p:attrNameLst>
                                      </p:cBhvr>
                                      <p:to>
                                        <p:strVal val="visible"/>
                                      </p:to>
                                    </p:set>
                                    <p:animEffect transition="in" filter="fade">
                                      <p:cBhvr>
                                        <p:cTn id="14" dur="500"/>
                                        <p:tgtEl>
                                          <p:spTgt spid="226316"/>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226317"/>
                                        </p:tgtEl>
                                        <p:attrNameLst>
                                          <p:attrName>style.visibility</p:attrName>
                                        </p:attrNameLst>
                                      </p:cBhvr>
                                      <p:to>
                                        <p:strVal val="visible"/>
                                      </p:to>
                                    </p:set>
                                    <p:animEffect transition="in" filter="wipe(left)">
                                      <p:cBhvr>
                                        <p:cTn id="18" dur="500"/>
                                        <p:tgtEl>
                                          <p:spTgt spid="2263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6336"/>
                                        </p:tgtEl>
                                        <p:attrNameLst>
                                          <p:attrName>style.visibility</p:attrName>
                                        </p:attrNameLst>
                                      </p:cBhvr>
                                      <p:to>
                                        <p:strVal val="visible"/>
                                      </p:to>
                                    </p:set>
                                    <p:animEffect transition="in" filter="fade">
                                      <p:cBhvr>
                                        <p:cTn id="21" dur="500"/>
                                        <p:tgtEl>
                                          <p:spTgt spid="22633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6318"/>
                                        </p:tgtEl>
                                        <p:attrNameLst>
                                          <p:attrName>style.visibility</p:attrName>
                                        </p:attrNameLst>
                                      </p:cBhvr>
                                      <p:to>
                                        <p:strVal val="visible"/>
                                      </p:to>
                                    </p:set>
                                    <p:animEffect transition="in" filter="fade">
                                      <p:cBhvr>
                                        <p:cTn id="24" dur="500"/>
                                        <p:tgtEl>
                                          <p:spTgt spid="2263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6334"/>
                                        </p:tgtEl>
                                        <p:attrNameLst>
                                          <p:attrName>style.visibility</p:attrName>
                                        </p:attrNameLst>
                                      </p:cBhvr>
                                      <p:to>
                                        <p:strVal val="visible"/>
                                      </p:to>
                                    </p:set>
                                    <p:animEffect transition="in" filter="fade">
                                      <p:cBhvr>
                                        <p:cTn id="27" dur="500"/>
                                        <p:tgtEl>
                                          <p:spTgt spid="22633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26335"/>
                                        </p:tgtEl>
                                        <p:attrNameLst>
                                          <p:attrName>style.visibility</p:attrName>
                                        </p:attrNameLst>
                                      </p:cBhvr>
                                      <p:to>
                                        <p:strVal val="visible"/>
                                      </p:to>
                                    </p:set>
                                    <p:animEffect transition="in" filter="fade">
                                      <p:cBhvr>
                                        <p:cTn id="30" dur="500"/>
                                        <p:tgtEl>
                                          <p:spTgt spid="22633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6337"/>
                                        </p:tgtEl>
                                        <p:attrNameLst>
                                          <p:attrName>style.visibility</p:attrName>
                                        </p:attrNameLst>
                                      </p:cBhvr>
                                      <p:to>
                                        <p:strVal val="visible"/>
                                      </p:to>
                                    </p:set>
                                    <p:animEffect transition="in" filter="fade">
                                      <p:cBhvr>
                                        <p:cTn id="33" dur="500"/>
                                        <p:tgtEl>
                                          <p:spTgt spid="22633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26338"/>
                                        </p:tgtEl>
                                        <p:attrNameLst>
                                          <p:attrName>style.visibility</p:attrName>
                                        </p:attrNameLst>
                                      </p:cBhvr>
                                      <p:to>
                                        <p:strVal val="visible"/>
                                      </p:to>
                                    </p:set>
                                    <p:animEffect transition="in" filter="fade">
                                      <p:cBhvr>
                                        <p:cTn id="36" dur="500"/>
                                        <p:tgtEl>
                                          <p:spTgt spid="22633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26343"/>
                                        </p:tgtEl>
                                        <p:attrNameLst>
                                          <p:attrName>style.visibility</p:attrName>
                                        </p:attrNameLst>
                                      </p:cBhvr>
                                      <p:to>
                                        <p:strVal val="visible"/>
                                      </p:to>
                                    </p:set>
                                    <p:animEffect transition="in" filter="fade">
                                      <p:cBhvr>
                                        <p:cTn id="39" dur="500"/>
                                        <p:tgtEl>
                                          <p:spTgt spid="22634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26321"/>
                                        </p:tgtEl>
                                        <p:attrNameLst>
                                          <p:attrName>style.visibility</p:attrName>
                                        </p:attrNameLst>
                                      </p:cBhvr>
                                      <p:to>
                                        <p:strVal val="visible"/>
                                      </p:to>
                                    </p:set>
                                    <p:animEffect transition="in" filter="fade">
                                      <p:cBhvr>
                                        <p:cTn id="49" dur="500"/>
                                        <p:tgtEl>
                                          <p:spTgt spid="22632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26326"/>
                                        </p:tgtEl>
                                        <p:attrNameLst>
                                          <p:attrName>style.visibility</p:attrName>
                                        </p:attrNameLst>
                                      </p:cBhvr>
                                      <p:to>
                                        <p:strVal val="visible"/>
                                      </p:to>
                                    </p:set>
                                    <p:animEffect transition="in" filter="fade">
                                      <p:cBhvr>
                                        <p:cTn id="52" dur="500"/>
                                        <p:tgtEl>
                                          <p:spTgt spid="22632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6328"/>
                                        </p:tgtEl>
                                        <p:attrNameLst>
                                          <p:attrName>style.visibility</p:attrName>
                                        </p:attrNameLst>
                                      </p:cBhvr>
                                      <p:to>
                                        <p:strVal val="visible"/>
                                      </p:to>
                                    </p:set>
                                    <p:animEffect transition="in" filter="fade">
                                      <p:cBhvr>
                                        <p:cTn id="55" dur="500"/>
                                        <p:tgtEl>
                                          <p:spTgt spid="22632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26330"/>
                                        </p:tgtEl>
                                        <p:attrNameLst>
                                          <p:attrName>style.visibility</p:attrName>
                                        </p:attrNameLst>
                                      </p:cBhvr>
                                      <p:to>
                                        <p:strVal val="visible"/>
                                      </p:to>
                                    </p:set>
                                    <p:animEffect transition="in" filter="fade">
                                      <p:cBhvr>
                                        <p:cTn id="58" dur="500"/>
                                        <p:tgtEl>
                                          <p:spTgt spid="226330"/>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226331"/>
                                        </p:tgtEl>
                                        <p:attrNameLst>
                                          <p:attrName>style.visibility</p:attrName>
                                        </p:attrNameLst>
                                      </p:cBhvr>
                                      <p:to>
                                        <p:strVal val="visible"/>
                                      </p:to>
                                    </p:set>
                                    <p:animEffect transition="in" filter="wipe(left)">
                                      <p:cBhvr>
                                        <p:cTn id="61" dur="500"/>
                                        <p:tgtEl>
                                          <p:spTgt spid="22633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26332"/>
                                        </p:tgtEl>
                                        <p:attrNameLst>
                                          <p:attrName>style.visibility</p:attrName>
                                        </p:attrNameLst>
                                      </p:cBhvr>
                                      <p:to>
                                        <p:strVal val="visible"/>
                                      </p:to>
                                    </p:set>
                                    <p:animEffect transition="in" filter="fade">
                                      <p:cBhvr>
                                        <p:cTn id="64" dur="500"/>
                                        <p:tgtEl>
                                          <p:spTgt spid="22633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26339"/>
                                        </p:tgtEl>
                                        <p:attrNameLst>
                                          <p:attrName>style.visibility</p:attrName>
                                        </p:attrNameLst>
                                      </p:cBhvr>
                                      <p:to>
                                        <p:strVal val="visible"/>
                                      </p:to>
                                    </p:set>
                                    <p:animEffect transition="in" filter="fade">
                                      <p:cBhvr>
                                        <p:cTn id="67" dur="500"/>
                                        <p:tgtEl>
                                          <p:spTgt spid="226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15" grpId="0"/>
      <p:bldP spid="226316" grpId="0"/>
      <p:bldP spid="226317" grpId="0" animBg="1"/>
      <p:bldP spid="226318" grpId="0"/>
      <p:bldP spid="226321" grpId="0"/>
      <p:bldP spid="226326" grpId="0" animBg="1"/>
      <p:bldP spid="226328" grpId="0"/>
      <p:bldP spid="226330" grpId="0"/>
      <p:bldP spid="226331" grpId="0" animBg="1"/>
      <p:bldP spid="226332" grpId="0"/>
      <p:bldP spid="226334" grpId="0" animBg="1"/>
      <p:bldP spid="226335" grpId="0" animBg="1"/>
      <p:bldP spid="226336" grpId="0" animBg="1"/>
      <p:bldP spid="226337" grpId="0"/>
      <p:bldP spid="226338" grpId="0"/>
      <p:bldP spid="226339" grpId="0"/>
      <p:bldP spid="86025" grpId="0"/>
      <p:bldP spid="226343"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rrowheads="1"/>
          </p:cNvSpPr>
          <p:nvPr>
            <p:ph type="title"/>
          </p:nvPr>
        </p:nvSpPr>
        <p:spPr>
          <a:xfrm>
            <a:off x="0" y="0"/>
            <a:ext cx="9144000" cy="1143000"/>
          </a:xfrm>
        </p:spPr>
        <p:txBody>
          <a:bodyPr>
            <a:normAutofit fontScale="90000"/>
          </a:bodyPr>
          <a:lstStyle/>
          <a:p>
            <a:pPr algn="l"/>
            <a:r>
              <a:rPr lang="en-US" spc="0" dirty="0" smtClean="0"/>
              <a:t>HOW A MONOPOLIST MAXIMIZES PROFIT</a:t>
            </a:r>
            <a:endParaRPr lang="en-US" b="0" spc="0" dirty="0" smtClean="0"/>
          </a:p>
        </p:txBody>
      </p:sp>
      <p:sp>
        <p:nvSpPr>
          <p:cNvPr id="2" name="Content Placeholder 1"/>
          <p:cNvSpPr>
            <a:spLocks noGrp="1"/>
          </p:cNvSpPr>
          <p:nvPr>
            <p:ph idx="1"/>
          </p:nvPr>
        </p:nvSpPr>
        <p:spPr>
          <a:xfrm>
            <a:off x="457200" y="1066800"/>
            <a:ext cx="7848600" cy="5105400"/>
          </a:xfrm>
        </p:spPr>
        <p:txBody>
          <a:bodyPr>
            <a:normAutofit/>
          </a:bodyPr>
          <a:lstStyle/>
          <a:p>
            <a:pPr>
              <a:buClr>
                <a:schemeClr val="tx1"/>
              </a:buClr>
            </a:pPr>
            <a:r>
              <a:rPr lang="en-US" dirty="0" smtClean="0"/>
              <a:t>All firms face the same rule: Profit is maximized at the </a:t>
            </a:r>
            <a:r>
              <a:rPr lang="en-US" i="1" dirty="0" smtClean="0"/>
              <a:t>Q</a:t>
            </a:r>
            <a:r>
              <a:rPr lang="en-US" dirty="0" smtClean="0"/>
              <a:t> where </a:t>
            </a:r>
            <a:r>
              <a:rPr lang="en-US" i="1" dirty="0" smtClean="0"/>
              <a:t>MR</a:t>
            </a:r>
            <a:r>
              <a:rPr lang="en-US" dirty="0" smtClean="0"/>
              <a:t> = </a:t>
            </a:r>
            <a:r>
              <a:rPr lang="en-US" i="1" dirty="0" smtClean="0"/>
              <a:t>MC.</a:t>
            </a:r>
          </a:p>
          <a:p>
            <a:pPr>
              <a:buClr>
                <a:schemeClr val="tx1"/>
              </a:buClr>
            </a:pPr>
            <a:endParaRPr lang="en-US" dirty="0" smtClean="0"/>
          </a:p>
          <a:p>
            <a:pPr>
              <a:buClr>
                <a:schemeClr val="tx1"/>
              </a:buClr>
            </a:pPr>
            <a:r>
              <a:rPr lang="en-US" dirty="0" smtClean="0"/>
              <a:t>So what does </a:t>
            </a:r>
            <a:r>
              <a:rPr lang="en-US" i="1" dirty="0" smtClean="0"/>
              <a:t>MR</a:t>
            </a:r>
            <a:r>
              <a:rPr lang="en-US" dirty="0" smtClean="0"/>
              <a:t> look like?</a:t>
            </a:r>
          </a:p>
          <a:p>
            <a:pPr>
              <a:buClr>
                <a:schemeClr val="tx1"/>
              </a:buClr>
            </a:pPr>
            <a:r>
              <a:rPr lang="en-US" i="1" dirty="0" err="1" smtClean="0"/>
              <a:t>MR</a:t>
            </a:r>
            <a:r>
              <a:rPr lang="en-US" dirty="0" smtClean="0"/>
              <a:t> = ∆</a:t>
            </a:r>
            <a:r>
              <a:rPr lang="en-US" i="1" dirty="0" smtClean="0"/>
              <a:t>TR</a:t>
            </a:r>
            <a:r>
              <a:rPr lang="en-US" dirty="0" smtClean="0"/>
              <a:t>/</a:t>
            </a:r>
            <a:r>
              <a:rPr lang="en-US" dirty="0"/>
              <a:t> </a:t>
            </a:r>
            <a:r>
              <a:rPr lang="en-US" dirty="0" smtClean="0"/>
              <a:t>∆</a:t>
            </a:r>
            <a:r>
              <a:rPr lang="en-US" i="1" dirty="0" smtClean="0"/>
              <a:t>Q</a:t>
            </a:r>
            <a:r>
              <a:rPr lang="en-US" dirty="0"/>
              <a:t>.</a:t>
            </a:r>
            <a:endParaRPr lang="en-US" dirty="0" smtClean="0"/>
          </a:p>
          <a:p>
            <a:endParaRPr lang="en-US" sz="3600" dirty="0"/>
          </a:p>
        </p:txBody>
      </p:sp>
      <p:pic>
        <p:nvPicPr>
          <p:cNvPr id="52226" name="Picture 2" descr="http://www.sxc.hu/pic/l/b/ba/ba1969/1326249_68432679.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3810000" y="3285067"/>
            <a:ext cx="1398494" cy="3564466"/>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1194126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rrowheads="1"/>
          </p:cNvSpPr>
          <p:nvPr>
            <p:ph type="title"/>
          </p:nvPr>
        </p:nvSpPr>
        <p:spPr>
          <a:xfrm>
            <a:off x="0" y="0"/>
            <a:ext cx="9144000" cy="1066800"/>
          </a:xfrm>
        </p:spPr>
        <p:txBody>
          <a:bodyPr>
            <a:normAutofit fontScale="90000"/>
          </a:bodyPr>
          <a:lstStyle/>
          <a:p>
            <a:pPr algn="l"/>
            <a:r>
              <a:rPr lang="en-US" spc="0" dirty="0" smtClean="0"/>
              <a:t>HOW A MONOPOLIST MAXIMIZES PROFIT</a:t>
            </a:r>
            <a:endParaRPr lang="en-US" b="0" spc="0" dirty="0" smtClean="0"/>
          </a:p>
        </p:txBody>
      </p:sp>
      <p:sp>
        <p:nvSpPr>
          <p:cNvPr id="2" name="Content Placeholder 1"/>
          <p:cNvSpPr>
            <a:spLocks noGrp="1"/>
          </p:cNvSpPr>
          <p:nvPr>
            <p:ph idx="1"/>
          </p:nvPr>
        </p:nvSpPr>
        <p:spPr>
          <a:xfrm>
            <a:off x="228600" y="1219200"/>
            <a:ext cx="8839200" cy="4953000"/>
          </a:xfrm>
        </p:spPr>
        <p:txBody>
          <a:bodyPr>
            <a:normAutofit fontScale="92500" lnSpcReduction="10000"/>
          </a:bodyPr>
          <a:lstStyle/>
          <a:p>
            <a:pPr>
              <a:spcBef>
                <a:spcPts val="0"/>
              </a:spcBef>
              <a:spcAft>
                <a:spcPts val="1800"/>
              </a:spcAft>
              <a:buClr>
                <a:schemeClr val="tx1"/>
              </a:buClr>
            </a:pPr>
            <a:r>
              <a:rPr lang="en-US" sz="3600" dirty="0" smtClean="0">
                <a:solidFill>
                  <a:srgbClr val="0070C0"/>
                </a:solidFill>
              </a:rPr>
              <a:t>MR</a:t>
            </a:r>
            <a:r>
              <a:rPr lang="en-US" sz="3600" i="1" dirty="0" smtClean="0">
                <a:solidFill>
                  <a:srgbClr val="0070C0"/>
                </a:solidFill>
              </a:rPr>
              <a:t> is below the demand curve…</a:t>
            </a:r>
          </a:p>
          <a:p>
            <a:pPr>
              <a:spcBef>
                <a:spcPts val="0"/>
              </a:spcBef>
              <a:spcAft>
                <a:spcPts val="1800"/>
              </a:spcAft>
              <a:buClr>
                <a:schemeClr val="tx1"/>
              </a:buClr>
            </a:pPr>
            <a:r>
              <a:rPr lang="en-US" sz="3600" dirty="0" smtClean="0"/>
              <a:t>An </a:t>
            </a:r>
            <a:r>
              <a:rPr lang="en-US" sz="3600" dirty="0"/>
              <a:t>increase in production by a monopolist has two opposing effects on revenue:</a:t>
            </a:r>
          </a:p>
          <a:p>
            <a:pPr lvl="1">
              <a:spcBef>
                <a:spcPts val="0"/>
              </a:spcBef>
              <a:spcAft>
                <a:spcPts val="1800"/>
              </a:spcAft>
              <a:buClr>
                <a:schemeClr val="tx1"/>
              </a:buClr>
            </a:pPr>
            <a:r>
              <a:rPr lang="en-US" sz="3200" i="1" dirty="0"/>
              <a:t>A </a:t>
            </a:r>
            <a:r>
              <a:rPr lang="en-US" sz="3200" i="1" dirty="0">
                <a:solidFill>
                  <a:srgbClr val="990033"/>
                </a:solidFill>
              </a:rPr>
              <a:t>quantity </a:t>
            </a:r>
            <a:r>
              <a:rPr lang="en-US" sz="3200" i="1" dirty="0" smtClean="0">
                <a:solidFill>
                  <a:srgbClr val="990033"/>
                </a:solidFill>
              </a:rPr>
              <a:t>effect</a:t>
            </a:r>
            <a:r>
              <a:rPr lang="en-US" sz="3200" dirty="0" smtClean="0">
                <a:solidFill>
                  <a:srgbClr val="990033"/>
                </a:solidFill>
              </a:rPr>
              <a:t>: </a:t>
            </a:r>
            <a:r>
              <a:rPr lang="en-US" sz="3200" dirty="0"/>
              <a:t>One more unit is sold, increasing total revenue by the price at which the unit is sold.</a:t>
            </a:r>
          </a:p>
          <a:p>
            <a:pPr lvl="1">
              <a:spcBef>
                <a:spcPts val="0"/>
              </a:spcBef>
              <a:spcAft>
                <a:spcPts val="1800"/>
              </a:spcAft>
              <a:buClr>
                <a:schemeClr val="tx1"/>
              </a:buClr>
            </a:pPr>
            <a:r>
              <a:rPr lang="en-US" sz="3200" i="1" dirty="0"/>
              <a:t>A </a:t>
            </a:r>
            <a:r>
              <a:rPr lang="en-US" sz="3200" i="1" dirty="0">
                <a:solidFill>
                  <a:srgbClr val="990033"/>
                </a:solidFill>
              </a:rPr>
              <a:t>price </a:t>
            </a:r>
            <a:r>
              <a:rPr lang="en-US" sz="3200" i="1" dirty="0" smtClean="0">
                <a:solidFill>
                  <a:srgbClr val="990033"/>
                </a:solidFill>
              </a:rPr>
              <a:t>effect: </a:t>
            </a:r>
            <a:r>
              <a:rPr lang="en-US" sz="3200" dirty="0" smtClean="0"/>
              <a:t>To </a:t>
            </a:r>
            <a:r>
              <a:rPr lang="en-US" sz="3200" dirty="0"/>
              <a:t>sell the last unit, the monopolist must cut the market price on </a:t>
            </a:r>
            <a:r>
              <a:rPr lang="en-US" sz="3200" i="1" dirty="0"/>
              <a:t>all </a:t>
            </a:r>
            <a:r>
              <a:rPr lang="en-US" sz="3200" dirty="0"/>
              <a:t>units sold. This decreases total revenue.</a:t>
            </a:r>
          </a:p>
          <a:p>
            <a:pPr>
              <a:spcBef>
                <a:spcPts val="0"/>
              </a:spcBef>
              <a:spcAft>
                <a:spcPts val="1800"/>
              </a:spcAft>
            </a:pPr>
            <a:endParaRPr lang="en-US" sz="4000" dirty="0"/>
          </a:p>
        </p:txBody>
      </p:sp>
      <p:sp>
        <p:nvSpPr>
          <p:cNvPr id="3" name="Footer Placeholder 2"/>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2119915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noAutofit/>
          </a:bodyPr>
          <a:lstStyle/>
          <a:p>
            <a:r>
              <a:rPr lang="en-US" sz="3400" spc="0" dirty="0" smtClean="0"/>
              <a:t>DEMAND, TOTAL REVENUE, AND MARGINAL REVENUE</a:t>
            </a:r>
            <a:endParaRPr lang="en-US" sz="3400" spc="0" dirty="0"/>
          </a:p>
        </p:txBody>
      </p:sp>
      <p:pic>
        <p:nvPicPr>
          <p:cNvPr id="83970"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2133600" y="1143000"/>
            <a:ext cx="4807014" cy="44165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oter Placeholder 3"/>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39705614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spc="0" dirty="0" smtClean="0"/>
              <a:t>YOUR TURN: FILL IN THE MISSING </a:t>
            </a:r>
            <a:r>
              <a:rPr lang="en-US" sz="3600" i="1" spc="0" dirty="0" smtClean="0"/>
              <a:t>MR</a:t>
            </a:r>
            <a:endParaRPr lang="en-US" sz="3600" i="1" spc="0" dirty="0"/>
          </a:p>
        </p:txBody>
      </p:sp>
      <p:pic>
        <p:nvPicPr>
          <p:cNvPr id="6" name="Picture 2"/>
          <p:cNvPicPr>
            <a:picLocks noGrp="1" noChangeAspect="1" noChangeArrowheads="1"/>
          </p:cNvPicPr>
          <p:nvPr>
            <p:ph idx="1"/>
          </p:nvPr>
        </p:nvPicPr>
        <p:blipFill rotWithShape="1">
          <a:blip r:embed="rId3" cstate="screen">
            <a:extLst>
              <a:ext uri="{28A0092B-C50C-407E-A947-70E740481C1C}">
                <a14:useLocalDpi xmlns:a14="http://schemas.microsoft.com/office/drawing/2010/main" val="0"/>
              </a:ext>
            </a:extLst>
          </a:blip>
          <a:srcRect/>
          <a:stretch/>
        </p:blipFill>
        <p:spPr bwMode="auto">
          <a:xfrm>
            <a:off x="1552755" y="1697265"/>
            <a:ext cx="3614468" cy="4365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1547004" y="974147"/>
            <a:ext cx="5486400" cy="721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5141348" y="1695827"/>
            <a:ext cx="1884870" cy="4365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286888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3200" dirty="0"/>
              <a:t>Suppose that a monopolist can sell 5 units of output at a price of $5 or 6 units of output at a price of $4. What is the marginal revenue of the sixth unit</a:t>
            </a:r>
            <a:r>
              <a:rPr lang="en-US" sz="3200" dirty="0" smtClean="0"/>
              <a:t>?</a:t>
            </a:r>
            <a:endParaRPr lang="en-US" sz="3200" dirty="0"/>
          </a:p>
          <a:p>
            <a:pPr marL="742950" indent="-742950">
              <a:buFont typeface="+mj-lt"/>
              <a:buAutoNum type="alphaLcParenR"/>
            </a:pPr>
            <a:r>
              <a:rPr lang="en-US" sz="3200" dirty="0"/>
              <a:t>$24</a:t>
            </a:r>
          </a:p>
          <a:p>
            <a:pPr marL="742950" indent="-742950">
              <a:buFont typeface="+mj-lt"/>
              <a:buAutoNum type="alphaLcParenR"/>
            </a:pPr>
            <a:r>
              <a:rPr lang="en-US" sz="3200" dirty="0"/>
              <a:t>$49</a:t>
            </a:r>
          </a:p>
          <a:p>
            <a:pPr marL="742950" indent="-742950">
              <a:buFont typeface="+mj-lt"/>
              <a:buAutoNum type="alphaLcParenR"/>
            </a:pPr>
            <a:r>
              <a:rPr lang="en-US" sz="3200" dirty="0"/>
              <a:t>–$1</a:t>
            </a:r>
          </a:p>
          <a:p>
            <a:pPr marL="742950" indent="-742950">
              <a:buFont typeface="+mj-lt"/>
              <a:buAutoNum type="alphaLcParenR"/>
            </a:pPr>
            <a:r>
              <a:rPr lang="en-US" sz="3200" dirty="0"/>
              <a:t>$10</a:t>
            </a:r>
          </a:p>
        </p:txBody>
      </p:sp>
      <p:sp>
        <p:nvSpPr>
          <p:cNvPr id="5" name="Rectangle 4"/>
          <p:cNvSpPr/>
          <p:nvPr/>
        </p:nvSpPr>
        <p:spPr>
          <a:xfrm>
            <a:off x="25705" y="6307666"/>
            <a:ext cx="1172116" cy="369332"/>
          </a:xfrm>
          <a:prstGeom prst="rect">
            <a:avLst/>
          </a:prstGeom>
        </p:spPr>
        <p:txBody>
          <a:bodyPr wrap="none">
            <a:spAutoFit/>
          </a:bodyPr>
          <a:lstStyle/>
          <a:p>
            <a:pPr algn="ctr" fontAlgn="auto">
              <a:spcBef>
                <a:spcPts val="0"/>
              </a:spcBef>
              <a:spcAft>
                <a:spcPts val="0"/>
              </a:spcAft>
              <a:defRPr/>
            </a:pPr>
            <a:r>
              <a:rPr lang="en-US" sz="9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hlinkClick r:id="rId3" action="ppaction://hlinksldjump"/>
              </a:rPr>
              <a:t>To Next </a:t>
            </a:r>
          </a:p>
          <a:p>
            <a:pPr algn="ctr" fontAlgn="auto">
              <a:spcBef>
                <a:spcPts val="0"/>
              </a:spcBef>
              <a:spcAft>
                <a:spcPts val="0"/>
              </a:spcAft>
              <a:defRPr/>
            </a:pPr>
            <a:r>
              <a:rPr lang="en-US" sz="9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hlinkClick r:id="rId3" action="ppaction://hlinksldjump"/>
              </a:rPr>
              <a:t>Active Learning</a:t>
            </a:r>
            <a:endParaRPr lang="en-US" sz="9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endParaRPr>
          </a:p>
        </p:txBody>
      </p:sp>
      <p:sp>
        <p:nvSpPr>
          <p:cNvPr id="2" name="Footer Placeholder 1"/>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391894497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3" end="3"/>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rrowheads="1"/>
          </p:cNvSpPr>
          <p:nvPr>
            <p:ph type="title"/>
          </p:nvPr>
        </p:nvSpPr>
        <p:spPr/>
        <p:txBody>
          <a:bodyPr>
            <a:noAutofit/>
          </a:bodyPr>
          <a:lstStyle/>
          <a:p>
            <a:pPr algn="l">
              <a:tabLst>
                <a:tab pos="3890963" algn="l"/>
              </a:tabLst>
            </a:pPr>
            <a:r>
              <a:rPr lang="en-US" sz="3200" spc="0" dirty="0" smtClean="0"/>
              <a:t>A MONOPOLIST’S DEMAND, TOTAL REVENUE, AND MARGINAL REVENUE CURVES</a:t>
            </a:r>
          </a:p>
        </p:txBody>
      </p:sp>
      <p:sp>
        <p:nvSpPr>
          <p:cNvPr id="228356" name="Freeform 4"/>
          <p:cNvSpPr>
            <a:spLocks/>
          </p:cNvSpPr>
          <p:nvPr/>
        </p:nvSpPr>
        <p:spPr bwMode="auto">
          <a:xfrm>
            <a:off x="1955129" y="4751388"/>
            <a:ext cx="4327596" cy="1700212"/>
          </a:xfrm>
          <a:custGeom>
            <a:avLst/>
            <a:gdLst>
              <a:gd name="T0" fmla="*/ 2016 w 2016"/>
              <a:gd name="T1" fmla="*/ 1172 h 1172"/>
              <a:gd name="T2" fmla="*/ 1915 w 2016"/>
              <a:gd name="T3" fmla="*/ 949 h 1172"/>
              <a:gd name="T4" fmla="*/ 1814 w 2016"/>
              <a:gd name="T5" fmla="*/ 750 h 1172"/>
              <a:gd name="T6" fmla="*/ 1713 w 2016"/>
              <a:gd name="T7" fmla="*/ 573 h 1172"/>
              <a:gd name="T8" fmla="*/ 1613 w 2016"/>
              <a:gd name="T9" fmla="*/ 422 h 1172"/>
              <a:gd name="T10" fmla="*/ 1512 w 2016"/>
              <a:gd name="T11" fmla="*/ 294 h 1172"/>
              <a:gd name="T12" fmla="*/ 1411 w 2016"/>
              <a:gd name="T13" fmla="*/ 189 h 1172"/>
              <a:gd name="T14" fmla="*/ 1310 w 2016"/>
              <a:gd name="T15" fmla="*/ 107 h 1172"/>
              <a:gd name="T16" fmla="*/ 1210 w 2016"/>
              <a:gd name="T17" fmla="*/ 49 h 1172"/>
              <a:gd name="T18" fmla="*/ 1109 w 2016"/>
              <a:gd name="T19" fmla="*/ 13 h 1172"/>
              <a:gd name="T20" fmla="*/ 1008 w 2016"/>
              <a:gd name="T21" fmla="*/ 0 h 1172"/>
              <a:gd name="T22" fmla="*/ 907 w 2016"/>
              <a:gd name="T23" fmla="*/ 13 h 1172"/>
              <a:gd name="T24" fmla="*/ 806 w 2016"/>
              <a:gd name="T25" fmla="*/ 49 h 1172"/>
              <a:gd name="T26" fmla="*/ 706 w 2016"/>
              <a:gd name="T27" fmla="*/ 107 h 1172"/>
              <a:gd name="T28" fmla="*/ 605 w 2016"/>
              <a:gd name="T29" fmla="*/ 189 h 1172"/>
              <a:gd name="T30" fmla="*/ 504 w 2016"/>
              <a:gd name="T31" fmla="*/ 294 h 1172"/>
              <a:gd name="T32" fmla="*/ 403 w 2016"/>
              <a:gd name="T33" fmla="*/ 422 h 1172"/>
              <a:gd name="T34" fmla="*/ 303 w 2016"/>
              <a:gd name="T35" fmla="*/ 573 h 1172"/>
              <a:gd name="T36" fmla="*/ 202 w 2016"/>
              <a:gd name="T37" fmla="*/ 750 h 1172"/>
              <a:gd name="T38" fmla="*/ 101 w 2016"/>
              <a:gd name="T39" fmla="*/ 949 h 1172"/>
              <a:gd name="T40" fmla="*/ 0 w 2016"/>
              <a:gd name="T41" fmla="*/ 1172 h 11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16"/>
              <a:gd name="T64" fmla="*/ 0 h 1172"/>
              <a:gd name="T65" fmla="*/ 2016 w 2016"/>
              <a:gd name="T66" fmla="*/ 1172 h 11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16" h="1172">
                <a:moveTo>
                  <a:pt x="2016" y="1172"/>
                </a:moveTo>
                <a:lnTo>
                  <a:pt x="1915" y="949"/>
                </a:lnTo>
                <a:lnTo>
                  <a:pt x="1814" y="750"/>
                </a:lnTo>
                <a:lnTo>
                  <a:pt x="1713" y="573"/>
                </a:lnTo>
                <a:lnTo>
                  <a:pt x="1613" y="422"/>
                </a:lnTo>
                <a:lnTo>
                  <a:pt x="1512" y="294"/>
                </a:lnTo>
                <a:lnTo>
                  <a:pt x="1411" y="189"/>
                </a:lnTo>
                <a:lnTo>
                  <a:pt x="1310" y="107"/>
                </a:lnTo>
                <a:lnTo>
                  <a:pt x="1210" y="49"/>
                </a:lnTo>
                <a:lnTo>
                  <a:pt x="1109" y="13"/>
                </a:lnTo>
                <a:lnTo>
                  <a:pt x="1008" y="0"/>
                </a:lnTo>
                <a:lnTo>
                  <a:pt x="907" y="13"/>
                </a:lnTo>
                <a:lnTo>
                  <a:pt x="806" y="49"/>
                </a:lnTo>
                <a:lnTo>
                  <a:pt x="706" y="107"/>
                </a:lnTo>
                <a:lnTo>
                  <a:pt x="605" y="189"/>
                </a:lnTo>
                <a:lnTo>
                  <a:pt x="504" y="294"/>
                </a:lnTo>
                <a:lnTo>
                  <a:pt x="403" y="422"/>
                </a:lnTo>
                <a:lnTo>
                  <a:pt x="303" y="573"/>
                </a:lnTo>
                <a:lnTo>
                  <a:pt x="202" y="750"/>
                </a:lnTo>
                <a:lnTo>
                  <a:pt x="101" y="949"/>
                </a:lnTo>
                <a:lnTo>
                  <a:pt x="0" y="1172"/>
                </a:lnTo>
              </a:path>
            </a:pathLst>
          </a:custGeom>
          <a:noFill/>
          <a:ln w="26988">
            <a:solidFill>
              <a:srgbClr val="00A76D"/>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atin typeface="Century Gothic"/>
              <a:cs typeface="Century Gothic"/>
            </a:endParaRPr>
          </a:p>
        </p:txBody>
      </p:sp>
      <p:sp>
        <p:nvSpPr>
          <p:cNvPr id="228357" name="Rectangle 5"/>
          <p:cNvSpPr>
            <a:spLocks noChangeArrowheads="1"/>
          </p:cNvSpPr>
          <p:nvPr/>
        </p:nvSpPr>
        <p:spPr bwMode="auto">
          <a:xfrm>
            <a:off x="3901836" y="2262188"/>
            <a:ext cx="217091" cy="712787"/>
          </a:xfrm>
          <a:prstGeom prst="rect">
            <a:avLst/>
          </a:prstGeom>
          <a:solidFill>
            <a:srgbClr val="D7EDE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entury Gothic"/>
              <a:cs typeface="Century Gothic"/>
            </a:endParaRPr>
          </a:p>
        </p:txBody>
      </p:sp>
      <p:sp>
        <p:nvSpPr>
          <p:cNvPr id="228494" name="Rectangle 6"/>
          <p:cNvSpPr>
            <a:spLocks noChangeArrowheads="1"/>
          </p:cNvSpPr>
          <p:nvPr/>
        </p:nvSpPr>
        <p:spPr bwMode="auto">
          <a:xfrm>
            <a:off x="1940893" y="2168525"/>
            <a:ext cx="1946707" cy="71438"/>
          </a:xfrm>
          <a:prstGeom prst="rect">
            <a:avLst/>
          </a:prstGeom>
          <a:solidFill>
            <a:srgbClr val="FFE5B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entury Gothic"/>
              <a:cs typeface="Century Gothic"/>
            </a:endParaRPr>
          </a:p>
        </p:txBody>
      </p:sp>
      <p:sp>
        <p:nvSpPr>
          <p:cNvPr id="228359" name="Rectangle 7"/>
          <p:cNvSpPr>
            <a:spLocks noChangeArrowheads="1"/>
          </p:cNvSpPr>
          <p:nvPr/>
        </p:nvSpPr>
        <p:spPr bwMode="auto">
          <a:xfrm>
            <a:off x="3835403" y="1905000"/>
            <a:ext cx="16960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a:solidFill>
                  <a:srgbClr val="000000"/>
                </a:solidFill>
                <a:latin typeface="Century Gothic"/>
                <a:cs typeface="Century Gothic"/>
              </a:rPr>
              <a:t>A</a:t>
            </a:r>
            <a:endParaRPr lang="en-US" sz="1400" i="1" dirty="0">
              <a:latin typeface="Century Gothic"/>
              <a:cs typeface="Century Gothic"/>
            </a:endParaRPr>
          </a:p>
        </p:txBody>
      </p:sp>
      <p:sp>
        <p:nvSpPr>
          <p:cNvPr id="228360" name="Rectangle 8"/>
          <p:cNvSpPr>
            <a:spLocks noChangeArrowheads="1"/>
          </p:cNvSpPr>
          <p:nvPr/>
        </p:nvSpPr>
        <p:spPr bwMode="auto">
          <a:xfrm>
            <a:off x="4771388" y="3370263"/>
            <a:ext cx="30305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err="1">
                <a:solidFill>
                  <a:srgbClr val="000000"/>
                </a:solidFill>
                <a:latin typeface="Century Gothic"/>
                <a:cs typeface="Century Gothic"/>
              </a:rPr>
              <a:t>MR</a:t>
            </a:r>
            <a:endParaRPr lang="en-US" sz="1400" i="1" dirty="0">
              <a:latin typeface="Century Gothic"/>
              <a:cs typeface="Century Gothic"/>
            </a:endParaRPr>
          </a:p>
        </p:txBody>
      </p:sp>
      <p:sp>
        <p:nvSpPr>
          <p:cNvPr id="228361" name="Rectangle 9"/>
          <p:cNvSpPr>
            <a:spLocks noChangeArrowheads="1"/>
          </p:cNvSpPr>
          <p:nvPr/>
        </p:nvSpPr>
        <p:spPr bwMode="auto">
          <a:xfrm>
            <a:off x="6308824" y="6248400"/>
            <a:ext cx="21451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err="1">
                <a:solidFill>
                  <a:srgbClr val="000000"/>
                </a:solidFill>
                <a:latin typeface="Century Gothic"/>
                <a:cs typeface="Century Gothic"/>
              </a:rPr>
              <a:t>TR</a:t>
            </a:r>
            <a:endParaRPr lang="en-US" sz="1400" i="1" dirty="0">
              <a:latin typeface="Century Gothic"/>
              <a:cs typeface="Century Gothic"/>
            </a:endParaRPr>
          </a:p>
        </p:txBody>
      </p:sp>
      <p:sp>
        <p:nvSpPr>
          <p:cNvPr id="228362" name="Rectangle 10"/>
          <p:cNvSpPr>
            <a:spLocks noChangeArrowheads="1"/>
          </p:cNvSpPr>
          <p:nvPr/>
        </p:nvSpPr>
        <p:spPr bwMode="auto">
          <a:xfrm>
            <a:off x="6321873" y="2743200"/>
            <a:ext cx="16270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a:solidFill>
                  <a:srgbClr val="000000"/>
                </a:solidFill>
                <a:latin typeface="Century Gothic"/>
                <a:cs typeface="Century Gothic"/>
              </a:rPr>
              <a:t>D</a:t>
            </a:r>
            <a:endParaRPr lang="en-US" sz="1400" i="1" dirty="0">
              <a:latin typeface="Century Gothic"/>
              <a:cs typeface="Century Gothic"/>
            </a:endParaRPr>
          </a:p>
        </p:txBody>
      </p:sp>
      <p:sp>
        <p:nvSpPr>
          <p:cNvPr id="228363" name="Rectangle 11"/>
          <p:cNvSpPr>
            <a:spLocks noChangeArrowheads="1"/>
          </p:cNvSpPr>
          <p:nvPr/>
        </p:nvSpPr>
        <p:spPr bwMode="auto">
          <a:xfrm>
            <a:off x="2590800" y="871538"/>
            <a:ext cx="2551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(a)</a:t>
            </a:r>
            <a:endParaRPr lang="en-US" sz="1400">
              <a:latin typeface="Century Gothic"/>
              <a:cs typeface="Century Gothic"/>
            </a:endParaRPr>
          </a:p>
        </p:txBody>
      </p:sp>
      <p:sp>
        <p:nvSpPr>
          <p:cNvPr id="228364" name="Rectangle 12"/>
          <p:cNvSpPr>
            <a:spLocks noChangeArrowheads="1"/>
          </p:cNvSpPr>
          <p:nvPr/>
        </p:nvSpPr>
        <p:spPr bwMode="auto">
          <a:xfrm>
            <a:off x="3868620" y="2992438"/>
            <a:ext cx="9949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9</a:t>
            </a:r>
            <a:endParaRPr lang="en-US" sz="1400">
              <a:latin typeface="Century Gothic"/>
              <a:cs typeface="Century Gothic"/>
            </a:endParaRPr>
          </a:p>
        </p:txBody>
      </p:sp>
      <p:sp>
        <p:nvSpPr>
          <p:cNvPr id="228366" name="Rectangle 14"/>
          <p:cNvSpPr>
            <a:spLocks noChangeArrowheads="1"/>
          </p:cNvSpPr>
          <p:nvPr/>
        </p:nvSpPr>
        <p:spPr bwMode="auto">
          <a:xfrm>
            <a:off x="6200871" y="2995613"/>
            <a:ext cx="1989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20</a:t>
            </a:r>
            <a:endParaRPr lang="en-US" sz="1400">
              <a:latin typeface="Century Gothic"/>
              <a:cs typeface="Century Gothic"/>
            </a:endParaRPr>
          </a:p>
        </p:txBody>
      </p:sp>
      <p:sp>
        <p:nvSpPr>
          <p:cNvPr id="228367" name="Line 15"/>
          <p:cNvSpPr>
            <a:spLocks noChangeShapeType="1"/>
          </p:cNvSpPr>
          <p:nvPr/>
        </p:nvSpPr>
        <p:spPr bwMode="auto">
          <a:xfrm>
            <a:off x="4118927" y="2900363"/>
            <a:ext cx="0" cy="74612"/>
          </a:xfrm>
          <a:prstGeom prst="line">
            <a:avLst/>
          </a:prstGeom>
          <a:noFill/>
          <a:ln w="635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28368" name="Line 16"/>
          <p:cNvSpPr>
            <a:spLocks noChangeShapeType="1"/>
          </p:cNvSpPr>
          <p:nvPr/>
        </p:nvSpPr>
        <p:spPr bwMode="auto">
          <a:xfrm>
            <a:off x="3901836" y="2900363"/>
            <a:ext cx="0" cy="74612"/>
          </a:xfrm>
          <a:prstGeom prst="line">
            <a:avLst/>
          </a:prstGeom>
          <a:noFill/>
          <a:ln w="635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28369" name="Line 17"/>
          <p:cNvSpPr>
            <a:spLocks noChangeShapeType="1"/>
          </p:cNvSpPr>
          <p:nvPr/>
        </p:nvSpPr>
        <p:spPr bwMode="auto">
          <a:xfrm>
            <a:off x="1813810" y="3473450"/>
            <a:ext cx="0" cy="73025"/>
          </a:xfrm>
          <a:prstGeom prst="line">
            <a:avLst/>
          </a:prstGeom>
          <a:noFill/>
          <a:ln w="635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28370" name="Line 18"/>
          <p:cNvSpPr>
            <a:spLocks noChangeShapeType="1"/>
          </p:cNvSpPr>
          <p:nvPr/>
        </p:nvSpPr>
        <p:spPr bwMode="auto">
          <a:xfrm>
            <a:off x="1955129" y="2262188"/>
            <a:ext cx="110326" cy="0"/>
          </a:xfrm>
          <a:prstGeom prst="line">
            <a:avLst/>
          </a:prstGeom>
          <a:noFill/>
          <a:ln w="635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28371" name="Line 19"/>
          <p:cNvSpPr>
            <a:spLocks noChangeShapeType="1"/>
          </p:cNvSpPr>
          <p:nvPr/>
        </p:nvSpPr>
        <p:spPr bwMode="auto">
          <a:xfrm>
            <a:off x="1813810" y="2903538"/>
            <a:ext cx="110326" cy="0"/>
          </a:xfrm>
          <a:prstGeom prst="line">
            <a:avLst/>
          </a:prstGeom>
          <a:noFill/>
          <a:ln w="635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28372" name="Rectangle 20"/>
          <p:cNvSpPr>
            <a:spLocks noChangeArrowheads="1"/>
          </p:cNvSpPr>
          <p:nvPr/>
        </p:nvSpPr>
        <p:spPr bwMode="auto">
          <a:xfrm>
            <a:off x="1295400" y="1490663"/>
            <a:ext cx="5472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$1,000</a:t>
            </a:r>
            <a:endParaRPr lang="en-US" sz="1400">
              <a:latin typeface="Century Gothic"/>
              <a:cs typeface="Century Gothic"/>
            </a:endParaRPr>
          </a:p>
        </p:txBody>
      </p:sp>
      <p:sp>
        <p:nvSpPr>
          <p:cNvPr id="228373" name="Line 21"/>
          <p:cNvSpPr>
            <a:spLocks noChangeShapeType="1"/>
          </p:cNvSpPr>
          <p:nvPr/>
        </p:nvSpPr>
        <p:spPr bwMode="auto">
          <a:xfrm>
            <a:off x="1813810" y="3260725"/>
            <a:ext cx="110326" cy="0"/>
          </a:xfrm>
          <a:prstGeom prst="line">
            <a:avLst/>
          </a:prstGeom>
          <a:noFill/>
          <a:ln w="635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28374" name="Rectangle 22"/>
          <p:cNvSpPr>
            <a:spLocks noChangeArrowheads="1"/>
          </p:cNvSpPr>
          <p:nvPr/>
        </p:nvSpPr>
        <p:spPr bwMode="auto">
          <a:xfrm>
            <a:off x="1412843" y="3175093"/>
            <a:ext cx="38826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dirty="0">
                <a:solidFill>
                  <a:srgbClr val="000000"/>
                </a:solidFill>
                <a:latin typeface="Century Gothic"/>
                <a:cs typeface="Century Gothic"/>
              </a:rPr>
              <a:t>–200</a:t>
            </a:r>
            <a:endParaRPr lang="en-US" sz="1400" dirty="0">
              <a:latin typeface="Century Gothic"/>
              <a:cs typeface="Century Gothic"/>
            </a:endParaRPr>
          </a:p>
        </p:txBody>
      </p:sp>
      <p:sp>
        <p:nvSpPr>
          <p:cNvPr id="228375" name="Rectangle 23"/>
          <p:cNvSpPr>
            <a:spLocks noChangeArrowheads="1"/>
          </p:cNvSpPr>
          <p:nvPr/>
        </p:nvSpPr>
        <p:spPr bwMode="auto">
          <a:xfrm>
            <a:off x="1412843" y="3456080"/>
            <a:ext cx="38826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dirty="0">
                <a:solidFill>
                  <a:srgbClr val="000000"/>
                </a:solidFill>
                <a:latin typeface="Century Gothic"/>
                <a:cs typeface="Century Gothic"/>
              </a:rPr>
              <a:t>–400</a:t>
            </a:r>
            <a:endParaRPr lang="en-US" sz="1400" dirty="0">
              <a:latin typeface="Century Gothic"/>
              <a:cs typeface="Century Gothic"/>
            </a:endParaRPr>
          </a:p>
        </p:txBody>
      </p:sp>
      <p:sp>
        <p:nvSpPr>
          <p:cNvPr id="228376" name="Rectangle 24"/>
          <p:cNvSpPr>
            <a:spLocks noChangeArrowheads="1"/>
          </p:cNvSpPr>
          <p:nvPr/>
        </p:nvSpPr>
        <p:spPr bwMode="auto">
          <a:xfrm>
            <a:off x="1494697" y="2227263"/>
            <a:ext cx="2984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500</a:t>
            </a:r>
            <a:endParaRPr lang="en-US" sz="1400">
              <a:latin typeface="Century Gothic"/>
              <a:cs typeface="Century Gothic"/>
            </a:endParaRPr>
          </a:p>
        </p:txBody>
      </p:sp>
      <p:sp>
        <p:nvSpPr>
          <p:cNvPr id="228377" name="Line 25"/>
          <p:cNvSpPr>
            <a:spLocks noChangeShapeType="1"/>
          </p:cNvSpPr>
          <p:nvPr/>
        </p:nvSpPr>
        <p:spPr bwMode="auto">
          <a:xfrm>
            <a:off x="1955129" y="2190750"/>
            <a:ext cx="110326" cy="0"/>
          </a:xfrm>
          <a:prstGeom prst="line">
            <a:avLst/>
          </a:prstGeom>
          <a:noFill/>
          <a:ln w="635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28378" name="Rectangle 26"/>
          <p:cNvSpPr>
            <a:spLocks noChangeArrowheads="1"/>
          </p:cNvSpPr>
          <p:nvPr/>
        </p:nvSpPr>
        <p:spPr bwMode="auto">
          <a:xfrm>
            <a:off x="1494697" y="2039655"/>
            <a:ext cx="2984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dirty="0">
                <a:solidFill>
                  <a:srgbClr val="000000"/>
                </a:solidFill>
                <a:latin typeface="Century Gothic"/>
                <a:cs typeface="Century Gothic"/>
              </a:rPr>
              <a:t>550</a:t>
            </a:r>
            <a:endParaRPr lang="en-US" sz="1400" dirty="0">
              <a:latin typeface="Century Gothic"/>
              <a:cs typeface="Century Gothic"/>
            </a:endParaRPr>
          </a:p>
        </p:txBody>
      </p:sp>
      <p:sp>
        <p:nvSpPr>
          <p:cNvPr id="228379" name="Rectangle 27"/>
          <p:cNvSpPr>
            <a:spLocks noChangeArrowheads="1"/>
          </p:cNvSpPr>
          <p:nvPr/>
        </p:nvSpPr>
        <p:spPr bwMode="auto">
          <a:xfrm>
            <a:off x="1659592" y="2938463"/>
            <a:ext cx="9949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0</a:t>
            </a:r>
            <a:endParaRPr lang="en-US" sz="1400">
              <a:latin typeface="Century Gothic"/>
              <a:cs typeface="Century Gothic"/>
            </a:endParaRPr>
          </a:p>
        </p:txBody>
      </p:sp>
      <p:sp>
        <p:nvSpPr>
          <p:cNvPr id="228380" name="Line 28"/>
          <p:cNvSpPr>
            <a:spLocks noChangeShapeType="1"/>
          </p:cNvSpPr>
          <p:nvPr/>
        </p:nvSpPr>
        <p:spPr bwMode="auto">
          <a:xfrm>
            <a:off x="1813810" y="2903538"/>
            <a:ext cx="110326" cy="0"/>
          </a:xfrm>
          <a:prstGeom prst="line">
            <a:avLst/>
          </a:prstGeom>
          <a:noFill/>
          <a:ln w="635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28381" name="Rectangle 29"/>
          <p:cNvSpPr>
            <a:spLocks noChangeArrowheads="1"/>
          </p:cNvSpPr>
          <p:nvPr/>
        </p:nvSpPr>
        <p:spPr bwMode="auto">
          <a:xfrm>
            <a:off x="1577738" y="2779338"/>
            <a:ext cx="1989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50</a:t>
            </a:r>
            <a:endParaRPr lang="en-US" sz="1400">
              <a:latin typeface="Century Gothic"/>
              <a:cs typeface="Century Gothic"/>
            </a:endParaRPr>
          </a:p>
        </p:txBody>
      </p:sp>
      <p:sp>
        <p:nvSpPr>
          <p:cNvPr id="228382" name="Rectangle 30"/>
          <p:cNvSpPr>
            <a:spLocks noChangeArrowheads="1"/>
          </p:cNvSpPr>
          <p:nvPr/>
        </p:nvSpPr>
        <p:spPr bwMode="auto">
          <a:xfrm>
            <a:off x="5076266" y="3587750"/>
            <a:ext cx="189459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Quantity of diamonds</a:t>
            </a:r>
            <a:endParaRPr lang="en-US" sz="1400">
              <a:latin typeface="Century Gothic"/>
              <a:cs typeface="Century Gothic"/>
            </a:endParaRPr>
          </a:p>
        </p:txBody>
      </p:sp>
      <p:sp>
        <p:nvSpPr>
          <p:cNvPr id="228383" name="Line 31"/>
          <p:cNvSpPr>
            <a:spLocks noChangeShapeType="1"/>
          </p:cNvSpPr>
          <p:nvPr/>
        </p:nvSpPr>
        <p:spPr bwMode="auto">
          <a:xfrm flipV="1">
            <a:off x="1955129" y="1100138"/>
            <a:ext cx="0" cy="2446337"/>
          </a:xfrm>
          <a:prstGeom prst="line">
            <a:avLst/>
          </a:prstGeom>
          <a:noFill/>
          <a:ln w="635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28385" name="Rectangle 33"/>
          <p:cNvSpPr>
            <a:spLocks noChangeArrowheads="1"/>
          </p:cNvSpPr>
          <p:nvPr/>
        </p:nvSpPr>
        <p:spPr bwMode="auto">
          <a:xfrm>
            <a:off x="3276600" y="3787775"/>
            <a:ext cx="25501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dirty="0">
                <a:solidFill>
                  <a:srgbClr val="000000"/>
                </a:solidFill>
                <a:latin typeface="Century Gothic"/>
                <a:cs typeface="Century Gothic"/>
              </a:rPr>
              <a:t>(b)</a:t>
            </a:r>
            <a:endParaRPr lang="en-US" sz="1400" dirty="0">
              <a:latin typeface="Century Gothic"/>
              <a:cs typeface="Century Gothic"/>
            </a:endParaRPr>
          </a:p>
        </p:txBody>
      </p:sp>
      <p:sp>
        <p:nvSpPr>
          <p:cNvPr id="228386" name="Line 34"/>
          <p:cNvSpPr>
            <a:spLocks noChangeShapeType="1"/>
          </p:cNvSpPr>
          <p:nvPr/>
        </p:nvSpPr>
        <p:spPr bwMode="auto">
          <a:xfrm flipH="1">
            <a:off x="1955129" y="2974975"/>
            <a:ext cx="4598071" cy="0"/>
          </a:xfrm>
          <a:prstGeom prst="line">
            <a:avLst/>
          </a:prstGeom>
          <a:noFill/>
          <a:ln w="635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28387" name="Rectangle 35"/>
          <p:cNvSpPr>
            <a:spLocks noChangeArrowheads="1"/>
          </p:cNvSpPr>
          <p:nvPr/>
        </p:nvSpPr>
        <p:spPr bwMode="auto">
          <a:xfrm>
            <a:off x="1803283" y="6469063"/>
            <a:ext cx="9949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0</a:t>
            </a:r>
            <a:endParaRPr lang="en-US" sz="1400">
              <a:latin typeface="Century Gothic"/>
              <a:cs typeface="Century Gothic"/>
            </a:endParaRPr>
          </a:p>
        </p:txBody>
      </p:sp>
      <p:sp>
        <p:nvSpPr>
          <p:cNvPr id="228388" name="Rectangle 36"/>
          <p:cNvSpPr>
            <a:spLocks noChangeArrowheads="1"/>
          </p:cNvSpPr>
          <p:nvPr/>
        </p:nvSpPr>
        <p:spPr bwMode="auto">
          <a:xfrm>
            <a:off x="4041818" y="6469063"/>
            <a:ext cx="1989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10</a:t>
            </a:r>
            <a:endParaRPr lang="en-US" sz="1400">
              <a:latin typeface="Century Gothic"/>
              <a:cs typeface="Century Gothic"/>
            </a:endParaRPr>
          </a:p>
        </p:txBody>
      </p:sp>
      <p:sp>
        <p:nvSpPr>
          <p:cNvPr id="228389" name="Rectangle 37"/>
          <p:cNvSpPr>
            <a:spLocks noChangeArrowheads="1"/>
          </p:cNvSpPr>
          <p:nvPr/>
        </p:nvSpPr>
        <p:spPr bwMode="auto">
          <a:xfrm>
            <a:off x="6200871" y="6469063"/>
            <a:ext cx="1989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20</a:t>
            </a:r>
            <a:endParaRPr lang="en-US" sz="1400">
              <a:latin typeface="Century Gothic"/>
              <a:cs typeface="Century Gothic"/>
            </a:endParaRPr>
          </a:p>
        </p:txBody>
      </p:sp>
      <p:sp>
        <p:nvSpPr>
          <p:cNvPr id="228526" name="Line 38"/>
          <p:cNvSpPr>
            <a:spLocks noChangeShapeType="1"/>
          </p:cNvSpPr>
          <p:nvPr/>
        </p:nvSpPr>
        <p:spPr bwMode="auto">
          <a:xfrm>
            <a:off x="4118927" y="6376988"/>
            <a:ext cx="0" cy="74612"/>
          </a:xfrm>
          <a:prstGeom prst="line">
            <a:avLst/>
          </a:prstGeom>
          <a:noFill/>
          <a:ln w="635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28391" name="Line 39"/>
          <p:cNvSpPr>
            <a:spLocks noChangeShapeType="1"/>
          </p:cNvSpPr>
          <p:nvPr/>
        </p:nvSpPr>
        <p:spPr bwMode="auto">
          <a:xfrm>
            <a:off x="1813810" y="4751388"/>
            <a:ext cx="110326" cy="0"/>
          </a:xfrm>
          <a:prstGeom prst="line">
            <a:avLst/>
          </a:prstGeom>
          <a:noFill/>
          <a:ln w="635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28392" name="Line 40"/>
          <p:cNvSpPr>
            <a:spLocks noChangeShapeType="1"/>
          </p:cNvSpPr>
          <p:nvPr/>
        </p:nvSpPr>
        <p:spPr bwMode="auto">
          <a:xfrm>
            <a:off x="1813810" y="5092700"/>
            <a:ext cx="110326" cy="0"/>
          </a:xfrm>
          <a:prstGeom prst="line">
            <a:avLst/>
          </a:prstGeom>
          <a:noFill/>
          <a:ln w="635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28393" name="Line 41"/>
          <p:cNvSpPr>
            <a:spLocks noChangeShapeType="1"/>
          </p:cNvSpPr>
          <p:nvPr/>
        </p:nvSpPr>
        <p:spPr bwMode="auto">
          <a:xfrm>
            <a:off x="1813810" y="5430838"/>
            <a:ext cx="110326" cy="0"/>
          </a:xfrm>
          <a:prstGeom prst="line">
            <a:avLst/>
          </a:prstGeom>
          <a:noFill/>
          <a:ln w="635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28394" name="Line 42"/>
          <p:cNvSpPr>
            <a:spLocks noChangeShapeType="1"/>
          </p:cNvSpPr>
          <p:nvPr/>
        </p:nvSpPr>
        <p:spPr bwMode="auto">
          <a:xfrm>
            <a:off x="1813810" y="5770563"/>
            <a:ext cx="110326" cy="0"/>
          </a:xfrm>
          <a:prstGeom prst="line">
            <a:avLst/>
          </a:prstGeom>
          <a:noFill/>
          <a:ln w="635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28395" name="Line 43"/>
          <p:cNvSpPr>
            <a:spLocks noChangeShapeType="1"/>
          </p:cNvSpPr>
          <p:nvPr/>
        </p:nvSpPr>
        <p:spPr bwMode="auto">
          <a:xfrm>
            <a:off x="1813810" y="6108700"/>
            <a:ext cx="110326" cy="0"/>
          </a:xfrm>
          <a:prstGeom prst="line">
            <a:avLst/>
          </a:prstGeom>
          <a:noFill/>
          <a:ln w="635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28396" name="Rectangle 44"/>
          <p:cNvSpPr>
            <a:spLocks noChangeArrowheads="1"/>
          </p:cNvSpPr>
          <p:nvPr/>
        </p:nvSpPr>
        <p:spPr bwMode="auto">
          <a:xfrm>
            <a:off x="1295400" y="4686300"/>
            <a:ext cx="5472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$5,000</a:t>
            </a:r>
            <a:endParaRPr lang="en-US" sz="1400">
              <a:latin typeface="Century Gothic"/>
              <a:cs typeface="Century Gothic"/>
            </a:endParaRPr>
          </a:p>
        </p:txBody>
      </p:sp>
      <p:sp>
        <p:nvSpPr>
          <p:cNvPr id="228397" name="Rectangle 45"/>
          <p:cNvSpPr>
            <a:spLocks noChangeArrowheads="1"/>
          </p:cNvSpPr>
          <p:nvPr/>
        </p:nvSpPr>
        <p:spPr bwMode="auto">
          <a:xfrm>
            <a:off x="1378441" y="5026025"/>
            <a:ext cx="44770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4,000</a:t>
            </a:r>
            <a:endParaRPr lang="en-US" sz="1400">
              <a:latin typeface="Century Gothic"/>
              <a:cs typeface="Century Gothic"/>
            </a:endParaRPr>
          </a:p>
        </p:txBody>
      </p:sp>
      <p:sp>
        <p:nvSpPr>
          <p:cNvPr id="228398" name="Rectangle 46"/>
          <p:cNvSpPr>
            <a:spLocks noChangeArrowheads="1"/>
          </p:cNvSpPr>
          <p:nvPr/>
        </p:nvSpPr>
        <p:spPr bwMode="auto">
          <a:xfrm>
            <a:off x="1378441" y="5362575"/>
            <a:ext cx="44770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3,000</a:t>
            </a:r>
            <a:endParaRPr lang="en-US" sz="1400">
              <a:latin typeface="Century Gothic"/>
              <a:cs typeface="Century Gothic"/>
            </a:endParaRPr>
          </a:p>
        </p:txBody>
      </p:sp>
      <p:sp>
        <p:nvSpPr>
          <p:cNvPr id="228399" name="Rectangle 47"/>
          <p:cNvSpPr>
            <a:spLocks noChangeArrowheads="1"/>
          </p:cNvSpPr>
          <p:nvPr/>
        </p:nvSpPr>
        <p:spPr bwMode="auto">
          <a:xfrm>
            <a:off x="1378441" y="5702300"/>
            <a:ext cx="44770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2,000</a:t>
            </a:r>
            <a:endParaRPr lang="en-US" sz="1400">
              <a:latin typeface="Century Gothic"/>
              <a:cs typeface="Century Gothic"/>
            </a:endParaRPr>
          </a:p>
        </p:txBody>
      </p:sp>
      <p:sp>
        <p:nvSpPr>
          <p:cNvPr id="228400" name="Rectangle 48"/>
          <p:cNvSpPr>
            <a:spLocks noChangeArrowheads="1"/>
          </p:cNvSpPr>
          <p:nvPr/>
        </p:nvSpPr>
        <p:spPr bwMode="auto">
          <a:xfrm>
            <a:off x="1378441" y="6042025"/>
            <a:ext cx="44770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1,000</a:t>
            </a:r>
            <a:endParaRPr lang="en-US" sz="1400">
              <a:latin typeface="Century Gothic"/>
              <a:cs typeface="Century Gothic"/>
            </a:endParaRPr>
          </a:p>
        </p:txBody>
      </p:sp>
      <p:sp>
        <p:nvSpPr>
          <p:cNvPr id="228402" name="Rectangle 50"/>
          <p:cNvSpPr>
            <a:spLocks noChangeArrowheads="1"/>
          </p:cNvSpPr>
          <p:nvPr/>
        </p:nvSpPr>
        <p:spPr bwMode="auto">
          <a:xfrm>
            <a:off x="914401" y="4160838"/>
            <a:ext cx="92328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588" indent="-1588"/>
            <a:r>
              <a:rPr lang="en-US" sz="1400" dirty="0">
                <a:solidFill>
                  <a:srgbClr val="000000"/>
                </a:solidFill>
                <a:latin typeface="Century Gothic"/>
                <a:cs typeface="Century Gothic"/>
              </a:rPr>
              <a:t>Total Revenue</a:t>
            </a:r>
            <a:endParaRPr lang="en-US" sz="1400" dirty="0">
              <a:latin typeface="Century Gothic"/>
              <a:cs typeface="Century Gothic"/>
            </a:endParaRPr>
          </a:p>
        </p:txBody>
      </p:sp>
      <p:sp>
        <p:nvSpPr>
          <p:cNvPr id="228403" name="Freeform 51"/>
          <p:cNvSpPr>
            <a:spLocks/>
          </p:cNvSpPr>
          <p:nvPr/>
        </p:nvSpPr>
        <p:spPr bwMode="auto">
          <a:xfrm>
            <a:off x="1955129" y="4173538"/>
            <a:ext cx="4598071" cy="2278062"/>
          </a:xfrm>
          <a:custGeom>
            <a:avLst/>
            <a:gdLst>
              <a:gd name="T0" fmla="*/ 2142 w 2142"/>
              <a:gd name="T1" fmla="*/ 1570 h 1570"/>
              <a:gd name="T2" fmla="*/ 0 w 2142"/>
              <a:gd name="T3" fmla="*/ 1570 h 1570"/>
              <a:gd name="T4" fmla="*/ 0 w 2142"/>
              <a:gd name="T5" fmla="*/ 0 h 1570"/>
              <a:gd name="T6" fmla="*/ 0 60000 65536"/>
              <a:gd name="T7" fmla="*/ 0 60000 65536"/>
              <a:gd name="T8" fmla="*/ 0 60000 65536"/>
              <a:gd name="T9" fmla="*/ 0 w 2142"/>
              <a:gd name="T10" fmla="*/ 0 h 1570"/>
              <a:gd name="T11" fmla="*/ 2142 w 2142"/>
              <a:gd name="T12" fmla="*/ 1570 h 1570"/>
            </a:gdLst>
            <a:ahLst/>
            <a:cxnLst>
              <a:cxn ang="T6">
                <a:pos x="T0" y="T1"/>
              </a:cxn>
              <a:cxn ang="T7">
                <a:pos x="T2" y="T3"/>
              </a:cxn>
              <a:cxn ang="T8">
                <a:pos x="T4" y="T5"/>
              </a:cxn>
            </a:cxnLst>
            <a:rect l="T9" t="T10" r="T11" b="T12"/>
            <a:pathLst>
              <a:path w="2142" h="1570">
                <a:moveTo>
                  <a:pt x="2142" y="1570"/>
                </a:moveTo>
                <a:lnTo>
                  <a:pt x="0" y="1570"/>
                </a:lnTo>
                <a:lnTo>
                  <a:pt x="0" y="0"/>
                </a:lnTo>
              </a:path>
            </a:pathLst>
          </a:cu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atin typeface="Century Gothic"/>
              <a:cs typeface="Century Gothic"/>
            </a:endParaRPr>
          </a:p>
        </p:txBody>
      </p:sp>
      <p:sp>
        <p:nvSpPr>
          <p:cNvPr id="228404" name="Line 52"/>
          <p:cNvSpPr>
            <a:spLocks noChangeShapeType="1"/>
          </p:cNvSpPr>
          <p:nvPr/>
        </p:nvSpPr>
        <p:spPr bwMode="auto">
          <a:xfrm>
            <a:off x="1955129" y="1549400"/>
            <a:ext cx="2812701" cy="1849438"/>
          </a:xfrm>
          <a:prstGeom prst="line">
            <a:avLst/>
          </a:prstGeom>
          <a:noFill/>
          <a:ln w="26988">
            <a:solidFill>
              <a:srgbClr val="4B8FCC"/>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28405" name="Line 53"/>
          <p:cNvSpPr>
            <a:spLocks noChangeShapeType="1"/>
          </p:cNvSpPr>
          <p:nvPr/>
        </p:nvSpPr>
        <p:spPr bwMode="auto">
          <a:xfrm>
            <a:off x="1955129" y="1549400"/>
            <a:ext cx="4327596" cy="1425575"/>
          </a:xfrm>
          <a:prstGeom prst="line">
            <a:avLst/>
          </a:prstGeom>
          <a:noFill/>
          <a:ln w="26988">
            <a:solidFill>
              <a:srgbClr val="3C5DAA"/>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28406" name="Oval 54"/>
          <p:cNvSpPr>
            <a:spLocks noChangeArrowheads="1"/>
          </p:cNvSpPr>
          <p:nvPr/>
        </p:nvSpPr>
        <p:spPr bwMode="auto">
          <a:xfrm>
            <a:off x="1920727" y="1525588"/>
            <a:ext cx="71178"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07" name="Oval 55"/>
          <p:cNvSpPr>
            <a:spLocks noChangeArrowheads="1"/>
          </p:cNvSpPr>
          <p:nvPr/>
        </p:nvSpPr>
        <p:spPr bwMode="auto">
          <a:xfrm>
            <a:off x="2028679" y="1598613"/>
            <a:ext cx="72364" cy="4921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08" name="Oval 56"/>
          <p:cNvSpPr>
            <a:spLocks noChangeArrowheads="1"/>
          </p:cNvSpPr>
          <p:nvPr/>
        </p:nvSpPr>
        <p:spPr bwMode="auto">
          <a:xfrm>
            <a:off x="2245771" y="1741488"/>
            <a:ext cx="69991"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09" name="Oval 57"/>
          <p:cNvSpPr>
            <a:spLocks noChangeArrowheads="1"/>
          </p:cNvSpPr>
          <p:nvPr/>
        </p:nvSpPr>
        <p:spPr bwMode="auto">
          <a:xfrm>
            <a:off x="2460490" y="1881188"/>
            <a:ext cx="72364" cy="4921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10" name="Oval 58"/>
          <p:cNvSpPr>
            <a:spLocks noChangeArrowheads="1"/>
          </p:cNvSpPr>
          <p:nvPr/>
        </p:nvSpPr>
        <p:spPr bwMode="auto">
          <a:xfrm>
            <a:off x="2676395" y="2024063"/>
            <a:ext cx="73550" cy="4921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11" name="Oval 59"/>
          <p:cNvSpPr>
            <a:spLocks noChangeArrowheads="1"/>
          </p:cNvSpPr>
          <p:nvPr/>
        </p:nvSpPr>
        <p:spPr bwMode="auto">
          <a:xfrm>
            <a:off x="2893487" y="2166938"/>
            <a:ext cx="73550" cy="4921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12" name="Oval 60"/>
          <p:cNvSpPr>
            <a:spLocks noChangeArrowheads="1"/>
          </p:cNvSpPr>
          <p:nvPr/>
        </p:nvSpPr>
        <p:spPr bwMode="auto">
          <a:xfrm>
            <a:off x="3110578" y="2309813"/>
            <a:ext cx="71178" cy="4921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13" name="Oval 61"/>
          <p:cNvSpPr>
            <a:spLocks noChangeArrowheads="1"/>
          </p:cNvSpPr>
          <p:nvPr/>
        </p:nvSpPr>
        <p:spPr bwMode="auto">
          <a:xfrm>
            <a:off x="3327670" y="2454275"/>
            <a:ext cx="69991"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14" name="Oval 62"/>
          <p:cNvSpPr>
            <a:spLocks noChangeArrowheads="1"/>
          </p:cNvSpPr>
          <p:nvPr/>
        </p:nvSpPr>
        <p:spPr bwMode="auto">
          <a:xfrm>
            <a:off x="3541203" y="2593975"/>
            <a:ext cx="73550" cy="4921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15" name="Oval 63"/>
          <p:cNvSpPr>
            <a:spLocks noChangeArrowheads="1"/>
          </p:cNvSpPr>
          <p:nvPr/>
        </p:nvSpPr>
        <p:spPr bwMode="auto">
          <a:xfrm>
            <a:off x="3758294" y="2736850"/>
            <a:ext cx="73550" cy="4921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16" name="Oval 64"/>
          <p:cNvSpPr>
            <a:spLocks noChangeArrowheads="1"/>
          </p:cNvSpPr>
          <p:nvPr/>
        </p:nvSpPr>
        <p:spPr bwMode="auto">
          <a:xfrm>
            <a:off x="3975386" y="2879725"/>
            <a:ext cx="71178" cy="4921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17" name="Oval 65"/>
          <p:cNvSpPr>
            <a:spLocks noChangeArrowheads="1"/>
          </p:cNvSpPr>
          <p:nvPr/>
        </p:nvSpPr>
        <p:spPr bwMode="auto">
          <a:xfrm>
            <a:off x="4192477" y="3022600"/>
            <a:ext cx="69992" cy="4921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18" name="Oval 66"/>
          <p:cNvSpPr>
            <a:spLocks noChangeArrowheads="1"/>
          </p:cNvSpPr>
          <p:nvPr/>
        </p:nvSpPr>
        <p:spPr bwMode="auto">
          <a:xfrm>
            <a:off x="4082152" y="4727575"/>
            <a:ext cx="73550"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19" name="Oval 67"/>
          <p:cNvSpPr>
            <a:spLocks noChangeArrowheads="1"/>
          </p:cNvSpPr>
          <p:nvPr/>
        </p:nvSpPr>
        <p:spPr bwMode="auto">
          <a:xfrm>
            <a:off x="1920727" y="6426200"/>
            <a:ext cx="71178"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20" name="Oval 68"/>
          <p:cNvSpPr>
            <a:spLocks noChangeArrowheads="1"/>
          </p:cNvSpPr>
          <p:nvPr/>
        </p:nvSpPr>
        <p:spPr bwMode="auto">
          <a:xfrm>
            <a:off x="2135445" y="6102350"/>
            <a:ext cx="73550" cy="4921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21" name="Oval 69"/>
          <p:cNvSpPr>
            <a:spLocks noChangeArrowheads="1"/>
          </p:cNvSpPr>
          <p:nvPr/>
        </p:nvSpPr>
        <p:spPr bwMode="auto">
          <a:xfrm>
            <a:off x="2352537" y="5815013"/>
            <a:ext cx="73550"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22" name="Oval 70"/>
          <p:cNvSpPr>
            <a:spLocks noChangeArrowheads="1"/>
          </p:cNvSpPr>
          <p:nvPr/>
        </p:nvSpPr>
        <p:spPr bwMode="auto">
          <a:xfrm>
            <a:off x="2569629" y="5559425"/>
            <a:ext cx="71178"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23" name="Oval 71"/>
          <p:cNvSpPr>
            <a:spLocks noChangeArrowheads="1"/>
          </p:cNvSpPr>
          <p:nvPr/>
        </p:nvSpPr>
        <p:spPr bwMode="auto">
          <a:xfrm>
            <a:off x="2786721" y="5338763"/>
            <a:ext cx="69991" cy="4921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24" name="Oval 72"/>
          <p:cNvSpPr>
            <a:spLocks noChangeArrowheads="1"/>
          </p:cNvSpPr>
          <p:nvPr/>
        </p:nvSpPr>
        <p:spPr bwMode="auto">
          <a:xfrm>
            <a:off x="3001439" y="5153025"/>
            <a:ext cx="72364" cy="4921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25" name="Oval 73"/>
          <p:cNvSpPr>
            <a:spLocks noChangeArrowheads="1"/>
          </p:cNvSpPr>
          <p:nvPr/>
        </p:nvSpPr>
        <p:spPr bwMode="auto">
          <a:xfrm>
            <a:off x="3217344" y="5000625"/>
            <a:ext cx="73550" cy="4921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26" name="Oval 74"/>
          <p:cNvSpPr>
            <a:spLocks noChangeArrowheads="1"/>
          </p:cNvSpPr>
          <p:nvPr/>
        </p:nvSpPr>
        <p:spPr bwMode="auto">
          <a:xfrm>
            <a:off x="3434436" y="4883150"/>
            <a:ext cx="73550"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27" name="Oval 75"/>
          <p:cNvSpPr>
            <a:spLocks noChangeArrowheads="1"/>
          </p:cNvSpPr>
          <p:nvPr/>
        </p:nvSpPr>
        <p:spPr bwMode="auto">
          <a:xfrm>
            <a:off x="3651528" y="4797425"/>
            <a:ext cx="69992"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28" name="Oval 76"/>
          <p:cNvSpPr>
            <a:spLocks noChangeArrowheads="1"/>
          </p:cNvSpPr>
          <p:nvPr/>
        </p:nvSpPr>
        <p:spPr bwMode="auto">
          <a:xfrm>
            <a:off x="3866247" y="4745038"/>
            <a:ext cx="72363" cy="4921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29" name="Oval 77"/>
          <p:cNvSpPr>
            <a:spLocks noChangeArrowheads="1"/>
          </p:cNvSpPr>
          <p:nvPr/>
        </p:nvSpPr>
        <p:spPr bwMode="auto">
          <a:xfrm>
            <a:off x="6245951" y="6426200"/>
            <a:ext cx="71178"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30" name="Oval 78"/>
          <p:cNvSpPr>
            <a:spLocks noChangeArrowheads="1"/>
          </p:cNvSpPr>
          <p:nvPr/>
        </p:nvSpPr>
        <p:spPr bwMode="auto">
          <a:xfrm>
            <a:off x="6030045" y="6102350"/>
            <a:ext cx="72363" cy="4921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31" name="Oval 79"/>
          <p:cNvSpPr>
            <a:spLocks noChangeArrowheads="1"/>
          </p:cNvSpPr>
          <p:nvPr/>
        </p:nvSpPr>
        <p:spPr bwMode="auto">
          <a:xfrm>
            <a:off x="5812953" y="5815013"/>
            <a:ext cx="72364"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32" name="Oval 80"/>
          <p:cNvSpPr>
            <a:spLocks noChangeArrowheads="1"/>
          </p:cNvSpPr>
          <p:nvPr/>
        </p:nvSpPr>
        <p:spPr bwMode="auto">
          <a:xfrm>
            <a:off x="5598235" y="5559425"/>
            <a:ext cx="71178"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33" name="Oval 81"/>
          <p:cNvSpPr>
            <a:spLocks noChangeArrowheads="1"/>
          </p:cNvSpPr>
          <p:nvPr/>
        </p:nvSpPr>
        <p:spPr bwMode="auto">
          <a:xfrm>
            <a:off x="5381143" y="5338763"/>
            <a:ext cx="71178" cy="4921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34" name="Oval 82"/>
          <p:cNvSpPr>
            <a:spLocks noChangeArrowheads="1"/>
          </p:cNvSpPr>
          <p:nvPr/>
        </p:nvSpPr>
        <p:spPr bwMode="auto">
          <a:xfrm>
            <a:off x="5164051" y="5153025"/>
            <a:ext cx="73550" cy="4921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35" name="Oval 83"/>
          <p:cNvSpPr>
            <a:spLocks noChangeArrowheads="1"/>
          </p:cNvSpPr>
          <p:nvPr/>
        </p:nvSpPr>
        <p:spPr bwMode="auto">
          <a:xfrm>
            <a:off x="4948146" y="5000625"/>
            <a:ext cx="72363" cy="4921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36" name="Oval 84"/>
          <p:cNvSpPr>
            <a:spLocks noChangeArrowheads="1"/>
          </p:cNvSpPr>
          <p:nvPr/>
        </p:nvSpPr>
        <p:spPr bwMode="auto">
          <a:xfrm>
            <a:off x="4731054" y="4883150"/>
            <a:ext cx="72364"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37" name="Oval 85"/>
          <p:cNvSpPr>
            <a:spLocks noChangeArrowheads="1"/>
          </p:cNvSpPr>
          <p:nvPr/>
        </p:nvSpPr>
        <p:spPr bwMode="auto">
          <a:xfrm>
            <a:off x="4516336" y="4797425"/>
            <a:ext cx="71178"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38" name="Oval 86"/>
          <p:cNvSpPr>
            <a:spLocks noChangeArrowheads="1"/>
          </p:cNvSpPr>
          <p:nvPr/>
        </p:nvSpPr>
        <p:spPr bwMode="auto">
          <a:xfrm>
            <a:off x="4299244" y="4745038"/>
            <a:ext cx="73550" cy="4921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39" name="Oval 87"/>
          <p:cNvSpPr>
            <a:spLocks noChangeArrowheads="1"/>
          </p:cNvSpPr>
          <p:nvPr/>
        </p:nvSpPr>
        <p:spPr bwMode="auto">
          <a:xfrm>
            <a:off x="4407197" y="3165475"/>
            <a:ext cx="72363" cy="4921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40" name="Oval 88"/>
          <p:cNvSpPr>
            <a:spLocks noChangeArrowheads="1"/>
          </p:cNvSpPr>
          <p:nvPr/>
        </p:nvSpPr>
        <p:spPr bwMode="auto">
          <a:xfrm>
            <a:off x="4623102" y="3305175"/>
            <a:ext cx="73550" cy="4921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41" name="Oval 89"/>
          <p:cNvSpPr>
            <a:spLocks noChangeArrowheads="1"/>
          </p:cNvSpPr>
          <p:nvPr/>
        </p:nvSpPr>
        <p:spPr bwMode="auto">
          <a:xfrm>
            <a:off x="2135445" y="1598613"/>
            <a:ext cx="73550" cy="4921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42" name="Oval 90"/>
          <p:cNvSpPr>
            <a:spLocks noChangeArrowheads="1"/>
          </p:cNvSpPr>
          <p:nvPr/>
        </p:nvSpPr>
        <p:spPr bwMode="auto">
          <a:xfrm>
            <a:off x="2352537" y="1668463"/>
            <a:ext cx="73550" cy="4921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43" name="Oval 91"/>
          <p:cNvSpPr>
            <a:spLocks noChangeArrowheads="1"/>
          </p:cNvSpPr>
          <p:nvPr/>
        </p:nvSpPr>
        <p:spPr bwMode="auto">
          <a:xfrm>
            <a:off x="2569629" y="1741488"/>
            <a:ext cx="71178"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44" name="Oval 92"/>
          <p:cNvSpPr>
            <a:spLocks noChangeArrowheads="1"/>
          </p:cNvSpPr>
          <p:nvPr/>
        </p:nvSpPr>
        <p:spPr bwMode="auto">
          <a:xfrm>
            <a:off x="2786721" y="1811338"/>
            <a:ext cx="69991"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45" name="Oval 93"/>
          <p:cNvSpPr>
            <a:spLocks noChangeArrowheads="1"/>
          </p:cNvSpPr>
          <p:nvPr/>
        </p:nvSpPr>
        <p:spPr bwMode="auto">
          <a:xfrm>
            <a:off x="3001439" y="1881188"/>
            <a:ext cx="72364" cy="4921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46" name="Oval 94"/>
          <p:cNvSpPr>
            <a:spLocks noChangeArrowheads="1"/>
          </p:cNvSpPr>
          <p:nvPr/>
        </p:nvSpPr>
        <p:spPr bwMode="auto">
          <a:xfrm>
            <a:off x="3217344" y="1955800"/>
            <a:ext cx="73550"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47" name="Oval 95"/>
          <p:cNvSpPr>
            <a:spLocks noChangeArrowheads="1"/>
          </p:cNvSpPr>
          <p:nvPr/>
        </p:nvSpPr>
        <p:spPr bwMode="auto">
          <a:xfrm>
            <a:off x="3434436" y="2024063"/>
            <a:ext cx="73550" cy="4921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48" name="Oval 96"/>
          <p:cNvSpPr>
            <a:spLocks noChangeArrowheads="1"/>
          </p:cNvSpPr>
          <p:nvPr/>
        </p:nvSpPr>
        <p:spPr bwMode="auto">
          <a:xfrm>
            <a:off x="3651528" y="2097088"/>
            <a:ext cx="69992" cy="4921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49" name="Oval 97"/>
          <p:cNvSpPr>
            <a:spLocks noChangeArrowheads="1"/>
          </p:cNvSpPr>
          <p:nvPr/>
        </p:nvSpPr>
        <p:spPr bwMode="auto">
          <a:xfrm>
            <a:off x="3866247" y="2166938"/>
            <a:ext cx="72363" cy="4921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50" name="Rectangle 98"/>
          <p:cNvSpPr>
            <a:spLocks noChangeArrowheads="1"/>
          </p:cNvSpPr>
          <p:nvPr/>
        </p:nvSpPr>
        <p:spPr bwMode="auto">
          <a:xfrm>
            <a:off x="4211200" y="2057400"/>
            <a:ext cx="1322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a:solidFill>
                  <a:srgbClr val="000000"/>
                </a:solidFill>
                <a:latin typeface="Century Gothic"/>
                <a:cs typeface="Century Gothic"/>
              </a:rPr>
              <a:t>B</a:t>
            </a:r>
            <a:endParaRPr lang="en-US" sz="1400" i="1" dirty="0">
              <a:latin typeface="Century Gothic"/>
              <a:cs typeface="Century Gothic"/>
            </a:endParaRPr>
          </a:p>
        </p:txBody>
      </p:sp>
      <p:sp>
        <p:nvSpPr>
          <p:cNvPr id="228451" name="Rectangle 99"/>
          <p:cNvSpPr>
            <a:spLocks noChangeArrowheads="1"/>
          </p:cNvSpPr>
          <p:nvPr/>
        </p:nvSpPr>
        <p:spPr bwMode="auto">
          <a:xfrm>
            <a:off x="3990807" y="2701925"/>
            <a:ext cx="1459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C</a:t>
            </a:r>
            <a:endParaRPr lang="en-US" sz="1400">
              <a:latin typeface="Century Gothic"/>
              <a:cs typeface="Century Gothic"/>
            </a:endParaRPr>
          </a:p>
        </p:txBody>
      </p:sp>
      <p:sp>
        <p:nvSpPr>
          <p:cNvPr id="228452" name="Oval 100"/>
          <p:cNvSpPr>
            <a:spLocks noChangeArrowheads="1"/>
          </p:cNvSpPr>
          <p:nvPr/>
        </p:nvSpPr>
        <p:spPr bwMode="auto">
          <a:xfrm>
            <a:off x="4082152" y="2238375"/>
            <a:ext cx="73550"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53" name="Oval 101"/>
          <p:cNvSpPr>
            <a:spLocks noChangeArrowheads="1"/>
          </p:cNvSpPr>
          <p:nvPr/>
        </p:nvSpPr>
        <p:spPr bwMode="auto">
          <a:xfrm>
            <a:off x="4299244" y="2309813"/>
            <a:ext cx="73550" cy="4921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54" name="Oval 102"/>
          <p:cNvSpPr>
            <a:spLocks noChangeArrowheads="1"/>
          </p:cNvSpPr>
          <p:nvPr/>
        </p:nvSpPr>
        <p:spPr bwMode="auto">
          <a:xfrm>
            <a:off x="4516336" y="2379663"/>
            <a:ext cx="71178" cy="4921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55" name="Oval 103"/>
          <p:cNvSpPr>
            <a:spLocks noChangeArrowheads="1"/>
          </p:cNvSpPr>
          <p:nvPr/>
        </p:nvSpPr>
        <p:spPr bwMode="auto">
          <a:xfrm>
            <a:off x="4731054" y="2454275"/>
            <a:ext cx="72364"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56" name="Oval 104"/>
          <p:cNvSpPr>
            <a:spLocks noChangeArrowheads="1"/>
          </p:cNvSpPr>
          <p:nvPr/>
        </p:nvSpPr>
        <p:spPr bwMode="auto">
          <a:xfrm>
            <a:off x="4948146" y="2524125"/>
            <a:ext cx="72363" cy="4921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57" name="Oval 105"/>
          <p:cNvSpPr>
            <a:spLocks noChangeArrowheads="1"/>
          </p:cNvSpPr>
          <p:nvPr/>
        </p:nvSpPr>
        <p:spPr bwMode="auto">
          <a:xfrm>
            <a:off x="5164051" y="2593975"/>
            <a:ext cx="73550" cy="4921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58" name="Oval 106"/>
          <p:cNvSpPr>
            <a:spLocks noChangeArrowheads="1"/>
          </p:cNvSpPr>
          <p:nvPr/>
        </p:nvSpPr>
        <p:spPr bwMode="auto">
          <a:xfrm>
            <a:off x="5381143" y="2667000"/>
            <a:ext cx="71178"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59" name="Oval 107"/>
          <p:cNvSpPr>
            <a:spLocks noChangeArrowheads="1"/>
          </p:cNvSpPr>
          <p:nvPr/>
        </p:nvSpPr>
        <p:spPr bwMode="auto">
          <a:xfrm>
            <a:off x="5598235" y="2736850"/>
            <a:ext cx="71178" cy="4921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60" name="Oval 108"/>
          <p:cNvSpPr>
            <a:spLocks noChangeArrowheads="1"/>
          </p:cNvSpPr>
          <p:nvPr/>
        </p:nvSpPr>
        <p:spPr bwMode="auto">
          <a:xfrm>
            <a:off x="5812953" y="2809875"/>
            <a:ext cx="72364" cy="4921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61" name="Oval 109"/>
          <p:cNvSpPr>
            <a:spLocks noChangeArrowheads="1"/>
          </p:cNvSpPr>
          <p:nvPr/>
        </p:nvSpPr>
        <p:spPr bwMode="auto">
          <a:xfrm>
            <a:off x="6030045" y="2879725"/>
            <a:ext cx="72363" cy="4921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62" name="Oval 110"/>
          <p:cNvSpPr>
            <a:spLocks noChangeArrowheads="1"/>
          </p:cNvSpPr>
          <p:nvPr/>
        </p:nvSpPr>
        <p:spPr bwMode="auto">
          <a:xfrm>
            <a:off x="6245951" y="2949575"/>
            <a:ext cx="71178" cy="476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63" name="Line 111"/>
          <p:cNvSpPr>
            <a:spLocks noChangeShapeType="1"/>
          </p:cNvSpPr>
          <p:nvPr/>
        </p:nvSpPr>
        <p:spPr bwMode="auto">
          <a:xfrm flipV="1">
            <a:off x="2519804" y="2232025"/>
            <a:ext cx="107953" cy="144463"/>
          </a:xfrm>
          <a:prstGeom prst="line">
            <a:avLst/>
          </a:prstGeom>
          <a:noFill/>
          <a:ln w="635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28464" name="Freeform 112"/>
          <p:cNvSpPr>
            <a:spLocks/>
          </p:cNvSpPr>
          <p:nvPr/>
        </p:nvSpPr>
        <p:spPr bwMode="auto">
          <a:xfrm>
            <a:off x="1981200" y="2374900"/>
            <a:ext cx="1219200" cy="403225"/>
          </a:xfrm>
          <a:custGeom>
            <a:avLst/>
            <a:gdLst>
              <a:gd name="T0" fmla="*/ 184 w 184"/>
              <a:gd name="T1" fmla="*/ 78 h 94"/>
              <a:gd name="T2" fmla="*/ 168 w 184"/>
              <a:gd name="T3" fmla="*/ 94 h 94"/>
              <a:gd name="T4" fmla="*/ 16 w 184"/>
              <a:gd name="T5" fmla="*/ 94 h 94"/>
              <a:gd name="T6" fmla="*/ 0 w 184"/>
              <a:gd name="T7" fmla="*/ 78 h 94"/>
              <a:gd name="T8" fmla="*/ 0 w 184"/>
              <a:gd name="T9" fmla="*/ 16 h 94"/>
              <a:gd name="T10" fmla="*/ 16 w 184"/>
              <a:gd name="T11" fmla="*/ 0 h 94"/>
              <a:gd name="T12" fmla="*/ 168 w 184"/>
              <a:gd name="T13" fmla="*/ 0 h 94"/>
              <a:gd name="T14" fmla="*/ 184 w 184"/>
              <a:gd name="T15" fmla="*/ 16 h 94"/>
              <a:gd name="T16" fmla="*/ 184 w 184"/>
              <a:gd name="T17" fmla="*/ 78 h 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4"/>
              <a:gd name="T28" fmla="*/ 0 h 94"/>
              <a:gd name="T29" fmla="*/ 184 w 184"/>
              <a:gd name="T30" fmla="*/ 94 h 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4" h="94">
                <a:moveTo>
                  <a:pt x="184" y="78"/>
                </a:moveTo>
                <a:cubicBezTo>
                  <a:pt x="184" y="87"/>
                  <a:pt x="177" y="94"/>
                  <a:pt x="168" y="94"/>
                </a:cubicBezTo>
                <a:cubicBezTo>
                  <a:pt x="16" y="94"/>
                  <a:pt x="16" y="94"/>
                  <a:pt x="16" y="94"/>
                </a:cubicBezTo>
                <a:cubicBezTo>
                  <a:pt x="7" y="94"/>
                  <a:pt x="0" y="87"/>
                  <a:pt x="0" y="78"/>
                </a:cubicBezTo>
                <a:cubicBezTo>
                  <a:pt x="0" y="16"/>
                  <a:pt x="0" y="16"/>
                  <a:pt x="0" y="16"/>
                </a:cubicBezTo>
                <a:cubicBezTo>
                  <a:pt x="0" y="7"/>
                  <a:pt x="7" y="0"/>
                  <a:pt x="16" y="0"/>
                </a:cubicBezTo>
                <a:cubicBezTo>
                  <a:pt x="168" y="0"/>
                  <a:pt x="168" y="0"/>
                  <a:pt x="168" y="0"/>
                </a:cubicBezTo>
                <a:cubicBezTo>
                  <a:pt x="177" y="0"/>
                  <a:pt x="184" y="7"/>
                  <a:pt x="184" y="16"/>
                </a:cubicBezTo>
                <a:lnTo>
                  <a:pt x="184" y="78"/>
                </a:lnTo>
                <a:close/>
              </a:path>
            </a:pathLst>
          </a:custGeom>
          <a:solidFill>
            <a:srgbClr val="D7E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65" name="Line 113"/>
          <p:cNvSpPr>
            <a:spLocks noChangeShapeType="1"/>
          </p:cNvSpPr>
          <p:nvPr/>
        </p:nvSpPr>
        <p:spPr bwMode="auto">
          <a:xfrm flipV="1">
            <a:off x="4073848" y="2232025"/>
            <a:ext cx="540950" cy="361950"/>
          </a:xfrm>
          <a:prstGeom prst="line">
            <a:avLst/>
          </a:prstGeom>
          <a:noFill/>
          <a:ln w="635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28466" name="Freeform 114"/>
          <p:cNvSpPr>
            <a:spLocks/>
          </p:cNvSpPr>
          <p:nvPr/>
        </p:nvSpPr>
        <p:spPr bwMode="auto">
          <a:xfrm>
            <a:off x="4645856" y="1805518"/>
            <a:ext cx="1831143" cy="485245"/>
          </a:xfrm>
          <a:custGeom>
            <a:avLst/>
            <a:gdLst>
              <a:gd name="T0" fmla="*/ 235 w 235"/>
              <a:gd name="T1" fmla="*/ 79 h 95"/>
              <a:gd name="T2" fmla="*/ 219 w 235"/>
              <a:gd name="T3" fmla="*/ 95 h 95"/>
              <a:gd name="T4" fmla="*/ 16 w 235"/>
              <a:gd name="T5" fmla="*/ 95 h 95"/>
              <a:gd name="T6" fmla="*/ 0 w 235"/>
              <a:gd name="T7" fmla="*/ 79 h 95"/>
              <a:gd name="T8" fmla="*/ 0 w 235"/>
              <a:gd name="T9" fmla="*/ 16 h 95"/>
              <a:gd name="T10" fmla="*/ 16 w 235"/>
              <a:gd name="T11" fmla="*/ 0 h 95"/>
              <a:gd name="T12" fmla="*/ 219 w 235"/>
              <a:gd name="T13" fmla="*/ 0 h 95"/>
              <a:gd name="T14" fmla="*/ 235 w 235"/>
              <a:gd name="T15" fmla="*/ 16 h 95"/>
              <a:gd name="T16" fmla="*/ 235 w 235"/>
              <a:gd name="T17" fmla="*/ 79 h 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5"/>
              <a:gd name="T28" fmla="*/ 0 h 95"/>
              <a:gd name="T29" fmla="*/ 235 w 235"/>
              <a:gd name="T30" fmla="*/ 95 h 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5" h="95">
                <a:moveTo>
                  <a:pt x="235" y="79"/>
                </a:moveTo>
                <a:cubicBezTo>
                  <a:pt x="235" y="87"/>
                  <a:pt x="227" y="95"/>
                  <a:pt x="219" y="95"/>
                </a:cubicBezTo>
                <a:cubicBezTo>
                  <a:pt x="16" y="95"/>
                  <a:pt x="16" y="95"/>
                  <a:pt x="16" y="95"/>
                </a:cubicBezTo>
                <a:cubicBezTo>
                  <a:pt x="7" y="95"/>
                  <a:pt x="0" y="87"/>
                  <a:pt x="0" y="79"/>
                </a:cubicBezTo>
                <a:cubicBezTo>
                  <a:pt x="0" y="16"/>
                  <a:pt x="0" y="16"/>
                  <a:pt x="0" y="16"/>
                </a:cubicBezTo>
                <a:cubicBezTo>
                  <a:pt x="0" y="7"/>
                  <a:pt x="7" y="0"/>
                  <a:pt x="16" y="0"/>
                </a:cubicBezTo>
                <a:cubicBezTo>
                  <a:pt x="219" y="0"/>
                  <a:pt x="219" y="0"/>
                  <a:pt x="219" y="0"/>
                </a:cubicBezTo>
                <a:cubicBezTo>
                  <a:pt x="227" y="0"/>
                  <a:pt x="235" y="7"/>
                  <a:pt x="235" y="16"/>
                </a:cubicBezTo>
                <a:lnTo>
                  <a:pt x="235" y="79"/>
                </a:lnTo>
                <a:close/>
              </a:path>
            </a:pathLst>
          </a:custGeom>
          <a:solidFill>
            <a:srgbClr val="D7E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67" name="Line 115"/>
          <p:cNvSpPr>
            <a:spLocks noChangeShapeType="1"/>
          </p:cNvSpPr>
          <p:nvPr/>
        </p:nvSpPr>
        <p:spPr bwMode="auto">
          <a:xfrm flipV="1">
            <a:off x="3956405" y="2930525"/>
            <a:ext cx="51010" cy="277813"/>
          </a:xfrm>
          <a:prstGeom prst="line">
            <a:avLst/>
          </a:prstGeom>
          <a:noFill/>
          <a:ln w="635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28468" name="Freeform 116"/>
          <p:cNvSpPr>
            <a:spLocks/>
          </p:cNvSpPr>
          <p:nvPr/>
        </p:nvSpPr>
        <p:spPr bwMode="auto">
          <a:xfrm>
            <a:off x="2396430" y="3159124"/>
            <a:ext cx="1651320" cy="493714"/>
          </a:xfrm>
          <a:custGeom>
            <a:avLst/>
            <a:gdLst>
              <a:gd name="T0" fmla="*/ 349 w 349"/>
              <a:gd name="T1" fmla="*/ 43 h 59"/>
              <a:gd name="T2" fmla="*/ 333 w 349"/>
              <a:gd name="T3" fmla="*/ 59 h 59"/>
              <a:gd name="T4" fmla="*/ 16 w 349"/>
              <a:gd name="T5" fmla="*/ 59 h 59"/>
              <a:gd name="T6" fmla="*/ 0 w 349"/>
              <a:gd name="T7" fmla="*/ 43 h 59"/>
              <a:gd name="T8" fmla="*/ 0 w 349"/>
              <a:gd name="T9" fmla="*/ 16 h 59"/>
              <a:gd name="T10" fmla="*/ 16 w 349"/>
              <a:gd name="T11" fmla="*/ 0 h 59"/>
              <a:gd name="T12" fmla="*/ 333 w 349"/>
              <a:gd name="T13" fmla="*/ 0 h 59"/>
              <a:gd name="T14" fmla="*/ 349 w 349"/>
              <a:gd name="T15" fmla="*/ 16 h 59"/>
              <a:gd name="T16" fmla="*/ 349 w 349"/>
              <a:gd name="T17" fmla="*/ 43 h 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9"/>
              <a:gd name="T28" fmla="*/ 0 h 59"/>
              <a:gd name="T29" fmla="*/ 349 w 349"/>
              <a:gd name="T30" fmla="*/ 59 h 5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9" h="59">
                <a:moveTo>
                  <a:pt x="349" y="43"/>
                </a:moveTo>
                <a:cubicBezTo>
                  <a:pt x="349" y="52"/>
                  <a:pt x="341" y="59"/>
                  <a:pt x="333" y="59"/>
                </a:cubicBezTo>
                <a:cubicBezTo>
                  <a:pt x="16" y="59"/>
                  <a:pt x="16" y="59"/>
                  <a:pt x="16" y="59"/>
                </a:cubicBezTo>
                <a:cubicBezTo>
                  <a:pt x="7" y="59"/>
                  <a:pt x="0" y="52"/>
                  <a:pt x="0" y="43"/>
                </a:cubicBezTo>
                <a:cubicBezTo>
                  <a:pt x="0" y="16"/>
                  <a:pt x="0" y="16"/>
                  <a:pt x="0" y="16"/>
                </a:cubicBezTo>
                <a:cubicBezTo>
                  <a:pt x="0" y="8"/>
                  <a:pt x="7" y="0"/>
                  <a:pt x="16" y="0"/>
                </a:cubicBezTo>
                <a:cubicBezTo>
                  <a:pt x="333" y="0"/>
                  <a:pt x="333" y="0"/>
                  <a:pt x="333" y="0"/>
                </a:cubicBezTo>
                <a:cubicBezTo>
                  <a:pt x="341" y="0"/>
                  <a:pt x="349" y="8"/>
                  <a:pt x="349" y="16"/>
                </a:cubicBezTo>
                <a:lnTo>
                  <a:pt x="349" y="43"/>
                </a:lnTo>
                <a:close/>
              </a:path>
            </a:pathLst>
          </a:custGeom>
          <a:solidFill>
            <a:srgbClr val="D7E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69" name="Freeform 117"/>
          <p:cNvSpPr>
            <a:spLocks/>
          </p:cNvSpPr>
          <p:nvPr/>
        </p:nvSpPr>
        <p:spPr bwMode="auto">
          <a:xfrm>
            <a:off x="1981200" y="4073525"/>
            <a:ext cx="2057400" cy="485775"/>
          </a:xfrm>
          <a:custGeom>
            <a:avLst/>
            <a:gdLst>
              <a:gd name="T0" fmla="*/ 334 w 334"/>
              <a:gd name="T1" fmla="*/ 84 h 100"/>
              <a:gd name="T2" fmla="*/ 318 w 334"/>
              <a:gd name="T3" fmla="*/ 100 h 100"/>
              <a:gd name="T4" fmla="*/ 16 w 334"/>
              <a:gd name="T5" fmla="*/ 100 h 100"/>
              <a:gd name="T6" fmla="*/ 0 w 334"/>
              <a:gd name="T7" fmla="*/ 84 h 100"/>
              <a:gd name="T8" fmla="*/ 0 w 334"/>
              <a:gd name="T9" fmla="*/ 16 h 100"/>
              <a:gd name="T10" fmla="*/ 16 w 334"/>
              <a:gd name="T11" fmla="*/ 0 h 100"/>
              <a:gd name="T12" fmla="*/ 318 w 334"/>
              <a:gd name="T13" fmla="*/ 0 h 100"/>
              <a:gd name="T14" fmla="*/ 334 w 334"/>
              <a:gd name="T15" fmla="*/ 16 h 100"/>
              <a:gd name="T16" fmla="*/ 334 w 334"/>
              <a:gd name="T17" fmla="*/ 84 h 1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100"/>
              <a:gd name="T29" fmla="*/ 334 w 334"/>
              <a:gd name="T30" fmla="*/ 100 h 1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100">
                <a:moveTo>
                  <a:pt x="334" y="84"/>
                </a:moveTo>
                <a:cubicBezTo>
                  <a:pt x="334" y="93"/>
                  <a:pt x="327" y="100"/>
                  <a:pt x="318" y="100"/>
                </a:cubicBezTo>
                <a:cubicBezTo>
                  <a:pt x="16" y="100"/>
                  <a:pt x="16" y="100"/>
                  <a:pt x="16" y="100"/>
                </a:cubicBezTo>
                <a:cubicBezTo>
                  <a:pt x="8" y="100"/>
                  <a:pt x="0" y="93"/>
                  <a:pt x="0" y="84"/>
                </a:cubicBezTo>
                <a:cubicBezTo>
                  <a:pt x="0" y="16"/>
                  <a:pt x="0" y="16"/>
                  <a:pt x="0" y="16"/>
                </a:cubicBezTo>
                <a:cubicBezTo>
                  <a:pt x="0" y="8"/>
                  <a:pt x="8" y="0"/>
                  <a:pt x="16" y="0"/>
                </a:cubicBezTo>
                <a:cubicBezTo>
                  <a:pt x="318" y="0"/>
                  <a:pt x="318" y="0"/>
                  <a:pt x="318" y="0"/>
                </a:cubicBezTo>
                <a:cubicBezTo>
                  <a:pt x="327" y="0"/>
                  <a:pt x="334" y="8"/>
                  <a:pt x="334" y="16"/>
                </a:cubicBezTo>
                <a:lnTo>
                  <a:pt x="334" y="84"/>
                </a:lnTo>
                <a:close/>
              </a:path>
            </a:pathLst>
          </a:custGeom>
          <a:solidFill>
            <a:srgbClr val="D7E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70" name="Freeform 118"/>
          <p:cNvSpPr>
            <a:spLocks/>
          </p:cNvSpPr>
          <p:nvPr/>
        </p:nvSpPr>
        <p:spPr bwMode="auto">
          <a:xfrm>
            <a:off x="4191000" y="4073525"/>
            <a:ext cx="2186628" cy="485775"/>
          </a:xfrm>
          <a:custGeom>
            <a:avLst/>
            <a:gdLst>
              <a:gd name="T0" fmla="*/ 328 w 328"/>
              <a:gd name="T1" fmla="*/ 84 h 100"/>
              <a:gd name="T2" fmla="*/ 312 w 328"/>
              <a:gd name="T3" fmla="*/ 100 h 100"/>
              <a:gd name="T4" fmla="*/ 16 w 328"/>
              <a:gd name="T5" fmla="*/ 100 h 100"/>
              <a:gd name="T6" fmla="*/ 0 w 328"/>
              <a:gd name="T7" fmla="*/ 84 h 100"/>
              <a:gd name="T8" fmla="*/ 0 w 328"/>
              <a:gd name="T9" fmla="*/ 16 h 100"/>
              <a:gd name="T10" fmla="*/ 16 w 328"/>
              <a:gd name="T11" fmla="*/ 0 h 100"/>
              <a:gd name="T12" fmla="*/ 312 w 328"/>
              <a:gd name="T13" fmla="*/ 0 h 100"/>
              <a:gd name="T14" fmla="*/ 328 w 328"/>
              <a:gd name="T15" fmla="*/ 16 h 100"/>
              <a:gd name="T16" fmla="*/ 328 w 328"/>
              <a:gd name="T17" fmla="*/ 84 h 1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8"/>
              <a:gd name="T28" fmla="*/ 0 h 100"/>
              <a:gd name="T29" fmla="*/ 328 w 328"/>
              <a:gd name="T30" fmla="*/ 100 h 1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8" h="100">
                <a:moveTo>
                  <a:pt x="328" y="84"/>
                </a:moveTo>
                <a:cubicBezTo>
                  <a:pt x="328" y="93"/>
                  <a:pt x="321" y="100"/>
                  <a:pt x="312" y="100"/>
                </a:cubicBezTo>
                <a:cubicBezTo>
                  <a:pt x="16" y="100"/>
                  <a:pt x="16" y="100"/>
                  <a:pt x="16" y="100"/>
                </a:cubicBezTo>
                <a:cubicBezTo>
                  <a:pt x="7" y="100"/>
                  <a:pt x="0" y="93"/>
                  <a:pt x="0" y="84"/>
                </a:cubicBezTo>
                <a:cubicBezTo>
                  <a:pt x="0" y="16"/>
                  <a:pt x="0" y="16"/>
                  <a:pt x="0" y="16"/>
                </a:cubicBezTo>
                <a:cubicBezTo>
                  <a:pt x="0" y="8"/>
                  <a:pt x="7" y="0"/>
                  <a:pt x="16" y="0"/>
                </a:cubicBezTo>
                <a:cubicBezTo>
                  <a:pt x="312" y="0"/>
                  <a:pt x="312" y="0"/>
                  <a:pt x="312" y="0"/>
                </a:cubicBezTo>
                <a:cubicBezTo>
                  <a:pt x="321" y="0"/>
                  <a:pt x="328" y="8"/>
                  <a:pt x="328" y="16"/>
                </a:cubicBezTo>
                <a:lnTo>
                  <a:pt x="328" y="84"/>
                </a:lnTo>
                <a:close/>
              </a:path>
            </a:pathLst>
          </a:custGeom>
          <a:solidFill>
            <a:srgbClr val="D7E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71" name="Freeform 119"/>
          <p:cNvSpPr>
            <a:spLocks/>
          </p:cNvSpPr>
          <p:nvPr/>
        </p:nvSpPr>
        <p:spPr bwMode="auto">
          <a:xfrm>
            <a:off x="2010885" y="4595813"/>
            <a:ext cx="2059404" cy="77787"/>
          </a:xfrm>
          <a:custGeom>
            <a:avLst/>
            <a:gdLst>
              <a:gd name="T0" fmla="*/ 457 w 457"/>
              <a:gd name="T1" fmla="*/ 25 h 25"/>
              <a:gd name="T2" fmla="*/ 441 w 457"/>
              <a:gd name="T3" fmla="*/ 10 h 25"/>
              <a:gd name="T4" fmla="*/ 239 w 457"/>
              <a:gd name="T5" fmla="*/ 10 h 25"/>
              <a:gd name="T6" fmla="*/ 228 w 457"/>
              <a:gd name="T7" fmla="*/ 0 h 25"/>
              <a:gd name="T8" fmla="*/ 218 w 457"/>
              <a:gd name="T9" fmla="*/ 10 h 25"/>
              <a:gd name="T10" fmla="*/ 16 w 457"/>
              <a:gd name="T11" fmla="*/ 10 h 25"/>
              <a:gd name="T12" fmla="*/ 0 w 457"/>
              <a:gd name="T13" fmla="*/ 25 h 25"/>
              <a:gd name="T14" fmla="*/ 0 60000 65536"/>
              <a:gd name="T15" fmla="*/ 0 60000 65536"/>
              <a:gd name="T16" fmla="*/ 0 60000 65536"/>
              <a:gd name="T17" fmla="*/ 0 60000 65536"/>
              <a:gd name="T18" fmla="*/ 0 60000 65536"/>
              <a:gd name="T19" fmla="*/ 0 60000 65536"/>
              <a:gd name="T20" fmla="*/ 0 60000 65536"/>
              <a:gd name="T21" fmla="*/ 0 w 457"/>
              <a:gd name="T22" fmla="*/ 0 h 25"/>
              <a:gd name="T23" fmla="*/ 457 w 45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7" h="25">
                <a:moveTo>
                  <a:pt x="457" y="25"/>
                </a:moveTo>
                <a:cubicBezTo>
                  <a:pt x="457" y="15"/>
                  <a:pt x="455" y="10"/>
                  <a:pt x="441" y="10"/>
                </a:cubicBezTo>
                <a:cubicBezTo>
                  <a:pt x="439" y="10"/>
                  <a:pt x="241" y="10"/>
                  <a:pt x="239" y="10"/>
                </a:cubicBezTo>
                <a:cubicBezTo>
                  <a:pt x="236" y="10"/>
                  <a:pt x="228" y="8"/>
                  <a:pt x="228" y="0"/>
                </a:cubicBezTo>
                <a:cubicBezTo>
                  <a:pt x="228" y="8"/>
                  <a:pt x="221" y="10"/>
                  <a:pt x="218" y="10"/>
                </a:cubicBezTo>
                <a:cubicBezTo>
                  <a:pt x="216" y="10"/>
                  <a:pt x="18" y="10"/>
                  <a:pt x="16" y="10"/>
                </a:cubicBezTo>
                <a:cubicBezTo>
                  <a:pt x="2" y="10"/>
                  <a:pt x="0" y="15"/>
                  <a:pt x="0" y="25"/>
                </a:cubicBezTo>
              </a:path>
            </a:pathLst>
          </a:custGeom>
          <a:noFill/>
          <a:ln w="20638">
            <a:solidFill>
              <a:srgbClr val="6D6F7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Century Gothic"/>
              <a:cs typeface="Century Gothic"/>
            </a:endParaRPr>
          </a:p>
        </p:txBody>
      </p:sp>
      <p:sp>
        <p:nvSpPr>
          <p:cNvPr id="228472" name="Freeform 120"/>
          <p:cNvSpPr>
            <a:spLocks/>
          </p:cNvSpPr>
          <p:nvPr/>
        </p:nvSpPr>
        <p:spPr bwMode="auto">
          <a:xfrm>
            <a:off x="4172311" y="4595813"/>
            <a:ext cx="2065336" cy="77787"/>
          </a:xfrm>
          <a:custGeom>
            <a:avLst/>
            <a:gdLst>
              <a:gd name="T0" fmla="*/ 458 w 458"/>
              <a:gd name="T1" fmla="*/ 25 h 25"/>
              <a:gd name="T2" fmla="*/ 442 w 458"/>
              <a:gd name="T3" fmla="*/ 10 h 25"/>
              <a:gd name="T4" fmla="*/ 239 w 458"/>
              <a:gd name="T5" fmla="*/ 10 h 25"/>
              <a:gd name="T6" fmla="*/ 229 w 458"/>
              <a:gd name="T7" fmla="*/ 0 h 25"/>
              <a:gd name="T8" fmla="*/ 218 w 458"/>
              <a:gd name="T9" fmla="*/ 10 h 25"/>
              <a:gd name="T10" fmla="*/ 16 w 458"/>
              <a:gd name="T11" fmla="*/ 10 h 25"/>
              <a:gd name="T12" fmla="*/ 0 w 458"/>
              <a:gd name="T13" fmla="*/ 25 h 25"/>
              <a:gd name="T14" fmla="*/ 0 60000 65536"/>
              <a:gd name="T15" fmla="*/ 0 60000 65536"/>
              <a:gd name="T16" fmla="*/ 0 60000 65536"/>
              <a:gd name="T17" fmla="*/ 0 60000 65536"/>
              <a:gd name="T18" fmla="*/ 0 60000 65536"/>
              <a:gd name="T19" fmla="*/ 0 60000 65536"/>
              <a:gd name="T20" fmla="*/ 0 60000 65536"/>
              <a:gd name="T21" fmla="*/ 0 w 458"/>
              <a:gd name="T22" fmla="*/ 0 h 25"/>
              <a:gd name="T23" fmla="*/ 458 w 458"/>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8" h="25">
                <a:moveTo>
                  <a:pt x="458" y="25"/>
                </a:moveTo>
                <a:cubicBezTo>
                  <a:pt x="458" y="15"/>
                  <a:pt x="455" y="10"/>
                  <a:pt x="442" y="10"/>
                </a:cubicBezTo>
                <a:cubicBezTo>
                  <a:pt x="439" y="10"/>
                  <a:pt x="242" y="10"/>
                  <a:pt x="239" y="10"/>
                </a:cubicBezTo>
                <a:cubicBezTo>
                  <a:pt x="236" y="10"/>
                  <a:pt x="229" y="8"/>
                  <a:pt x="229" y="0"/>
                </a:cubicBezTo>
                <a:cubicBezTo>
                  <a:pt x="229" y="8"/>
                  <a:pt x="222" y="10"/>
                  <a:pt x="218" y="10"/>
                </a:cubicBezTo>
                <a:cubicBezTo>
                  <a:pt x="216" y="10"/>
                  <a:pt x="19" y="10"/>
                  <a:pt x="16" y="10"/>
                </a:cubicBezTo>
                <a:cubicBezTo>
                  <a:pt x="3" y="10"/>
                  <a:pt x="0" y="15"/>
                  <a:pt x="0" y="25"/>
                </a:cubicBezTo>
              </a:path>
            </a:pathLst>
          </a:custGeom>
          <a:noFill/>
          <a:ln w="20638">
            <a:solidFill>
              <a:srgbClr val="6D6F7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Century Gothic"/>
              <a:cs typeface="Century Gothic"/>
            </a:endParaRPr>
          </a:p>
        </p:txBody>
      </p:sp>
      <p:sp>
        <p:nvSpPr>
          <p:cNvPr id="228473" name="Line 121"/>
          <p:cNvSpPr>
            <a:spLocks noChangeShapeType="1"/>
          </p:cNvSpPr>
          <p:nvPr/>
        </p:nvSpPr>
        <p:spPr bwMode="auto">
          <a:xfrm>
            <a:off x="1805506" y="3546475"/>
            <a:ext cx="109139" cy="0"/>
          </a:xfrm>
          <a:prstGeom prst="line">
            <a:avLst/>
          </a:prstGeom>
          <a:noFill/>
          <a:ln w="635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28474" name="Line 122"/>
          <p:cNvSpPr>
            <a:spLocks noChangeShapeType="1"/>
          </p:cNvSpPr>
          <p:nvPr/>
        </p:nvSpPr>
        <p:spPr bwMode="auto">
          <a:xfrm>
            <a:off x="3946915" y="2109788"/>
            <a:ext cx="155404" cy="53975"/>
          </a:xfrm>
          <a:prstGeom prst="line">
            <a:avLst/>
          </a:prstGeom>
          <a:noFill/>
          <a:ln w="2698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28475" name="Freeform 123"/>
          <p:cNvSpPr>
            <a:spLocks/>
          </p:cNvSpPr>
          <p:nvPr/>
        </p:nvSpPr>
        <p:spPr bwMode="auto">
          <a:xfrm>
            <a:off x="4065544" y="2143125"/>
            <a:ext cx="98462" cy="50800"/>
          </a:xfrm>
          <a:custGeom>
            <a:avLst/>
            <a:gdLst>
              <a:gd name="T0" fmla="*/ 7 w 22"/>
              <a:gd name="T1" fmla="*/ 7 h 17"/>
              <a:gd name="T2" fmla="*/ 6 w 22"/>
              <a:gd name="T3" fmla="*/ 0 h 17"/>
              <a:gd name="T4" fmla="*/ 7 w 22"/>
              <a:gd name="T5" fmla="*/ 0 h 17"/>
              <a:gd name="T6" fmla="*/ 14 w 22"/>
              <a:gd name="T7" fmla="*/ 9 h 17"/>
              <a:gd name="T8" fmla="*/ 22 w 22"/>
              <a:gd name="T9" fmla="*/ 17 h 17"/>
              <a:gd name="T10" fmla="*/ 11 w 22"/>
              <a:gd name="T11" fmla="*/ 13 h 17"/>
              <a:gd name="T12" fmla="*/ 0 w 22"/>
              <a:gd name="T13" fmla="*/ 12 h 17"/>
              <a:gd name="T14" fmla="*/ 0 w 22"/>
              <a:gd name="T15" fmla="*/ 11 h 17"/>
              <a:gd name="T16" fmla="*/ 7 w 22"/>
              <a:gd name="T17" fmla="*/ 7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7"/>
              <a:gd name="T29" fmla="*/ 22 w 22"/>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7">
                <a:moveTo>
                  <a:pt x="7" y="7"/>
                </a:moveTo>
                <a:cubicBezTo>
                  <a:pt x="6" y="0"/>
                  <a:pt x="6" y="0"/>
                  <a:pt x="6" y="0"/>
                </a:cubicBezTo>
                <a:cubicBezTo>
                  <a:pt x="7" y="0"/>
                  <a:pt x="7" y="0"/>
                  <a:pt x="7" y="0"/>
                </a:cubicBezTo>
                <a:cubicBezTo>
                  <a:pt x="14" y="9"/>
                  <a:pt x="14" y="9"/>
                  <a:pt x="14" y="9"/>
                </a:cubicBezTo>
                <a:cubicBezTo>
                  <a:pt x="17" y="11"/>
                  <a:pt x="20" y="14"/>
                  <a:pt x="22" y="17"/>
                </a:cubicBezTo>
                <a:cubicBezTo>
                  <a:pt x="19" y="15"/>
                  <a:pt x="15" y="14"/>
                  <a:pt x="11" y="13"/>
                </a:cubicBezTo>
                <a:cubicBezTo>
                  <a:pt x="0" y="12"/>
                  <a:pt x="0" y="12"/>
                  <a:pt x="0" y="12"/>
                </a:cubicBezTo>
                <a:cubicBezTo>
                  <a:pt x="0" y="11"/>
                  <a:pt x="0" y="11"/>
                  <a:pt x="0" y="11"/>
                </a:cubicBezTo>
                <a:lnTo>
                  <a:pt x="7"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8476" name="Freeform 124"/>
          <p:cNvSpPr>
            <a:spLocks/>
          </p:cNvSpPr>
          <p:nvPr/>
        </p:nvSpPr>
        <p:spPr bwMode="auto">
          <a:xfrm>
            <a:off x="3970641" y="2103438"/>
            <a:ext cx="99649" cy="49212"/>
          </a:xfrm>
          <a:custGeom>
            <a:avLst/>
            <a:gdLst>
              <a:gd name="T0" fmla="*/ 6 w 22"/>
              <a:gd name="T1" fmla="*/ 7 h 16"/>
              <a:gd name="T2" fmla="*/ 6 w 22"/>
              <a:gd name="T3" fmla="*/ 0 h 16"/>
              <a:gd name="T4" fmla="*/ 6 w 22"/>
              <a:gd name="T5" fmla="*/ 0 h 16"/>
              <a:gd name="T6" fmla="*/ 14 w 22"/>
              <a:gd name="T7" fmla="*/ 9 h 16"/>
              <a:gd name="T8" fmla="*/ 22 w 22"/>
              <a:gd name="T9" fmla="*/ 16 h 16"/>
              <a:gd name="T10" fmla="*/ 11 w 22"/>
              <a:gd name="T11" fmla="*/ 13 h 16"/>
              <a:gd name="T12" fmla="*/ 0 w 22"/>
              <a:gd name="T13" fmla="*/ 11 h 16"/>
              <a:gd name="T14" fmla="*/ 0 w 22"/>
              <a:gd name="T15" fmla="*/ 11 h 16"/>
              <a:gd name="T16" fmla="*/ 6 w 22"/>
              <a:gd name="T17" fmla="*/ 7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6"/>
              <a:gd name="T29" fmla="*/ 22 w 22"/>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6">
                <a:moveTo>
                  <a:pt x="6" y="7"/>
                </a:moveTo>
                <a:cubicBezTo>
                  <a:pt x="6" y="0"/>
                  <a:pt x="6" y="0"/>
                  <a:pt x="6" y="0"/>
                </a:cubicBezTo>
                <a:cubicBezTo>
                  <a:pt x="6" y="0"/>
                  <a:pt x="6" y="0"/>
                  <a:pt x="6" y="0"/>
                </a:cubicBezTo>
                <a:cubicBezTo>
                  <a:pt x="14" y="9"/>
                  <a:pt x="14" y="9"/>
                  <a:pt x="14" y="9"/>
                </a:cubicBezTo>
                <a:cubicBezTo>
                  <a:pt x="17" y="11"/>
                  <a:pt x="19" y="14"/>
                  <a:pt x="22" y="16"/>
                </a:cubicBezTo>
                <a:cubicBezTo>
                  <a:pt x="19" y="15"/>
                  <a:pt x="15" y="14"/>
                  <a:pt x="11" y="13"/>
                </a:cubicBezTo>
                <a:cubicBezTo>
                  <a:pt x="0" y="11"/>
                  <a:pt x="0" y="11"/>
                  <a:pt x="0" y="11"/>
                </a:cubicBezTo>
                <a:cubicBezTo>
                  <a:pt x="0" y="11"/>
                  <a:pt x="0" y="11"/>
                  <a:pt x="0" y="11"/>
                </a:cubicBezTo>
                <a:lnTo>
                  <a:pt x="6"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cxnSp>
        <p:nvCxnSpPr>
          <p:cNvPr id="548914" name="Straight Connector 86"/>
          <p:cNvCxnSpPr>
            <a:cxnSpLocks noChangeShapeType="1"/>
          </p:cNvCxnSpPr>
          <p:nvPr/>
        </p:nvCxnSpPr>
        <p:spPr bwMode="auto">
          <a:xfrm>
            <a:off x="3901836" y="2220913"/>
            <a:ext cx="0" cy="757237"/>
          </a:xfrm>
          <a:prstGeom prst="line">
            <a:avLst/>
          </a:prstGeom>
          <a:noFill/>
          <a:ln w="15875">
            <a:solidFill>
              <a:srgbClr val="808080"/>
            </a:solidFill>
            <a:prstDash val="sysDot"/>
            <a:round/>
            <a:headEnd/>
            <a:tailEnd type="none" w="med" len="lg"/>
          </a:ln>
          <a:extLst>
            <a:ext uri="{909E8E84-426E-40DD-AFC4-6F175D3DCCD1}">
              <a14:hiddenFill xmlns:a14="http://schemas.microsoft.com/office/drawing/2010/main">
                <a:noFill/>
              </a14:hiddenFill>
            </a:ext>
          </a:extLst>
        </p:spPr>
      </p:cxnSp>
      <p:cxnSp>
        <p:nvCxnSpPr>
          <p:cNvPr id="2" name="Straight Connector 86"/>
          <p:cNvCxnSpPr>
            <a:cxnSpLocks noChangeShapeType="1"/>
          </p:cNvCxnSpPr>
          <p:nvPr/>
        </p:nvCxnSpPr>
        <p:spPr bwMode="auto">
          <a:xfrm>
            <a:off x="1940893" y="2168525"/>
            <a:ext cx="1856549" cy="0"/>
          </a:xfrm>
          <a:prstGeom prst="line">
            <a:avLst/>
          </a:prstGeom>
          <a:noFill/>
          <a:ln w="15875">
            <a:solidFill>
              <a:srgbClr val="808080"/>
            </a:solidFill>
            <a:prstDash val="sysDot"/>
            <a:round/>
            <a:headEnd/>
            <a:tailEnd type="none" w="med" len="lg"/>
          </a:ln>
          <a:extLst>
            <a:ext uri="{909E8E84-426E-40DD-AFC4-6F175D3DCCD1}">
              <a14:hiddenFill xmlns:a14="http://schemas.microsoft.com/office/drawing/2010/main">
                <a:noFill/>
              </a14:hiddenFill>
            </a:ext>
          </a:extLst>
        </p:spPr>
      </p:cxnSp>
      <p:cxnSp>
        <p:nvCxnSpPr>
          <p:cNvPr id="3" name="Straight Connector 86"/>
          <p:cNvCxnSpPr>
            <a:cxnSpLocks noChangeShapeType="1"/>
          </p:cNvCxnSpPr>
          <p:nvPr/>
        </p:nvCxnSpPr>
        <p:spPr bwMode="auto">
          <a:xfrm>
            <a:off x="2006800" y="2249020"/>
            <a:ext cx="2021443" cy="0"/>
          </a:xfrm>
          <a:prstGeom prst="line">
            <a:avLst/>
          </a:prstGeom>
          <a:noFill/>
          <a:ln w="15875">
            <a:solidFill>
              <a:srgbClr val="808080"/>
            </a:solidFill>
            <a:prstDash val="sysDot"/>
            <a:round/>
            <a:headEnd/>
            <a:tailEnd type="none" w="med" len="lg"/>
          </a:ln>
          <a:extLst>
            <a:ext uri="{909E8E84-426E-40DD-AFC4-6F175D3DCCD1}">
              <a14:hiddenFill xmlns:a14="http://schemas.microsoft.com/office/drawing/2010/main">
                <a:noFill/>
              </a14:hiddenFill>
            </a:ext>
          </a:extLst>
        </p:spPr>
      </p:cxnSp>
      <p:cxnSp>
        <p:nvCxnSpPr>
          <p:cNvPr id="4" name="Straight Connector 86"/>
          <p:cNvCxnSpPr>
            <a:cxnSpLocks noChangeShapeType="1"/>
          </p:cNvCxnSpPr>
          <p:nvPr/>
        </p:nvCxnSpPr>
        <p:spPr bwMode="auto">
          <a:xfrm>
            <a:off x="2073758" y="2908300"/>
            <a:ext cx="1957383" cy="0"/>
          </a:xfrm>
          <a:prstGeom prst="line">
            <a:avLst/>
          </a:prstGeom>
          <a:noFill/>
          <a:ln w="15875">
            <a:solidFill>
              <a:srgbClr val="808080"/>
            </a:solidFill>
            <a:prstDash val="sysDot"/>
            <a:round/>
            <a:headEnd/>
            <a:tailEnd type="none" w="med" len="lg"/>
          </a:ln>
          <a:extLst>
            <a:ext uri="{909E8E84-426E-40DD-AFC4-6F175D3DCCD1}">
              <a14:hiddenFill xmlns:a14="http://schemas.microsoft.com/office/drawing/2010/main">
                <a:noFill/>
              </a14:hiddenFill>
            </a:ext>
          </a:extLst>
        </p:spPr>
      </p:cxnSp>
      <p:cxnSp>
        <p:nvCxnSpPr>
          <p:cNvPr id="5" name="Straight Connector 86"/>
          <p:cNvCxnSpPr>
            <a:cxnSpLocks noChangeShapeType="1"/>
          </p:cNvCxnSpPr>
          <p:nvPr/>
        </p:nvCxnSpPr>
        <p:spPr bwMode="auto">
          <a:xfrm>
            <a:off x="4121300" y="2290763"/>
            <a:ext cx="0" cy="687387"/>
          </a:xfrm>
          <a:prstGeom prst="line">
            <a:avLst/>
          </a:prstGeom>
          <a:noFill/>
          <a:ln w="15875">
            <a:solidFill>
              <a:srgbClr val="808080"/>
            </a:solidFill>
            <a:prstDash val="sysDot"/>
            <a:round/>
            <a:headEnd/>
            <a:tailEnd type="none" w="med" len="lg"/>
          </a:ln>
          <a:extLst>
            <a:ext uri="{909E8E84-426E-40DD-AFC4-6F175D3DCCD1}">
              <a14:hiddenFill xmlns:a14="http://schemas.microsoft.com/office/drawing/2010/main">
                <a:noFill/>
              </a14:hiddenFill>
            </a:ext>
          </a:extLst>
        </p:spPr>
      </p:cxnSp>
      <p:cxnSp>
        <p:nvCxnSpPr>
          <p:cNvPr id="6" name="Straight Connector 86"/>
          <p:cNvCxnSpPr>
            <a:cxnSpLocks noChangeShapeType="1"/>
          </p:cNvCxnSpPr>
          <p:nvPr/>
        </p:nvCxnSpPr>
        <p:spPr bwMode="auto">
          <a:xfrm>
            <a:off x="4104692" y="3006725"/>
            <a:ext cx="3559" cy="3432175"/>
          </a:xfrm>
          <a:prstGeom prst="line">
            <a:avLst/>
          </a:prstGeom>
          <a:noFill/>
          <a:ln w="15875">
            <a:solidFill>
              <a:srgbClr val="808080"/>
            </a:solidFill>
            <a:prstDash val="sysDot"/>
            <a:round/>
            <a:headEnd/>
            <a:tailEnd type="none" w="med" len="lg"/>
          </a:ln>
          <a:extLst>
            <a:ext uri="{909E8E84-426E-40DD-AFC4-6F175D3DCCD1}">
              <a14:hiddenFill xmlns:a14="http://schemas.microsoft.com/office/drawing/2010/main">
                <a:noFill/>
              </a14:hiddenFill>
            </a:ext>
          </a:extLst>
        </p:spPr>
      </p:cxnSp>
      <p:sp>
        <p:nvSpPr>
          <p:cNvPr id="228483" name="Rectangle 131"/>
          <p:cNvSpPr>
            <a:spLocks noChangeArrowheads="1"/>
          </p:cNvSpPr>
          <p:nvPr/>
        </p:nvSpPr>
        <p:spPr bwMode="auto">
          <a:xfrm>
            <a:off x="2908908" y="873125"/>
            <a:ext cx="27320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r>
              <a:rPr lang="en-US" sz="1400" b="1" dirty="0">
                <a:solidFill>
                  <a:srgbClr val="000000"/>
                </a:solidFill>
                <a:latin typeface="Century Gothic"/>
                <a:cs typeface="Century Gothic"/>
              </a:rPr>
              <a:t>Demand and </a:t>
            </a:r>
            <a:r>
              <a:rPr lang="en-US" sz="1400" b="1" dirty="0" smtClean="0">
                <a:solidFill>
                  <a:srgbClr val="000000"/>
                </a:solidFill>
                <a:latin typeface="Century Gothic"/>
                <a:cs typeface="Century Gothic"/>
              </a:rPr>
              <a:t>marginal revenue</a:t>
            </a:r>
            <a:endParaRPr lang="en-US" sz="1400" b="1" dirty="0">
              <a:latin typeface="Century Gothic"/>
              <a:cs typeface="Century Gothic"/>
            </a:endParaRPr>
          </a:p>
        </p:txBody>
      </p:sp>
      <p:sp>
        <p:nvSpPr>
          <p:cNvPr id="228484" name="Rectangle 132"/>
          <p:cNvSpPr>
            <a:spLocks noChangeArrowheads="1"/>
          </p:cNvSpPr>
          <p:nvPr/>
        </p:nvSpPr>
        <p:spPr bwMode="auto">
          <a:xfrm>
            <a:off x="3535271" y="3768725"/>
            <a:ext cx="1264588" cy="215444"/>
          </a:xfrm>
          <a:prstGeom prst="rect">
            <a:avLst/>
          </a:prstGeom>
          <a:noFill/>
          <a:ln>
            <a:noFill/>
          </a:ln>
        </p:spPr>
        <p:txBody>
          <a:bodyPr lIns="0" tIns="0" rIns="0" bIns="0">
            <a:spAutoFit/>
          </a:bodyPr>
          <a:lstStyle/>
          <a:p>
            <a:pPr marL="1588" indent="-1588"/>
            <a:r>
              <a:rPr lang="en-US" sz="1400" b="1" dirty="0">
                <a:solidFill>
                  <a:srgbClr val="000000"/>
                </a:solidFill>
                <a:latin typeface="Century Gothic"/>
                <a:cs typeface="Century Gothic"/>
              </a:rPr>
              <a:t>Total Revenue</a:t>
            </a:r>
            <a:endParaRPr lang="en-US" sz="1400" b="1" dirty="0">
              <a:latin typeface="Century Gothic"/>
              <a:cs typeface="Century Gothic"/>
            </a:endParaRPr>
          </a:p>
        </p:txBody>
      </p:sp>
      <p:sp>
        <p:nvSpPr>
          <p:cNvPr id="228485" name="Rectangle 133"/>
          <p:cNvSpPr>
            <a:spLocks noChangeArrowheads="1"/>
          </p:cNvSpPr>
          <p:nvPr/>
        </p:nvSpPr>
        <p:spPr bwMode="auto">
          <a:xfrm>
            <a:off x="76200" y="1028700"/>
            <a:ext cx="184452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588" indent="-1588" algn="ctr"/>
            <a:r>
              <a:rPr lang="en-US" sz="1400" dirty="0">
                <a:solidFill>
                  <a:srgbClr val="000000"/>
                </a:solidFill>
                <a:latin typeface="Century Gothic"/>
                <a:cs typeface="Century Gothic"/>
              </a:rPr>
              <a:t>Price, cost, marginal revenue of demand</a:t>
            </a:r>
            <a:endParaRPr lang="en-US" sz="1400" dirty="0">
              <a:latin typeface="Century Gothic"/>
              <a:cs typeface="Century Gothic"/>
            </a:endParaRPr>
          </a:p>
        </p:txBody>
      </p:sp>
      <p:sp>
        <p:nvSpPr>
          <p:cNvPr id="228486" name="Rectangle 134"/>
          <p:cNvSpPr>
            <a:spLocks noChangeArrowheads="1"/>
          </p:cNvSpPr>
          <p:nvPr/>
        </p:nvSpPr>
        <p:spPr bwMode="auto">
          <a:xfrm>
            <a:off x="1981200" y="2362200"/>
            <a:ext cx="1295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588" indent="-1588">
              <a:spcBef>
                <a:spcPct val="0"/>
              </a:spcBef>
            </a:pPr>
            <a:r>
              <a:rPr lang="en-US" sz="1400" dirty="0">
                <a:solidFill>
                  <a:srgbClr val="000000"/>
                </a:solidFill>
                <a:latin typeface="Century Gothic"/>
                <a:cs typeface="Century Gothic"/>
              </a:rPr>
              <a:t>Price effect =  </a:t>
            </a:r>
            <a:r>
              <a:rPr lang="en-US" sz="1400" b="1" dirty="0" smtClean="0">
                <a:solidFill>
                  <a:srgbClr val="000000"/>
                </a:solidFill>
                <a:latin typeface="Century Gothic"/>
                <a:cs typeface="Century Gothic"/>
              </a:rPr>
              <a:t>–$</a:t>
            </a:r>
            <a:r>
              <a:rPr lang="en-US" sz="1400" b="1" dirty="0">
                <a:solidFill>
                  <a:srgbClr val="000000"/>
                </a:solidFill>
                <a:latin typeface="Century Gothic"/>
                <a:cs typeface="Century Gothic"/>
              </a:rPr>
              <a:t>450</a:t>
            </a:r>
            <a:endParaRPr lang="en-US" sz="1400" b="1" dirty="0">
              <a:latin typeface="Century Gothic"/>
              <a:cs typeface="Century Gothic"/>
            </a:endParaRPr>
          </a:p>
        </p:txBody>
      </p:sp>
      <p:sp>
        <p:nvSpPr>
          <p:cNvPr id="228487" name="Rectangle 135"/>
          <p:cNvSpPr>
            <a:spLocks noChangeArrowheads="1"/>
          </p:cNvSpPr>
          <p:nvPr/>
        </p:nvSpPr>
        <p:spPr bwMode="auto">
          <a:xfrm>
            <a:off x="4694202" y="1863725"/>
            <a:ext cx="178279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588" indent="-1588"/>
            <a:r>
              <a:rPr lang="en-US" sz="1400" dirty="0">
                <a:solidFill>
                  <a:srgbClr val="000000"/>
                </a:solidFill>
                <a:latin typeface="Century Gothic"/>
                <a:cs typeface="Century Gothic"/>
              </a:rPr>
              <a:t>Quantity effect =  </a:t>
            </a:r>
            <a:endParaRPr lang="en-US" sz="1400" dirty="0" smtClean="0">
              <a:solidFill>
                <a:srgbClr val="000000"/>
              </a:solidFill>
              <a:latin typeface="Century Gothic"/>
              <a:cs typeface="Century Gothic"/>
            </a:endParaRPr>
          </a:p>
          <a:p>
            <a:pPr marL="1588" indent="-1588" algn="ctr"/>
            <a:r>
              <a:rPr lang="en-US" sz="1400" dirty="0" smtClean="0">
                <a:solidFill>
                  <a:srgbClr val="000000"/>
                </a:solidFill>
                <a:latin typeface="Century Gothic"/>
                <a:cs typeface="Century Gothic"/>
              </a:rPr>
              <a:t>		</a:t>
            </a:r>
            <a:r>
              <a:rPr lang="en-US" sz="1400" b="1" dirty="0" smtClean="0">
                <a:solidFill>
                  <a:srgbClr val="000000"/>
                </a:solidFill>
                <a:latin typeface="Century Gothic"/>
                <a:cs typeface="Century Gothic"/>
              </a:rPr>
              <a:t>+</a:t>
            </a:r>
            <a:r>
              <a:rPr lang="en-US" sz="1400" b="1" dirty="0">
                <a:solidFill>
                  <a:srgbClr val="000000"/>
                </a:solidFill>
                <a:latin typeface="Century Gothic"/>
                <a:cs typeface="Century Gothic"/>
              </a:rPr>
              <a:t>$500</a:t>
            </a:r>
            <a:endParaRPr lang="en-US" sz="1400" b="1" dirty="0">
              <a:latin typeface="Century Gothic"/>
              <a:cs typeface="Century Gothic"/>
            </a:endParaRPr>
          </a:p>
        </p:txBody>
      </p:sp>
      <p:sp>
        <p:nvSpPr>
          <p:cNvPr id="228488" name="Rectangle 136"/>
          <p:cNvSpPr>
            <a:spLocks noChangeArrowheads="1"/>
          </p:cNvSpPr>
          <p:nvPr/>
        </p:nvSpPr>
        <p:spPr bwMode="auto">
          <a:xfrm>
            <a:off x="2510314" y="3200400"/>
            <a:ext cx="148049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r>
              <a:rPr lang="en-US" sz="1400" dirty="0">
                <a:solidFill>
                  <a:srgbClr val="000000"/>
                </a:solidFill>
                <a:latin typeface="Century Gothic"/>
                <a:cs typeface="Century Gothic"/>
              </a:rPr>
              <a:t>Marginal revenue = </a:t>
            </a:r>
            <a:r>
              <a:rPr lang="en-US" sz="1400" b="1" dirty="0">
                <a:solidFill>
                  <a:srgbClr val="000000"/>
                </a:solidFill>
                <a:latin typeface="Century Gothic"/>
                <a:cs typeface="Century Gothic"/>
              </a:rPr>
              <a:t>$50</a:t>
            </a:r>
            <a:endParaRPr lang="en-US" sz="1400" b="1" dirty="0">
              <a:latin typeface="Century Gothic"/>
              <a:cs typeface="Century Gothic"/>
            </a:endParaRPr>
          </a:p>
        </p:txBody>
      </p:sp>
      <p:sp>
        <p:nvSpPr>
          <p:cNvPr id="228489" name="Rectangle 137"/>
          <p:cNvSpPr>
            <a:spLocks noChangeArrowheads="1"/>
          </p:cNvSpPr>
          <p:nvPr/>
        </p:nvSpPr>
        <p:spPr bwMode="auto">
          <a:xfrm>
            <a:off x="1981200" y="4100968"/>
            <a:ext cx="205739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588" indent="-1588"/>
            <a:r>
              <a:rPr lang="en-US" sz="1400" dirty="0">
                <a:solidFill>
                  <a:srgbClr val="000000"/>
                </a:solidFill>
                <a:latin typeface="Century Gothic"/>
                <a:cs typeface="Century Gothic"/>
              </a:rPr>
              <a:t>Quantity effect dominates </a:t>
            </a:r>
            <a:r>
              <a:rPr lang="en-US" sz="1400" dirty="0" smtClean="0">
                <a:solidFill>
                  <a:srgbClr val="000000"/>
                </a:solidFill>
                <a:latin typeface="Century Gothic"/>
                <a:cs typeface="Century Gothic"/>
              </a:rPr>
              <a:t>price effect</a:t>
            </a:r>
            <a:r>
              <a:rPr lang="en-US" sz="1400" dirty="0">
                <a:solidFill>
                  <a:srgbClr val="000000"/>
                </a:solidFill>
                <a:latin typeface="Century Gothic"/>
                <a:cs typeface="Century Gothic"/>
              </a:rPr>
              <a:t>.</a:t>
            </a:r>
            <a:endParaRPr lang="en-US" sz="1400" dirty="0">
              <a:latin typeface="Century Gothic"/>
              <a:cs typeface="Century Gothic"/>
            </a:endParaRPr>
          </a:p>
        </p:txBody>
      </p:sp>
      <p:sp>
        <p:nvSpPr>
          <p:cNvPr id="228490" name="Rectangle 138"/>
          <p:cNvSpPr>
            <a:spLocks noChangeArrowheads="1"/>
          </p:cNvSpPr>
          <p:nvPr/>
        </p:nvSpPr>
        <p:spPr bwMode="auto">
          <a:xfrm>
            <a:off x="4267201" y="4114800"/>
            <a:ext cx="211042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588" indent="-1588"/>
            <a:r>
              <a:rPr lang="en-US" sz="1400" dirty="0">
                <a:solidFill>
                  <a:srgbClr val="000000"/>
                </a:solidFill>
                <a:latin typeface="Century Gothic"/>
                <a:cs typeface="Century Gothic"/>
              </a:rPr>
              <a:t>Price effect dominates quantity effect.</a:t>
            </a:r>
            <a:endParaRPr lang="en-US" sz="1400" dirty="0">
              <a:latin typeface="Century Gothic"/>
              <a:cs typeface="Century Gothic"/>
            </a:endParaRPr>
          </a:p>
        </p:txBody>
      </p:sp>
      <p:sp>
        <p:nvSpPr>
          <p:cNvPr id="228365" name="Rectangle 13"/>
          <p:cNvSpPr>
            <a:spLocks noChangeArrowheads="1"/>
          </p:cNvSpPr>
          <p:nvPr/>
        </p:nvSpPr>
        <p:spPr bwMode="auto">
          <a:xfrm>
            <a:off x="4018093" y="2992438"/>
            <a:ext cx="198998" cy="215444"/>
          </a:xfrm>
          <a:prstGeom prst="rect">
            <a:avLst/>
          </a:prstGeom>
          <a:noFill/>
          <a:ln>
            <a:noFill/>
          </a:ln>
        </p:spPr>
        <p:txBody>
          <a:bodyPr wrap="none" lIns="0" tIns="0" rIns="0" bIns="0">
            <a:spAutoFit/>
          </a:bodyPr>
          <a:lstStyle/>
          <a:p>
            <a:pPr marL="1588" indent="-1588"/>
            <a:r>
              <a:rPr lang="en-US" sz="1400" dirty="0">
                <a:solidFill>
                  <a:srgbClr val="000000"/>
                </a:solidFill>
                <a:latin typeface="Century Gothic"/>
                <a:cs typeface="Century Gothic"/>
              </a:rPr>
              <a:t>10</a:t>
            </a:r>
            <a:endParaRPr lang="en-US" sz="1400" dirty="0">
              <a:latin typeface="Century Gothic"/>
              <a:cs typeface="Century Gothic"/>
            </a:endParaRPr>
          </a:p>
        </p:txBody>
      </p:sp>
      <p:sp>
        <p:nvSpPr>
          <p:cNvPr id="228401" name="Rectangle 49"/>
          <p:cNvSpPr>
            <a:spLocks noChangeArrowheads="1"/>
          </p:cNvSpPr>
          <p:nvPr/>
        </p:nvSpPr>
        <p:spPr bwMode="auto">
          <a:xfrm>
            <a:off x="5094060" y="6611938"/>
            <a:ext cx="1894599" cy="215444"/>
          </a:xfrm>
          <a:prstGeom prst="rect">
            <a:avLst/>
          </a:prstGeom>
          <a:noFill/>
          <a:ln>
            <a:noFill/>
          </a:ln>
        </p:spPr>
        <p:txBody>
          <a:bodyPr wrap="none" lIns="0" tIns="0" rIns="0" bIns="0">
            <a:spAutoFit/>
          </a:bodyPr>
          <a:lstStyle/>
          <a:p>
            <a:pPr marL="1588" indent="-1588"/>
            <a:r>
              <a:rPr lang="en-US" sz="1400" dirty="0">
                <a:solidFill>
                  <a:srgbClr val="000000"/>
                </a:solidFill>
                <a:latin typeface="Century Gothic"/>
                <a:cs typeface="Century Gothic"/>
              </a:rPr>
              <a:t>Quantity of diamonds</a:t>
            </a:r>
            <a:endParaRPr lang="en-US" sz="1400" dirty="0">
              <a:latin typeface="Century Gothic"/>
              <a:cs typeface="Century Gothic"/>
            </a:endParaRPr>
          </a:p>
        </p:txBody>
      </p:sp>
      <p:sp>
        <p:nvSpPr>
          <p:cNvPr id="7" name="Footer Placeholder 6"/>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72723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normAutofit fontScale="90000"/>
          </a:bodyPr>
          <a:lstStyle/>
          <a:p>
            <a:pPr eaLnBrk="1" hangingPunct="1">
              <a:defRPr/>
            </a:pPr>
            <a:r>
              <a:rPr lang="en-US" spc="0" dirty="0" smtClean="0"/>
              <a:t>PROFIT MAXIMIZATION FOR A MONOPOLY</a:t>
            </a:r>
            <a:endParaRPr lang="en-US" spc="0" dirty="0"/>
          </a:p>
        </p:txBody>
      </p:sp>
      <p:sp>
        <p:nvSpPr>
          <p:cNvPr id="73733" name="Content Placeholder 2"/>
          <p:cNvSpPr>
            <a:spLocks noGrp="1"/>
          </p:cNvSpPr>
          <p:nvPr>
            <p:ph idx="1"/>
          </p:nvPr>
        </p:nvSpPr>
        <p:spPr>
          <a:xfrm>
            <a:off x="279696" y="1447800"/>
            <a:ext cx="8839200" cy="4648200"/>
          </a:xfrm>
        </p:spPr>
        <p:txBody>
          <a:bodyPr>
            <a:normAutofit fontScale="92500"/>
          </a:bodyPr>
          <a:lstStyle/>
          <a:p>
            <a:pPr eaLnBrk="1" hangingPunct="1">
              <a:spcBef>
                <a:spcPts val="0"/>
              </a:spcBef>
              <a:spcAft>
                <a:spcPts val="1200"/>
              </a:spcAft>
            </a:pPr>
            <a:r>
              <a:rPr lang="en-US" dirty="0" smtClean="0"/>
              <a:t>Profit maximization consists of two steps:</a:t>
            </a:r>
          </a:p>
          <a:p>
            <a:pPr eaLnBrk="1" hangingPunct="1">
              <a:spcBef>
                <a:spcPts val="0"/>
              </a:spcBef>
              <a:spcAft>
                <a:spcPts val="1200"/>
              </a:spcAft>
              <a:buFont typeface="Calibri" pitchFamily="34" charset="0"/>
              <a:buAutoNum type="arabicPeriod"/>
            </a:pPr>
            <a:r>
              <a:rPr lang="en-US" dirty="0" smtClean="0"/>
              <a:t>Choosing a quantity</a:t>
            </a:r>
          </a:p>
          <a:p>
            <a:pPr marL="971550" lvl="1" indent="-514350" eaLnBrk="1" hangingPunct="1">
              <a:spcBef>
                <a:spcPts val="0"/>
              </a:spcBef>
              <a:spcAft>
                <a:spcPts val="1200"/>
              </a:spcAft>
              <a:buFont typeface="Arial" charset="0"/>
              <a:buNone/>
            </a:pPr>
            <a:r>
              <a:rPr lang="en-US" i="1" dirty="0" smtClean="0">
                <a:solidFill>
                  <a:srgbClr val="0070C0"/>
                </a:solidFill>
              </a:rPr>
              <a:t>Rule: Choose </a:t>
            </a:r>
            <a:r>
              <a:rPr lang="en-US" dirty="0" smtClean="0">
                <a:solidFill>
                  <a:srgbClr val="0070C0"/>
                </a:solidFill>
              </a:rPr>
              <a:t>Q</a:t>
            </a:r>
            <a:r>
              <a:rPr lang="en-US" i="1" dirty="0" smtClean="0">
                <a:solidFill>
                  <a:srgbClr val="0070C0"/>
                </a:solidFill>
              </a:rPr>
              <a:t> where </a:t>
            </a:r>
            <a:r>
              <a:rPr lang="en-US" dirty="0" smtClean="0">
                <a:solidFill>
                  <a:srgbClr val="0070C0"/>
                </a:solidFill>
              </a:rPr>
              <a:t>MR</a:t>
            </a:r>
            <a:r>
              <a:rPr lang="en-US" i="1" dirty="0" smtClean="0">
                <a:solidFill>
                  <a:srgbClr val="0070C0"/>
                </a:solidFill>
              </a:rPr>
              <a:t> = </a:t>
            </a:r>
            <a:r>
              <a:rPr lang="en-US" dirty="0" smtClean="0">
                <a:solidFill>
                  <a:srgbClr val="0070C0"/>
                </a:solidFill>
              </a:rPr>
              <a:t>MC.</a:t>
            </a:r>
          </a:p>
          <a:p>
            <a:pPr eaLnBrk="1" hangingPunct="1">
              <a:spcBef>
                <a:spcPts val="0"/>
              </a:spcBef>
              <a:spcAft>
                <a:spcPts val="1200"/>
              </a:spcAft>
              <a:buFont typeface="Calibri" pitchFamily="34" charset="0"/>
              <a:buAutoNum type="arabicPeriod"/>
            </a:pPr>
            <a:r>
              <a:rPr lang="en-US" dirty="0" smtClean="0"/>
              <a:t>Choosing a price</a:t>
            </a:r>
          </a:p>
          <a:p>
            <a:pPr lvl="2">
              <a:spcBef>
                <a:spcPts val="0"/>
              </a:spcBef>
              <a:spcAft>
                <a:spcPts val="1200"/>
              </a:spcAft>
              <a:buFont typeface="Arial" charset="0"/>
              <a:buNone/>
            </a:pPr>
            <a:r>
              <a:rPr lang="en-US" dirty="0" smtClean="0">
                <a:solidFill>
                  <a:schemeClr val="tx1">
                    <a:lumMod val="75000"/>
                    <a:lumOff val="25000"/>
                  </a:schemeClr>
                </a:solidFill>
              </a:rPr>
              <a:t>Choose the highest price you can get away with, which is the highest price consumers will pay for that quantity.</a:t>
            </a:r>
          </a:p>
          <a:p>
            <a:pPr lvl="1">
              <a:spcBef>
                <a:spcPts val="0"/>
              </a:spcBef>
              <a:spcAft>
                <a:spcPts val="1200"/>
              </a:spcAft>
            </a:pPr>
            <a:r>
              <a:rPr lang="en-US" i="1" dirty="0">
                <a:solidFill>
                  <a:srgbClr val="0070C0"/>
                </a:solidFill>
              </a:rPr>
              <a:t>Rule: </a:t>
            </a:r>
            <a:r>
              <a:rPr lang="en-US" i="1" dirty="0" smtClean="0">
                <a:solidFill>
                  <a:srgbClr val="0070C0"/>
                </a:solidFill>
              </a:rPr>
              <a:t>Once you’ve </a:t>
            </a:r>
            <a:r>
              <a:rPr lang="en-US" i="1" dirty="0">
                <a:solidFill>
                  <a:srgbClr val="0070C0"/>
                </a:solidFill>
              </a:rPr>
              <a:t>picked your </a:t>
            </a:r>
            <a:r>
              <a:rPr lang="en-US" i="1" dirty="0" smtClean="0">
                <a:solidFill>
                  <a:srgbClr val="0070C0"/>
                </a:solidFill>
              </a:rPr>
              <a:t>quantity, follow </a:t>
            </a:r>
            <a:r>
              <a:rPr lang="en-US" i="1" dirty="0">
                <a:solidFill>
                  <a:srgbClr val="0070C0"/>
                </a:solidFill>
              </a:rPr>
              <a:t>the graph to the </a:t>
            </a:r>
            <a:r>
              <a:rPr lang="en-US" i="1" dirty="0" smtClean="0">
                <a:solidFill>
                  <a:srgbClr val="0070C0"/>
                </a:solidFill>
              </a:rPr>
              <a:t>demand curve</a:t>
            </a:r>
            <a:r>
              <a:rPr lang="en-US" i="1" dirty="0">
                <a:solidFill>
                  <a:srgbClr val="0070C0"/>
                </a:solidFill>
              </a:rPr>
              <a:t>, which shows you how much consumers will pay.</a:t>
            </a:r>
          </a:p>
        </p:txBody>
      </p:sp>
      <p:sp>
        <p:nvSpPr>
          <p:cNvPr id="3" name="Footer Placeholder 2"/>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392299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Rot="1" noChangeArrowheads="1"/>
          </p:cNvSpPr>
          <p:nvPr>
            <p:ph type="title"/>
          </p:nvPr>
        </p:nvSpPr>
        <p:spPr>
          <a:xfrm>
            <a:off x="0" y="0"/>
            <a:ext cx="9144000" cy="1066800"/>
          </a:xfrm>
        </p:spPr>
        <p:txBody>
          <a:bodyPr>
            <a:noAutofit/>
          </a:bodyPr>
          <a:lstStyle/>
          <a:p>
            <a:pPr algn="l"/>
            <a:r>
              <a:rPr lang="en-US" sz="4000" spc="0" dirty="0" smtClean="0"/>
              <a:t>THE MONOPOLIST’S PROFIT-MAXIMIZING OUTPUT AND PRICE</a:t>
            </a:r>
          </a:p>
        </p:txBody>
      </p:sp>
      <p:sp>
        <p:nvSpPr>
          <p:cNvPr id="91148" name="Text Box 12"/>
          <p:cNvSpPr txBox="1">
            <a:spLocks noChangeArrowheads="1"/>
          </p:cNvSpPr>
          <p:nvPr/>
        </p:nvSpPr>
        <p:spPr bwMode="auto">
          <a:xfrm>
            <a:off x="0" y="5638800"/>
            <a:ext cx="9144000" cy="914400"/>
          </a:xfrm>
          <a:prstGeom prst="rect">
            <a:avLst/>
          </a:prstGeom>
          <a:noFill/>
          <a:ln>
            <a:noFill/>
          </a:ln>
        </p:spPr>
        <p:txBody>
          <a:bodyPr/>
          <a:lstStyle>
            <a:lvl1pPr marL="1588" indent="-1588"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6pPr>
            <a:lvl7pPr marL="29718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7pPr>
            <a:lvl8pPr marL="34290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8pPr>
            <a:lvl9pPr marL="38862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9pPr>
          </a:lstStyle>
          <a:p>
            <a:pPr eaLnBrk="1" hangingPunct="1">
              <a:lnSpc>
                <a:spcPct val="90000"/>
              </a:lnSpc>
            </a:pPr>
            <a:r>
              <a:rPr lang="en-US" b="1" i="1" dirty="0">
                <a:solidFill>
                  <a:schemeClr val="tx1">
                    <a:lumMod val="75000"/>
                    <a:lumOff val="25000"/>
                  </a:schemeClr>
                </a:solidFill>
                <a:latin typeface="Century Gothic"/>
                <a:cs typeface="Century Gothic"/>
              </a:rPr>
              <a:t>The price De Beers can charge per diamond is found by going to the point on the demand curve directly above point A, (point B here</a:t>
            </a:r>
            <a:r>
              <a:rPr lang="en-US" b="1" i="1" dirty="0" smtClean="0">
                <a:solidFill>
                  <a:schemeClr val="tx1">
                    <a:lumMod val="75000"/>
                    <a:lumOff val="25000"/>
                  </a:schemeClr>
                </a:solidFill>
                <a:latin typeface="Century Gothic"/>
                <a:cs typeface="Century Gothic"/>
              </a:rPr>
              <a:t>)—$</a:t>
            </a:r>
            <a:r>
              <a:rPr lang="en-US" b="1" i="1" dirty="0">
                <a:solidFill>
                  <a:schemeClr val="tx1">
                    <a:lumMod val="75000"/>
                    <a:lumOff val="25000"/>
                  </a:schemeClr>
                </a:solidFill>
                <a:latin typeface="Century Gothic"/>
                <a:cs typeface="Century Gothic"/>
              </a:rPr>
              <a:t>600 per diamond. It makes a profit of $400 × 8 = $3,200.</a:t>
            </a:r>
          </a:p>
        </p:txBody>
      </p:sp>
      <p:sp>
        <p:nvSpPr>
          <p:cNvPr id="232453" name="Rectangle 5"/>
          <p:cNvSpPr>
            <a:spLocks noChangeArrowheads="1"/>
          </p:cNvSpPr>
          <p:nvPr/>
        </p:nvSpPr>
        <p:spPr bwMode="auto">
          <a:xfrm>
            <a:off x="1700213" y="2941638"/>
            <a:ext cx="2193925" cy="1011237"/>
          </a:xfrm>
          <a:prstGeom prst="rect">
            <a:avLst/>
          </a:prstGeom>
          <a:solidFill>
            <a:srgbClr val="D7EDE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entury Gothic"/>
              <a:cs typeface="Century Gothic"/>
            </a:endParaRPr>
          </a:p>
        </p:txBody>
      </p:sp>
      <p:sp>
        <p:nvSpPr>
          <p:cNvPr id="232454" name="Rectangle 6"/>
          <p:cNvSpPr>
            <a:spLocks noChangeArrowheads="1"/>
          </p:cNvSpPr>
          <p:nvPr/>
        </p:nvSpPr>
        <p:spPr bwMode="auto">
          <a:xfrm>
            <a:off x="3851275" y="2601913"/>
            <a:ext cx="1322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a:solidFill>
                  <a:srgbClr val="000000"/>
                </a:solidFill>
                <a:latin typeface="Century Gothic"/>
                <a:cs typeface="Century Gothic"/>
              </a:rPr>
              <a:t>B</a:t>
            </a:r>
            <a:endParaRPr lang="en-US" sz="1400" i="1" dirty="0">
              <a:latin typeface="Century Gothic"/>
              <a:cs typeface="Century Gothic"/>
            </a:endParaRPr>
          </a:p>
        </p:txBody>
      </p:sp>
      <p:sp>
        <p:nvSpPr>
          <p:cNvPr id="232455" name="Rectangle 7"/>
          <p:cNvSpPr>
            <a:spLocks noChangeArrowheads="1"/>
          </p:cNvSpPr>
          <p:nvPr/>
        </p:nvSpPr>
        <p:spPr bwMode="auto">
          <a:xfrm>
            <a:off x="5895975" y="3978275"/>
            <a:ext cx="17506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a:solidFill>
                  <a:srgbClr val="000000"/>
                </a:solidFill>
                <a:latin typeface="Century Gothic"/>
                <a:cs typeface="Century Gothic"/>
              </a:rPr>
              <a:t>C</a:t>
            </a:r>
            <a:endParaRPr lang="en-US" sz="1400" i="1" dirty="0">
              <a:latin typeface="Century Gothic"/>
              <a:cs typeface="Century Gothic"/>
            </a:endParaRPr>
          </a:p>
        </p:txBody>
      </p:sp>
      <p:sp>
        <p:nvSpPr>
          <p:cNvPr id="232456" name="Rectangle 8"/>
          <p:cNvSpPr>
            <a:spLocks noChangeArrowheads="1"/>
          </p:cNvSpPr>
          <p:nvPr/>
        </p:nvSpPr>
        <p:spPr bwMode="auto">
          <a:xfrm>
            <a:off x="5159375" y="5076825"/>
            <a:ext cx="30305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err="1">
                <a:solidFill>
                  <a:srgbClr val="000000"/>
                </a:solidFill>
                <a:latin typeface="Century Gothic"/>
                <a:cs typeface="Century Gothic"/>
              </a:rPr>
              <a:t>MR</a:t>
            </a:r>
            <a:endParaRPr lang="en-US" sz="1400" i="1" dirty="0">
              <a:latin typeface="Century Gothic"/>
              <a:cs typeface="Century Gothic"/>
            </a:endParaRPr>
          </a:p>
        </p:txBody>
      </p:sp>
      <p:sp>
        <p:nvSpPr>
          <p:cNvPr id="232457" name="Rectangle 9"/>
          <p:cNvSpPr>
            <a:spLocks noChangeArrowheads="1"/>
          </p:cNvSpPr>
          <p:nvPr/>
        </p:nvSpPr>
        <p:spPr bwMode="auto">
          <a:xfrm>
            <a:off x="2293938" y="3276600"/>
            <a:ext cx="1143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r>
              <a:rPr lang="en-US" sz="1400">
                <a:solidFill>
                  <a:srgbClr val="000000"/>
                </a:solidFill>
                <a:latin typeface="Century Gothic"/>
                <a:cs typeface="Century Gothic"/>
              </a:rPr>
              <a:t>Monopoly profit</a:t>
            </a:r>
            <a:endParaRPr lang="en-US" sz="1400">
              <a:latin typeface="Century Gothic"/>
              <a:cs typeface="Century Gothic"/>
            </a:endParaRPr>
          </a:p>
        </p:txBody>
      </p:sp>
      <p:sp>
        <p:nvSpPr>
          <p:cNvPr id="232458" name="Rectangle 10"/>
          <p:cNvSpPr>
            <a:spLocks noChangeArrowheads="1"/>
          </p:cNvSpPr>
          <p:nvPr/>
        </p:nvSpPr>
        <p:spPr bwMode="auto">
          <a:xfrm>
            <a:off x="7177088" y="3803650"/>
            <a:ext cx="34005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a:solidFill>
                  <a:srgbClr val="000000"/>
                </a:solidFill>
                <a:latin typeface="Century Gothic"/>
                <a:cs typeface="Century Gothic"/>
              </a:rPr>
              <a:t>MC</a:t>
            </a:r>
            <a:endParaRPr lang="en-US" sz="1400" i="1" dirty="0">
              <a:latin typeface="Century Gothic"/>
              <a:cs typeface="Century Gothic"/>
            </a:endParaRPr>
          </a:p>
        </p:txBody>
      </p:sp>
      <p:sp>
        <p:nvSpPr>
          <p:cNvPr id="232459" name="Rectangle 11"/>
          <p:cNvSpPr>
            <a:spLocks noChangeArrowheads="1"/>
          </p:cNvSpPr>
          <p:nvPr/>
        </p:nvSpPr>
        <p:spPr bwMode="auto">
          <a:xfrm>
            <a:off x="7542213" y="3787775"/>
            <a:ext cx="1087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a:t>
            </a:r>
            <a:endParaRPr lang="en-US" sz="1400">
              <a:latin typeface="Century Gothic"/>
              <a:cs typeface="Century Gothic"/>
            </a:endParaRPr>
          </a:p>
        </p:txBody>
      </p:sp>
      <p:sp>
        <p:nvSpPr>
          <p:cNvPr id="232460" name="Rectangle 12"/>
          <p:cNvSpPr>
            <a:spLocks noChangeArrowheads="1"/>
          </p:cNvSpPr>
          <p:nvPr/>
        </p:nvSpPr>
        <p:spPr bwMode="auto">
          <a:xfrm>
            <a:off x="7723188" y="3803650"/>
            <a:ext cx="3920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err="1" smtClean="0">
                <a:solidFill>
                  <a:srgbClr val="000000"/>
                </a:solidFill>
                <a:latin typeface="Century Gothic"/>
                <a:cs typeface="Century Gothic"/>
              </a:rPr>
              <a:t>ATC</a:t>
            </a:r>
            <a:endParaRPr lang="en-US" sz="1400" i="1" dirty="0">
              <a:latin typeface="Century Gothic"/>
              <a:cs typeface="Century Gothic"/>
            </a:endParaRPr>
          </a:p>
        </p:txBody>
      </p:sp>
      <p:sp>
        <p:nvSpPr>
          <p:cNvPr id="232463" name="Rectangle 15"/>
          <p:cNvSpPr>
            <a:spLocks noChangeArrowheads="1"/>
          </p:cNvSpPr>
          <p:nvPr/>
        </p:nvSpPr>
        <p:spPr bwMode="auto">
          <a:xfrm>
            <a:off x="7232650" y="4210050"/>
            <a:ext cx="16270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a:solidFill>
                  <a:srgbClr val="000000"/>
                </a:solidFill>
                <a:latin typeface="Century Gothic"/>
                <a:cs typeface="Century Gothic"/>
              </a:rPr>
              <a:t>D</a:t>
            </a:r>
            <a:endParaRPr lang="en-US" sz="1400" i="1" dirty="0">
              <a:latin typeface="Century Gothic"/>
              <a:cs typeface="Century Gothic"/>
            </a:endParaRPr>
          </a:p>
        </p:txBody>
      </p:sp>
      <p:sp>
        <p:nvSpPr>
          <p:cNvPr id="232464" name="Rectangle 16"/>
          <p:cNvSpPr>
            <a:spLocks noChangeArrowheads="1"/>
          </p:cNvSpPr>
          <p:nvPr/>
        </p:nvSpPr>
        <p:spPr bwMode="auto">
          <a:xfrm>
            <a:off x="1041400" y="1804988"/>
            <a:ext cx="5472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$1,000</a:t>
            </a:r>
            <a:endParaRPr lang="en-US" sz="1400">
              <a:latin typeface="Century Gothic"/>
              <a:cs typeface="Century Gothic"/>
            </a:endParaRPr>
          </a:p>
        </p:txBody>
      </p:sp>
      <p:sp>
        <p:nvSpPr>
          <p:cNvPr id="232465" name="Rectangle 17"/>
          <p:cNvSpPr>
            <a:spLocks noChangeArrowheads="1"/>
          </p:cNvSpPr>
          <p:nvPr/>
        </p:nvSpPr>
        <p:spPr bwMode="auto">
          <a:xfrm>
            <a:off x="1293813" y="3832225"/>
            <a:ext cx="2984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200</a:t>
            </a:r>
            <a:endParaRPr lang="en-US" sz="1400">
              <a:latin typeface="Century Gothic"/>
              <a:cs typeface="Century Gothic"/>
            </a:endParaRPr>
          </a:p>
        </p:txBody>
      </p:sp>
      <p:sp>
        <p:nvSpPr>
          <p:cNvPr id="232466" name="Line 18"/>
          <p:cNvSpPr>
            <a:spLocks noChangeShapeType="1"/>
          </p:cNvSpPr>
          <p:nvPr/>
        </p:nvSpPr>
        <p:spPr bwMode="auto">
          <a:xfrm>
            <a:off x="1700213" y="4973638"/>
            <a:ext cx="136525" cy="0"/>
          </a:xfrm>
          <a:prstGeom prst="line">
            <a:avLst/>
          </a:prstGeom>
          <a:noFill/>
          <a:ln w="79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32467" name="Line 19"/>
          <p:cNvSpPr>
            <a:spLocks noChangeShapeType="1"/>
          </p:cNvSpPr>
          <p:nvPr/>
        </p:nvSpPr>
        <p:spPr bwMode="auto">
          <a:xfrm>
            <a:off x="1700213" y="5475288"/>
            <a:ext cx="136525" cy="0"/>
          </a:xfrm>
          <a:prstGeom prst="line">
            <a:avLst/>
          </a:prstGeom>
          <a:noFill/>
          <a:ln w="79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32468" name="Line 20"/>
          <p:cNvSpPr>
            <a:spLocks noChangeShapeType="1"/>
          </p:cNvSpPr>
          <p:nvPr/>
        </p:nvSpPr>
        <p:spPr bwMode="auto">
          <a:xfrm>
            <a:off x="1700213" y="2946400"/>
            <a:ext cx="125412" cy="0"/>
          </a:xfrm>
          <a:prstGeom prst="line">
            <a:avLst/>
          </a:prstGeom>
          <a:noFill/>
          <a:ln w="79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32469" name="Line 21"/>
          <p:cNvSpPr>
            <a:spLocks noChangeShapeType="1"/>
          </p:cNvSpPr>
          <p:nvPr/>
        </p:nvSpPr>
        <p:spPr bwMode="auto">
          <a:xfrm>
            <a:off x="1082675" y="2951163"/>
            <a:ext cx="138113" cy="0"/>
          </a:xfrm>
          <a:prstGeom prst="line">
            <a:avLst/>
          </a:prstGeom>
          <a:noFill/>
          <a:ln w="79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32470" name="Line 22"/>
          <p:cNvSpPr>
            <a:spLocks noChangeShapeType="1"/>
          </p:cNvSpPr>
          <p:nvPr/>
        </p:nvSpPr>
        <p:spPr bwMode="auto">
          <a:xfrm>
            <a:off x="1082675" y="3965575"/>
            <a:ext cx="138113" cy="0"/>
          </a:xfrm>
          <a:prstGeom prst="line">
            <a:avLst/>
          </a:prstGeom>
          <a:noFill/>
          <a:ln w="79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32471" name="Rectangle 23"/>
          <p:cNvSpPr>
            <a:spLocks noChangeArrowheads="1"/>
          </p:cNvSpPr>
          <p:nvPr/>
        </p:nvSpPr>
        <p:spPr bwMode="auto">
          <a:xfrm>
            <a:off x="1293813" y="2817813"/>
            <a:ext cx="2984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600</a:t>
            </a:r>
            <a:endParaRPr lang="en-US" sz="1400">
              <a:latin typeface="Century Gothic"/>
              <a:cs typeface="Century Gothic"/>
            </a:endParaRPr>
          </a:p>
        </p:txBody>
      </p:sp>
      <p:sp>
        <p:nvSpPr>
          <p:cNvPr id="232472" name="Rectangle 24"/>
          <p:cNvSpPr>
            <a:spLocks noChangeArrowheads="1"/>
          </p:cNvSpPr>
          <p:nvPr/>
        </p:nvSpPr>
        <p:spPr bwMode="auto">
          <a:xfrm>
            <a:off x="1192213" y="4843463"/>
            <a:ext cx="38826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–200</a:t>
            </a:r>
            <a:endParaRPr lang="en-US" sz="1400">
              <a:latin typeface="Century Gothic"/>
              <a:cs typeface="Century Gothic"/>
            </a:endParaRPr>
          </a:p>
        </p:txBody>
      </p:sp>
      <p:sp>
        <p:nvSpPr>
          <p:cNvPr id="232473" name="Rectangle 25"/>
          <p:cNvSpPr>
            <a:spLocks noChangeArrowheads="1"/>
          </p:cNvSpPr>
          <p:nvPr/>
        </p:nvSpPr>
        <p:spPr bwMode="auto">
          <a:xfrm>
            <a:off x="1192213" y="5354638"/>
            <a:ext cx="38826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–400</a:t>
            </a:r>
            <a:endParaRPr lang="en-US" sz="1400">
              <a:latin typeface="Century Gothic"/>
              <a:cs typeface="Century Gothic"/>
            </a:endParaRPr>
          </a:p>
        </p:txBody>
      </p:sp>
      <p:sp>
        <p:nvSpPr>
          <p:cNvPr id="232474" name="Rectangle 26"/>
          <p:cNvSpPr>
            <a:spLocks noChangeArrowheads="1"/>
          </p:cNvSpPr>
          <p:nvPr/>
        </p:nvSpPr>
        <p:spPr bwMode="auto">
          <a:xfrm>
            <a:off x="1506538" y="4338638"/>
            <a:ext cx="9949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0</a:t>
            </a:r>
            <a:endParaRPr lang="en-US" sz="1400">
              <a:latin typeface="Century Gothic"/>
              <a:cs typeface="Century Gothic"/>
            </a:endParaRPr>
          </a:p>
        </p:txBody>
      </p:sp>
      <p:sp>
        <p:nvSpPr>
          <p:cNvPr id="232475" name="Rectangle 27"/>
          <p:cNvSpPr>
            <a:spLocks noChangeArrowheads="1"/>
          </p:cNvSpPr>
          <p:nvPr/>
        </p:nvSpPr>
        <p:spPr bwMode="auto">
          <a:xfrm>
            <a:off x="7239000" y="4737556"/>
            <a:ext cx="189459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dirty="0">
                <a:solidFill>
                  <a:srgbClr val="000000"/>
                </a:solidFill>
                <a:latin typeface="Century Gothic"/>
                <a:cs typeface="Century Gothic"/>
              </a:rPr>
              <a:t>Quantity of diamonds</a:t>
            </a:r>
            <a:endParaRPr lang="en-US" sz="1400" dirty="0">
              <a:latin typeface="Century Gothic"/>
              <a:cs typeface="Century Gothic"/>
            </a:endParaRPr>
          </a:p>
        </p:txBody>
      </p:sp>
      <p:sp>
        <p:nvSpPr>
          <p:cNvPr id="232476" name="Line 28"/>
          <p:cNvSpPr>
            <a:spLocks noChangeShapeType="1"/>
          </p:cNvSpPr>
          <p:nvPr/>
        </p:nvSpPr>
        <p:spPr bwMode="auto">
          <a:xfrm flipH="1">
            <a:off x="1700213" y="4464050"/>
            <a:ext cx="6419850" cy="0"/>
          </a:xfrm>
          <a:prstGeom prst="line">
            <a:avLst/>
          </a:prstGeom>
          <a:noFill/>
          <a:ln w="79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32477" name="Line 29"/>
          <p:cNvSpPr>
            <a:spLocks noChangeShapeType="1"/>
          </p:cNvSpPr>
          <p:nvPr/>
        </p:nvSpPr>
        <p:spPr bwMode="auto">
          <a:xfrm flipH="1">
            <a:off x="1700213" y="3952875"/>
            <a:ext cx="5476875" cy="0"/>
          </a:xfrm>
          <a:prstGeom prst="line">
            <a:avLst/>
          </a:prstGeom>
          <a:noFill/>
          <a:ln w="30163">
            <a:solidFill>
              <a:srgbClr val="F3716D"/>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32478" name="Rectangle 30"/>
          <p:cNvSpPr>
            <a:spLocks noChangeArrowheads="1"/>
          </p:cNvSpPr>
          <p:nvPr/>
        </p:nvSpPr>
        <p:spPr bwMode="auto">
          <a:xfrm>
            <a:off x="3841750" y="4497388"/>
            <a:ext cx="9949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8</a:t>
            </a:r>
            <a:endParaRPr lang="en-US" sz="1400">
              <a:latin typeface="Century Gothic"/>
              <a:cs typeface="Century Gothic"/>
            </a:endParaRPr>
          </a:p>
        </p:txBody>
      </p:sp>
      <p:sp>
        <p:nvSpPr>
          <p:cNvPr id="232479" name="Rectangle 31"/>
          <p:cNvSpPr>
            <a:spLocks noChangeArrowheads="1"/>
          </p:cNvSpPr>
          <p:nvPr/>
        </p:nvSpPr>
        <p:spPr bwMode="auto">
          <a:xfrm>
            <a:off x="4329113" y="4497388"/>
            <a:ext cx="1989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10</a:t>
            </a:r>
            <a:endParaRPr lang="en-US" sz="1400">
              <a:latin typeface="Century Gothic"/>
              <a:cs typeface="Century Gothic"/>
            </a:endParaRPr>
          </a:p>
        </p:txBody>
      </p:sp>
      <p:sp>
        <p:nvSpPr>
          <p:cNvPr id="232480" name="Rectangle 32"/>
          <p:cNvSpPr>
            <a:spLocks noChangeArrowheads="1"/>
          </p:cNvSpPr>
          <p:nvPr/>
        </p:nvSpPr>
        <p:spPr bwMode="auto">
          <a:xfrm>
            <a:off x="7080250" y="4497388"/>
            <a:ext cx="1989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20</a:t>
            </a:r>
            <a:endParaRPr lang="en-US" sz="1400">
              <a:latin typeface="Century Gothic"/>
              <a:cs typeface="Century Gothic"/>
            </a:endParaRPr>
          </a:p>
        </p:txBody>
      </p:sp>
      <p:sp>
        <p:nvSpPr>
          <p:cNvPr id="232481" name="Line 33"/>
          <p:cNvSpPr>
            <a:spLocks noChangeShapeType="1"/>
          </p:cNvSpPr>
          <p:nvPr/>
        </p:nvSpPr>
        <p:spPr bwMode="auto">
          <a:xfrm>
            <a:off x="6086475" y="4333875"/>
            <a:ext cx="0" cy="130175"/>
          </a:xfrm>
          <a:prstGeom prst="line">
            <a:avLst/>
          </a:prstGeom>
          <a:noFill/>
          <a:ln w="79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32482" name="Rectangle 34"/>
          <p:cNvSpPr>
            <a:spLocks noChangeArrowheads="1"/>
          </p:cNvSpPr>
          <p:nvPr/>
        </p:nvSpPr>
        <p:spPr bwMode="auto">
          <a:xfrm>
            <a:off x="5984875" y="4497388"/>
            <a:ext cx="1989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16</a:t>
            </a:r>
            <a:endParaRPr lang="en-US" sz="1400">
              <a:latin typeface="Century Gothic"/>
              <a:cs typeface="Century Gothic"/>
            </a:endParaRPr>
          </a:p>
        </p:txBody>
      </p:sp>
      <p:sp>
        <p:nvSpPr>
          <p:cNvPr id="232483" name="Line 35"/>
          <p:cNvSpPr>
            <a:spLocks noChangeShapeType="1"/>
          </p:cNvSpPr>
          <p:nvPr/>
        </p:nvSpPr>
        <p:spPr bwMode="auto">
          <a:xfrm>
            <a:off x="3894138" y="4333875"/>
            <a:ext cx="0" cy="130175"/>
          </a:xfrm>
          <a:prstGeom prst="line">
            <a:avLst/>
          </a:prstGeom>
          <a:noFill/>
          <a:ln w="79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32484" name="Rectangle 36"/>
          <p:cNvSpPr>
            <a:spLocks noChangeArrowheads="1"/>
          </p:cNvSpPr>
          <p:nvPr/>
        </p:nvSpPr>
        <p:spPr bwMode="auto">
          <a:xfrm>
            <a:off x="3708400" y="3965575"/>
            <a:ext cx="16960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a:solidFill>
                  <a:srgbClr val="000000"/>
                </a:solidFill>
                <a:latin typeface="Century Gothic"/>
                <a:cs typeface="Century Gothic"/>
              </a:rPr>
              <a:t>A</a:t>
            </a:r>
            <a:endParaRPr lang="en-US" sz="1400" i="1" dirty="0">
              <a:latin typeface="Century Gothic"/>
              <a:cs typeface="Century Gothic"/>
            </a:endParaRPr>
          </a:p>
        </p:txBody>
      </p:sp>
      <p:sp>
        <p:nvSpPr>
          <p:cNvPr id="232485" name="Freeform 37"/>
          <p:cNvSpPr>
            <a:spLocks/>
          </p:cNvSpPr>
          <p:nvPr/>
        </p:nvSpPr>
        <p:spPr bwMode="auto">
          <a:xfrm>
            <a:off x="3733800" y="1752600"/>
            <a:ext cx="1460500" cy="522288"/>
          </a:xfrm>
          <a:custGeom>
            <a:avLst/>
            <a:gdLst>
              <a:gd name="T0" fmla="*/ 220 w 220"/>
              <a:gd name="T1" fmla="*/ 79 h 95"/>
              <a:gd name="T2" fmla="*/ 208 w 220"/>
              <a:gd name="T3" fmla="*/ 95 h 95"/>
              <a:gd name="T4" fmla="*/ 12 w 220"/>
              <a:gd name="T5" fmla="*/ 95 h 95"/>
              <a:gd name="T6" fmla="*/ 0 w 220"/>
              <a:gd name="T7" fmla="*/ 79 h 95"/>
              <a:gd name="T8" fmla="*/ 0 w 220"/>
              <a:gd name="T9" fmla="*/ 16 h 95"/>
              <a:gd name="T10" fmla="*/ 12 w 220"/>
              <a:gd name="T11" fmla="*/ 0 h 95"/>
              <a:gd name="T12" fmla="*/ 208 w 220"/>
              <a:gd name="T13" fmla="*/ 0 h 95"/>
              <a:gd name="T14" fmla="*/ 220 w 220"/>
              <a:gd name="T15" fmla="*/ 16 h 95"/>
              <a:gd name="T16" fmla="*/ 220 w 220"/>
              <a:gd name="T17" fmla="*/ 79 h 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0"/>
              <a:gd name="T28" fmla="*/ 0 h 95"/>
              <a:gd name="T29" fmla="*/ 220 w 220"/>
              <a:gd name="T30" fmla="*/ 95 h 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0" h="95">
                <a:moveTo>
                  <a:pt x="220" y="79"/>
                </a:moveTo>
                <a:cubicBezTo>
                  <a:pt x="220" y="88"/>
                  <a:pt x="215" y="95"/>
                  <a:pt x="208" y="95"/>
                </a:cubicBezTo>
                <a:cubicBezTo>
                  <a:pt x="12" y="95"/>
                  <a:pt x="12" y="95"/>
                  <a:pt x="12" y="95"/>
                </a:cubicBezTo>
                <a:cubicBezTo>
                  <a:pt x="5" y="95"/>
                  <a:pt x="0" y="88"/>
                  <a:pt x="0" y="79"/>
                </a:cubicBezTo>
                <a:cubicBezTo>
                  <a:pt x="0" y="16"/>
                  <a:pt x="0" y="16"/>
                  <a:pt x="0" y="16"/>
                </a:cubicBezTo>
                <a:cubicBezTo>
                  <a:pt x="0" y="7"/>
                  <a:pt x="5" y="0"/>
                  <a:pt x="12" y="0"/>
                </a:cubicBezTo>
                <a:cubicBezTo>
                  <a:pt x="208" y="0"/>
                  <a:pt x="208" y="0"/>
                  <a:pt x="208" y="0"/>
                </a:cubicBezTo>
                <a:cubicBezTo>
                  <a:pt x="215" y="0"/>
                  <a:pt x="220" y="7"/>
                  <a:pt x="220" y="16"/>
                </a:cubicBezTo>
                <a:lnTo>
                  <a:pt x="220" y="79"/>
                </a:lnTo>
                <a:close/>
              </a:path>
            </a:pathLst>
          </a:custGeom>
          <a:solidFill>
            <a:srgbClr val="D7E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32486" name="Line 38"/>
          <p:cNvSpPr>
            <a:spLocks noChangeShapeType="1"/>
          </p:cNvSpPr>
          <p:nvPr/>
        </p:nvSpPr>
        <p:spPr bwMode="auto">
          <a:xfrm>
            <a:off x="6086475" y="3282950"/>
            <a:ext cx="0" cy="665163"/>
          </a:xfrm>
          <a:prstGeom prst="line">
            <a:avLst/>
          </a:prstGeom>
          <a:noFill/>
          <a:ln w="79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32487" name="Freeform 39"/>
          <p:cNvSpPr>
            <a:spLocks/>
          </p:cNvSpPr>
          <p:nvPr/>
        </p:nvSpPr>
        <p:spPr bwMode="auto">
          <a:xfrm>
            <a:off x="5334000" y="3048000"/>
            <a:ext cx="2057400" cy="457200"/>
          </a:xfrm>
          <a:custGeom>
            <a:avLst/>
            <a:gdLst>
              <a:gd name="T0" fmla="*/ 315 w 315"/>
              <a:gd name="T1" fmla="*/ 117 h 133"/>
              <a:gd name="T2" fmla="*/ 299 w 315"/>
              <a:gd name="T3" fmla="*/ 133 h 133"/>
              <a:gd name="T4" fmla="*/ 16 w 315"/>
              <a:gd name="T5" fmla="*/ 133 h 133"/>
              <a:gd name="T6" fmla="*/ 0 w 315"/>
              <a:gd name="T7" fmla="*/ 117 h 133"/>
              <a:gd name="T8" fmla="*/ 0 w 315"/>
              <a:gd name="T9" fmla="*/ 16 h 133"/>
              <a:gd name="T10" fmla="*/ 16 w 315"/>
              <a:gd name="T11" fmla="*/ 0 h 133"/>
              <a:gd name="T12" fmla="*/ 299 w 315"/>
              <a:gd name="T13" fmla="*/ 0 h 133"/>
              <a:gd name="T14" fmla="*/ 315 w 315"/>
              <a:gd name="T15" fmla="*/ 16 h 133"/>
              <a:gd name="T16" fmla="*/ 315 w 315"/>
              <a:gd name="T17" fmla="*/ 117 h 1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5"/>
              <a:gd name="T28" fmla="*/ 0 h 133"/>
              <a:gd name="T29" fmla="*/ 315 w 315"/>
              <a:gd name="T30" fmla="*/ 133 h 1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5" h="133">
                <a:moveTo>
                  <a:pt x="315" y="117"/>
                </a:moveTo>
                <a:cubicBezTo>
                  <a:pt x="315" y="126"/>
                  <a:pt x="307" y="133"/>
                  <a:pt x="299" y="133"/>
                </a:cubicBezTo>
                <a:cubicBezTo>
                  <a:pt x="16" y="133"/>
                  <a:pt x="16" y="133"/>
                  <a:pt x="16" y="133"/>
                </a:cubicBezTo>
                <a:cubicBezTo>
                  <a:pt x="7" y="133"/>
                  <a:pt x="0" y="126"/>
                  <a:pt x="0" y="117"/>
                </a:cubicBezTo>
                <a:cubicBezTo>
                  <a:pt x="0" y="16"/>
                  <a:pt x="0" y="16"/>
                  <a:pt x="0" y="16"/>
                </a:cubicBezTo>
                <a:cubicBezTo>
                  <a:pt x="0" y="8"/>
                  <a:pt x="7" y="0"/>
                  <a:pt x="16" y="0"/>
                </a:cubicBezTo>
                <a:cubicBezTo>
                  <a:pt x="299" y="0"/>
                  <a:pt x="299" y="0"/>
                  <a:pt x="299" y="0"/>
                </a:cubicBezTo>
                <a:cubicBezTo>
                  <a:pt x="307" y="0"/>
                  <a:pt x="315" y="8"/>
                  <a:pt x="315" y="16"/>
                </a:cubicBezTo>
                <a:lnTo>
                  <a:pt x="315" y="117"/>
                </a:lnTo>
                <a:close/>
              </a:path>
            </a:pathLst>
          </a:custGeom>
          <a:solidFill>
            <a:srgbClr val="D7E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32488" name="Freeform 40"/>
          <p:cNvSpPr>
            <a:spLocks/>
          </p:cNvSpPr>
          <p:nvPr/>
        </p:nvSpPr>
        <p:spPr bwMode="auto">
          <a:xfrm>
            <a:off x="701675" y="3781425"/>
            <a:ext cx="388938" cy="361950"/>
          </a:xfrm>
          <a:custGeom>
            <a:avLst/>
            <a:gdLst>
              <a:gd name="T0" fmla="*/ 68 w 68"/>
              <a:gd name="T1" fmla="*/ 51 h 67"/>
              <a:gd name="T2" fmla="*/ 52 w 68"/>
              <a:gd name="T3" fmla="*/ 67 h 67"/>
              <a:gd name="T4" fmla="*/ 16 w 68"/>
              <a:gd name="T5" fmla="*/ 67 h 67"/>
              <a:gd name="T6" fmla="*/ 0 w 68"/>
              <a:gd name="T7" fmla="*/ 51 h 67"/>
              <a:gd name="T8" fmla="*/ 0 w 68"/>
              <a:gd name="T9" fmla="*/ 16 h 67"/>
              <a:gd name="T10" fmla="*/ 16 w 68"/>
              <a:gd name="T11" fmla="*/ 0 h 67"/>
              <a:gd name="T12" fmla="*/ 52 w 68"/>
              <a:gd name="T13" fmla="*/ 0 h 67"/>
              <a:gd name="T14" fmla="*/ 68 w 68"/>
              <a:gd name="T15" fmla="*/ 16 h 67"/>
              <a:gd name="T16" fmla="*/ 68 w 68"/>
              <a:gd name="T17" fmla="*/ 51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8"/>
              <a:gd name="T28" fmla="*/ 0 h 67"/>
              <a:gd name="T29" fmla="*/ 68 w 68"/>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8" h="67">
                <a:moveTo>
                  <a:pt x="68" y="51"/>
                </a:moveTo>
                <a:cubicBezTo>
                  <a:pt x="68" y="60"/>
                  <a:pt x="61" y="67"/>
                  <a:pt x="52" y="67"/>
                </a:cubicBezTo>
                <a:cubicBezTo>
                  <a:pt x="16" y="67"/>
                  <a:pt x="16" y="67"/>
                  <a:pt x="16" y="67"/>
                </a:cubicBezTo>
                <a:cubicBezTo>
                  <a:pt x="7" y="67"/>
                  <a:pt x="0" y="60"/>
                  <a:pt x="0" y="51"/>
                </a:cubicBezTo>
                <a:cubicBezTo>
                  <a:pt x="0" y="16"/>
                  <a:pt x="0" y="16"/>
                  <a:pt x="0" y="16"/>
                </a:cubicBezTo>
                <a:cubicBezTo>
                  <a:pt x="0" y="7"/>
                  <a:pt x="7" y="0"/>
                  <a:pt x="16" y="0"/>
                </a:cubicBezTo>
                <a:cubicBezTo>
                  <a:pt x="52" y="0"/>
                  <a:pt x="52" y="0"/>
                  <a:pt x="52" y="0"/>
                </a:cubicBezTo>
                <a:cubicBezTo>
                  <a:pt x="61" y="0"/>
                  <a:pt x="68" y="7"/>
                  <a:pt x="68" y="16"/>
                </a:cubicBezTo>
                <a:lnTo>
                  <a:pt x="68" y="51"/>
                </a:lnTo>
                <a:close/>
              </a:path>
            </a:pathLst>
          </a:custGeom>
          <a:solidFill>
            <a:srgbClr val="D7E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32489" name="Rectangle 41"/>
          <p:cNvSpPr>
            <a:spLocks noChangeArrowheads="1"/>
          </p:cNvSpPr>
          <p:nvPr/>
        </p:nvSpPr>
        <p:spPr bwMode="auto">
          <a:xfrm>
            <a:off x="800100" y="3829050"/>
            <a:ext cx="22895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smtClean="0">
                <a:solidFill>
                  <a:srgbClr val="000000"/>
                </a:solidFill>
                <a:latin typeface="Century Gothic"/>
                <a:cs typeface="Century Gothic"/>
              </a:rPr>
              <a:t>P</a:t>
            </a:r>
            <a:r>
              <a:rPr lang="en-US" sz="1400" baseline="-25000" dirty="0">
                <a:solidFill>
                  <a:srgbClr val="000000"/>
                </a:solidFill>
                <a:latin typeface="Century Gothic"/>
                <a:cs typeface="Century Gothic"/>
              </a:rPr>
              <a:t>C</a:t>
            </a:r>
            <a:endParaRPr lang="en-US" sz="1400" i="1" dirty="0">
              <a:latin typeface="Century Gothic"/>
              <a:cs typeface="Century Gothic"/>
            </a:endParaRPr>
          </a:p>
        </p:txBody>
      </p:sp>
      <p:sp>
        <p:nvSpPr>
          <p:cNvPr id="232491" name="Freeform 43"/>
          <p:cNvSpPr>
            <a:spLocks/>
          </p:cNvSpPr>
          <p:nvPr/>
        </p:nvSpPr>
        <p:spPr bwMode="auto">
          <a:xfrm>
            <a:off x="701675" y="2767013"/>
            <a:ext cx="388938" cy="369887"/>
          </a:xfrm>
          <a:custGeom>
            <a:avLst/>
            <a:gdLst>
              <a:gd name="T0" fmla="*/ 68 w 68"/>
              <a:gd name="T1" fmla="*/ 52 h 68"/>
              <a:gd name="T2" fmla="*/ 52 w 68"/>
              <a:gd name="T3" fmla="*/ 68 h 68"/>
              <a:gd name="T4" fmla="*/ 16 w 68"/>
              <a:gd name="T5" fmla="*/ 68 h 68"/>
              <a:gd name="T6" fmla="*/ 0 w 68"/>
              <a:gd name="T7" fmla="*/ 52 h 68"/>
              <a:gd name="T8" fmla="*/ 0 w 68"/>
              <a:gd name="T9" fmla="*/ 16 h 68"/>
              <a:gd name="T10" fmla="*/ 16 w 68"/>
              <a:gd name="T11" fmla="*/ 0 h 68"/>
              <a:gd name="T12" fmla="*/ 52 w 68"/>
              <a:gd name="T13" fmla="*/ 0 h 68"/>
              <a:gd name="T14" fmla="*/ 68 w 68"/>
              <a:gd name="T15" fmla="*/ 16 h 68"/>
              <a:gd name="T16" fmla="*/ 68 w 68"/>
              <a:gd name="T17" fmla="*/ 52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8"/>
              <a:gd name="T28" fmla="*/ 0 h 68"/>
              <a:gd name="T29" fmla="*/ 68 w 68"/>
              <a:gd name="T30" fmla="*/ 68 h 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8" h="68">
                <a:moveTo>
                  <a:pt x="68" y="52"/>
                </a:moveTo>
                <a:cubicBezTo>
                  <a:pt x="68" y="60"/>
                  <a:pt x="61" y="68"/>
                  <a:pt x="52" y="68"/>
                </a:cubicBezTo>
                <a:cubicBezTo>
                  <a:pt x="16" y="68"/>
                  <a:pt x="16" y="68"/>
                  <a:pt x="16" y="68"/>
                </a:cubicBezTo>
                <a:cubicBezTo>
                  <a:pt x="7" y="68"/>
                  <a:pt x="0" y="60"/>
                  <a:pt x="0" y="52"/>
                </a:cubicBezTo>
                <a:cubicBezTo>
                  <a:pt x="0" y="16"/>
                  <a:pt x="0" y="16"/>
                  <a:pt x="0" y="16"/>
                </a:cubicBezTo>
                <a:cubicBezTo>
                  <a:pt x="0" y="7"/>
                  <a:pt x="7" y="0"/>
                  <a:pt x="16" y="0"/>
                </a:cubicBezTo>
                <a:cubicBezTo>
                  <a:pt x="52" y="0"/>
                  <a:pt x="52" y="0"/>
                  <a:pt x="52" y="0"/>
                </a:cubicBezTo>
                <a:cubicBezTo>
                  <a:pt x="61" y="0"/>
                  <a:pt x="68" y="7"/>
                  <a:pt x="68" y="16"/>
                </a:cubicBezTo>
                <a:lnTo>
                  <a:pt x="68" y="52"/>
                </a:lnTo>
                <a:close/>
              </a:path>
            </a:pathLst>
          </a:custGeom>
          <a:solidFill>
            <a:srgbClr val="D7E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32492" name="Rectangle 44"/>
          <p:cNvSpPr>
            <a:spLocks noChangeArrowheads="1"/>
          </p:cNvSpPr>
          <p:nvPr/>
        </p:nvSpPr>
        <p:spPr bwMode="auto">
          <a:xfrm>
            <a:off x="785813" y="2817813"/>
            <a:ext cx="24163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smtClean="0">
                <a:solidFill>
                  <a:srgbClr val="000000"/>
                </a:solidFill>
                <a:latin typeface="Century Gothic"/>
                <a:cs typeface="Century Gothic"/>
              </a:rPr>
              <a:t>P</a:t>
            </a:r>
            <a:r>
              <a:rPr lang="en-US" sz="1400" baseline="-25000" dirty="0" smtClean="0">
                <a:solidFill>
                  <a:srgbClr val="000000"/>
                </a:solidFill>
                <a:latin typeface="Century Gothic"/>
                <a:cs typeface="Century Gothic"/>
              </a:rPr>
              <a:t>M</a:t>
            </a:r>
            <a:endParaRPr lang="en-US" sz="1400" i="1" dirty="0">
              <a:latin typeface="Century Gothic"/>
              <a:cs typeface="Century Gothic"/>
            </a:endParaRPr>
          </a:p>
        </p:txBody>
      </p:sp>
      <p:sp>
        <p:nvSpPr>
          <p:cNvPr id="232494" name="Line 46"/>
          <p:cNvSpPr>
            <a:spLocks noChangeShapeType="1"/>
          </p:cNvSpPr>
          <p:nvPr/>
        </p:nvSpPr>
        <p:spPr bwMode="auto">
          <a:xfrm>
            <a:off x="3894138" y="4740275"/>
            <a:ext cx="0" cy="146050"/>
          </a:xfrm>
          <a:prstGeom prst="line">
            <a:avLst/>
          </a:prstGeom>
          <a:noFill/>
          <a:ln w="79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32495" name="Line 47"/>
          <p:cNvSpPr>
            <a:spLocks noChangeShapeType="1"/>
          </p:cNvSpPr>
          <p:nvPr/>
        </p:nvSpPr>
        <p:spPr bwMode="auto">
          <a:xfrm>
            <a:off x="6096000" y="4740275"/>
            <a:ext cx="0" cy="146050"/>
          </a:xfrm>
          <a:prstGeom prst="line">
            <a:avLst/>
          </a:prstGeom>
          <a:noFill/>
          <a:ln w="79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32496" name="Freeform 48"/>
          <p:cNvSpPr>
            <a:spLocks/>
          </p:cNvSpPr>
          <p:nvPr/>
        </p:nvSpPr>
        <p:spPr bwMode="auto">
          <a:xfrm>
            <a:off x="3698875" y="4870450"/>
            <a:ext cx="388938" cy="361950"/>
          </a:xfrm>
          <a:custGeom>
            <a:avLst/>
            <a:gdLst>
              <a:gd name="T0" fmla="*/ 68 w 68"/>
              <a:gd name="T1" fmla="*/ 51 h 67"/>
              <a:gd name="T2" fmla="*/ 52 w 68"/>
              <a:gd name="T3" fmla="*/ 67 h 67"/>
              <a:gd name="T4" fmla="*/ 16 w 68"/>
              <a:gd name="T5" fmla="*/ 67 h 67"/>
              <a:gd name="T6" fmla="*/ 0 w 68"/>
              <a:gd name="T7" fmla="*/ 51 h 67"/>
              <a:gd name="T8" fmla="*/ 0 w 68"/>
              <a:gd name="T9" fmla="*/ 16 h 67"/>
              <a:gd name="T10" fmla="*/ 16 w 68"/>
              <a:gd name="T11" fmla="*/ 0 h 67"/>
              <a:gd name="T12" fmla="*/ 52 w 68"/>
              <a:gd name="T13" fmla="*/ 0 h 67"/>
              <a:gd name="T14" fmla="*/ 68 w 68"/>
              <a:gd name="T15" fmla="*/ 16 h 67"/>
              <a:gd name="T16" fmla="*/ 68 w 68"/>
              <a:gd name="T17" fmla="*/ 51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8"/>
              <a:gd name="T28" fmla="*/ 0 h 67"/>
              <a:gd name="T29" fmla="*/ 68 w 68"/>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8" h="67">
                <a:moveTo>
                  <a:pt x="68" y="51"/>
                </a:moveTo>
                <a:cubicBezTo>
                  <a:pt x="68" y="60"/>
                  <a:pt x="61" y="67"/>
                  <a:pt x="52" y="67"/>
                </a:cubicBezTo>
                <a:cubicBezTo>
                  <a:pt x="16" y="67"/>
                  <a:pt x="16" y="67"/>
                  <a:pt x="16" y="67"/>
                </a:cubicBezTo>
                <a:cubicBezTo>
                  <a:pt x="8" y="67"/>
                  <a:pt x="0" y="60"/>
                  <a:pt x="0" y="51"/>
                </a:cubicBezTo>
                <a:cubicBezTo>
                  <a:pt x="0" y="16"/>
                  <a:pt x="0" y="16"/>
                  <a:pt x="0" y="16"/>
                </a:cubicBezTo>
                <a:cubicBezTo>
                  <a:pt x="0" y="7"/>
                  <a:pt x="8" y="0"/>
                  <a:pt x="16" y="0"/>
                </a:cubicBezTo>
                <a:cubicBezTo>
                  <a:pt x="52" y="0"/>
                  <a:pt x="52" y="0"/>
                  <a:pt x="52" y="0"/>
                </a:cubicBezTo>
                <a:cubicBezTo>
                  <a:pt x="61" y="0"/>
                  <a:pt x="68" y="7"/>
                  <a:pt x="68" y="16"/>
                </a:cubicBezTo>
                <a:lnTo>
                  <a:pt x="68" y="51"/>
                </a:lnTo>
                <a:close/>
              </a:path>
            </a:pathLst>
          </a:custGeom>
          <a:solidFill>
            <a:srgbClr val="D7E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32497" name="Rectangle 49"/>
          <p:cNvSpPr>
            <a:spLocks noChangeArrowheads="1"/>
          </p:cNvSpPr>
          <p:nvPr/>
        </p:nvSpPr>
        <p:spPr bwMode="auto">
          <a:xfrm>
            <a:off x="3768725" y="4914900"/>
            <a:ext cx="29177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smtClean="0">
                <a:solidFill>
                  <a:srgbClr val="000000"/>
                </a:solidFill>
                <a:latin typeface="Century Gothic"/>
                <a:cs typeface="Century Gothic"/>
              </a:rPr>
              <a:t>Q</a:t>
            </a:r>
            <a:r>
              <a:rPr lang="en-US" sz="1400" baseline="-25000" dirty="0" smtClean="0">
                <a:solidFill>
                  <a:srgbClr val="000000"/>
                </a:solidFill>
                <a:latin typeface="Century Gothic"/>
                <a:cs typeface="Century Gothic"/>
              </a:rPr>
              <a:t>M</a:t>
            </a:r>
            <a:endParaRPr lang="en-US" sz="1400" i="1" dirty="0">
              <a:latin typeface="Century Gothic"/>
              <a:cs typeface="Century Gothic"/>
            </a:endParaRPr>
          </a:p>
        </p:txBody>
      </p:sp>
      <p:sp>
        <p:nvSpPr>
          <p:cNvPr id="232499" name="Freeform 51"/>
          <p:cNvSpPr>
            <a:spLocks/>
          </p:cNvSpPr>
          <p:nvPr/>
        </p:nvSpPr>
        <p:spPr bwMode="auto">
          <a:xfrm>
            <a:off x="5903913" y="4870450"/>
            <a:ext cx="388937" cy="361950"/>
          </a:xfrm>
          <a:custGeom>
            <a:avLst/>
            <a:gdLst>
              <a:gd name="T0" fmla="*/ 68 w 68"/>
              <a:gd name="T1" fmla="*/ 51 h 67"/>
              <a:gd name="T2" fmla="*/ 52 w 68"/>
              <a:gd name="T3" fmla="*/ 67 h 67"/>
              <a:gd name="T4" fmla="*/ 16 w 68"/>
              <a:gd name="T5" fmla="*/ 67 h 67"/>
              <a:gd name="T6" fmla="*/ 0 w 68"/>
              <a:gd name="T7" fmla="*/ 51 h 67"/>
              <a:gd name="T8" fmla="*/ 0 w 68"/>
              <a:gd name="T9" fmla="*/ 16 h 67"/>
              <a:gd name="T10" fmla="*/ 16 w 68"/>
              <a:gd name="T11" fmla="*/ 0 h 67"/>
              <a:gd name="T12" fmla="*/ 52 w 68"/>
              <a:gd name="T13" fmla="*/ 0 h 67"/>
              <a:gd name="T14" fmla="*/ 68 w 68"/>
              <a:gd name="T15" fmla="*/ 16 h 67"/>
              <a:gd name="T16" fmla="*/ 68 w 68"/>
              <a:gd name="T17" fmla="*/ 51 h 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8"/>
              <a:gd name="T28" fmla="*/ 0 h 67"/>
              <a:gd name="T29" fmla="*/ 68 w 68"/>
              <a:gd name="T30" fmla="*/ 67 h 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8" h="67">
                <a:moveTo>
                  <a:pt x="68" y="51"/>
                </a:moveTo>
                <a:cubicBezTo>
                  <a:pt x="68" y="60"/>
                  <a:pt x="60" y="67"/>
                  <a:pt x="52" y="67"/>
                </a:cubicBezTo>
                <a:cubicBezTo>
                  <a:pt x="16" y="67"/>
                  <a:pt x="16" y="67"/>
                  <a:pt x="16" y="67"/>
                </a:cubicBezTo>
                <a:cubicBezTo>
                  <a:pt x="7" y="67"/>
                  <a:pt x="0" y="60"/>
                  <a:pt x="0" y="51"/>
                </a:cubicBezTo>
                <a:cubicBezTo>
                  <a:pt x="0" y="16"/>
                  <a:pt x="0" y="16"/>
                  <a:pt x="0" y="16"/>
                </a:cubicBezTo>
                <a:cubicBezTo>
                  <a:pt x="0" y="7"/>
                  <a:pt x="7" y="0"/>
                  <a:pt x="16" y="0"/>
                </a:cubicBezTo>
                <a:cubicBezTo>
                  <a:pt x="52" y="0"/>
                  <a:pt x="52" y="0"/>
                  <a:pt x="52" y="0"/>
                </a:cubicBezTo>
                <a:cubicBezTo>
                  <a:pt x="60" y="0"/>
                  <a:pt x="68" y="7"/>
                  <a:pt x="68" y="16"/>
                </a:cubicBezTo>
                <a:lnTo>
                  <a:pt x="68" y="51"/>
                </a:lnTo>
                <a:close/>
              </a:path>
            </a:pathLst>
          </a:custGeom>
          <a:solidFill>
            <a:srgbClr val="D7E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32500" name="Rectangle 52"/>
          <p:cNvSpPr>
            <a:spLocks noChangeArrowheads="1"/>
          </p:cNvSpPr>
          <p:nvPr/>
        </p:nvSpPr>
        <p:spPr bwMode="auto">
          <a:xfrm>
            <a:off x="5984875" y="4914900"/>
            <a:ext cx="2790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smtClean="0">
                <a:solidFill>
                  <a:srgbClr val="000000"/>
                </a:solidFill>
                <a:latin typeface="Century Gothic"/>
                <a:cs typeface="Century Gothic"/>
              </a:rPr>
              <a:t>Q</a:t>
            </a:r>
            <a:r>
              <a:rPr lang="en-US" sz="1400" baseline="-25000" dirty="0" smtClean="0">
                <a:solidFill>
                  <a:srgbClr val="000000"/>
                </a:solidFill>
                <a:latin typeface="Century Gothic"/>
                <a:cs typeface="Century Gothic"/>
              </a:rPr>
              <a:t>C</a:t>
            </a:r>
            <a:endParaRPr lang="en-US" sz="1400" i="1" dirty="0">
              <a:latin typeface="Century Gothic"/>
              <a:cs typeface="Century Gothic"/>
            </a:endParaRPr>
          </a:p>
        </p:txBody>
      </p:sp>
      <p:sp>
        <p:nvSpPr>
          <p:cNvPr id="232502" name="Line 54"/>
          <p:cNvSpPr>
            <a:spLocks noChangeShapeType="1"/>
          </p:cNvSpPr>
          <p:nvPr/>
        </p:nvSpPr>
        <p:spPr bwMode="auto">
          <a:xfrm>
            <a:off x="1700213" y="1928813"/>
            <a:ext cx="5448300" cy="2513012"/>
          </a:xfrm>
          <a:prstGeom prst="line">
            <a:avLst/>
          </a:prstGeom>
          <a:noFill/>
          <a:ln w="30163">
            <a:solidFill>
              <a:srgbClr val="3C5DAA"/>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32503" name="Line 55"/>
          <p:cNvSpPr>
            <a:spLocks noChangeShapeType="1"/>
          </p:cNvSpPr>
          <p:nvPr/>
        </p:nvSpPr>
        <p:spPr bwMode="auto">
          <a:xfrm>
            <a:off x="1700213" y="1928813"/>
            <a:ext cx="3427412" cy="3168650"/>
          </a:xfrm>
          <a:prstGeom prst="line">
            <a:avLst/>
          </a:prstGeom>
          <a:noFill/>
          <a:ln w="30163">
            <a:solidFill>
              <a:srgbClr val="4B8FCC"/>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32504" name="Oval 56"/>
          <p:cNvSpPr>
            <a:spLocks noChangeArrowheads="1"/>
          </p:cNvSpPr>
          <p:nvPr/>
        </p:nvSpPr>
        <p:spPr bwMode="auto">
          <a:xfrm>
            <a:off x="3836988" y="2887663"/>
            <a:ext cx="112712" cy="10636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32505" name="Oval 57"/>
          <p:cNvSpPr>
            <a:spLocks noChangeArrowheads="1"/>
          </p:cNvSpPr>
          <p:nvPr/>
        </p:nvSpPr>
        <p:spPr bwMode="auto">
          <a:xfrm>
            <a:off x="3836988" y="3900488"/>
            <a:ext cx="112712" cy="10795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32506" name="Oval 58"/>
          <p:cNvSpPr>
            <a:spLocks noChangeArrowheads="1"/>
          </p:cNvSpPr>
          <p:nvPr/>
        </p:nvSpPr>
        <p:spPr bwMode="auto">
          <a:xfrm>
            <a:off x="6029325" y="3900488"/>
            <a:ext cx="112713" cy="10795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32507" name="Line 59"/>
          <p:cNvSpPr>
            <a:spLocks noChangeShapeType="1"/>
          </p:cNvSpPr>
          <p:nvPr/>
        </p:nvSpPr>
        <p:spPr bwMode="auto">
          <a:xfrm flipV="1">
            <a:off x="3898900" y="2259013"/>
            <a:ext cx="827088" cy="1685925"/>
          </a:xfrm>
          <a:prstGeom prst="line">
            <a:avLst/>
          </a:prstGeom>
          <a:noFill/>
          <a:ln w="79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32508" name="Line 60"/>
          <p:cNvSpPr>
            <a:spLocks noChangeShapeType="1"/>
          </p:cNvSpPr>
          <p:nvPr/>
        </p:nvSpPr>
        <p:spPr bwMode="auto">
          <a:xfrm flipV="1">
            <a:off x="1700213" y="990600"/>
            <a:ext cx="0" cy="4484688"/>
          </a:xfrm>
          <a:prstGeom prst="line">
            <a:avLst/>
          </a:prstGeom>
          <a:noFill/>
          <a:ln w="79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cxnSp>
        <p:nvCxnSpPr>
          <p:cNvPr id="548914" name="Straight Connector 86"/>
          <p:cNvCxnSpPr>
            <a:cxnSpLocks noChangeShapeType="1"/>
            <a:endCxn id="232507" idx="0"/>
          </p:cNvCxnSpPr>
          <p:nvPr/>
        </p:nvCxnSpPr>
        <p:spPr bwMode="auto">
          <a:xfrm rot="16200000" flipH="1">
            <a:off x="3405981" y="3452019"/>
            <a:ext cx="973138" cy="12700"/>
          </a:xfrm>
          <a:prstGeom prst="line">
            <a:avLst/>
          </a:prstGeom>
          <a:noFill/>
          <a:ln w="15875">
            <a:solidFill>
              <a:srgbClr val="808080"/>
            </a:solidFill>
            <a:prstDash val="sysDot"/>
            <a:round/>
            <a:headEnd/>
            <a:tailEnd type="none" w="med" len="lg"/>
          </a:ln>
          <a:extLst>
            <a:ext uri="{909E8E84-426E-40DD-AFC4-6F175D3DCCD1}">
              <a14:hiddenFill xmlns:a14="http://schemas.microsoft.com/office/drawing/2010/main">
                <a:noFill/>
              </a14:hiddenFill>
            </a:ext>
          </a:extLst>
        </p:spPr>
      </p:cxnSp>
      <p:cxnSp>
        <p:nvCxnSpPr>
          <p:cNvPr id="2" name="Straight Connector 86"/>
          <p:cNvCxnSpPr>
            <a:cxnSpLocks noChangeShapeType="1"/>
          </p:cNvCxnSpPr>
          <p:nvPr/>
        </p:nvCxnSpPr>
        <p:spPr bwMode="auto">
          <a:xfrm>
            <a:off x="1812925" y="2949575"/>
            <a:ext cx="2043113" cy="0"/>
          </a:xfrm>
          <a:prstGeom prst="line">
            <a:avLst/>
          </a:prstGeom>
          <a:noFill/>
          <a:ln w="15875">
            <a:solidFill>
              <a:srgbClr val="808080"/>
            </a:solidFill>
            <a:prstDash val="sysDot"/>
            <a:round/>
            <a:headEnd/>
            <a:tailEnd type="none" w="med" len="lg"/>
          </a:ln>
          <a:extLst>
            <a:ext uri="{909E8E84-426E-40DD-AFC4-6F175D3DCCD1}">
              <a14:hiddenFill xmlns:a14="http://schemas.microsoft.com/office/drawing/2010/main">
                <a:noFill/>
              </a14:hiddenFill>
            </a:ext>
          </a:extLst>
        </p:spPr>
      </p:cxnSp>
      <p:cxnSp>
        <p:nvCxnSpPr>
          <p:cNvPr id="3" name="Straight Connector 86"/>
          <p:cNvCxnSpPr>
            <a:cxnSpLocks noChangeShapeType="1"/>
          </p:cNvCxnSpPr>
          <p:nvPr/>
        </p:nvCxnSpPr>
        <p:spPr bwMode="auto">
          <a:xfrm>
            <a:off x="6096000" y="4038600"/>
            <a:ext cx="0" cy="376238"/>
          </a:xfrm>
          <a:prstGeom prst="line">
            <a:avLst/>
          </a:prstGeom>
          <a:noFill/>
          <a:ln w="15875">
            <a:solidFill>
              <a:srgbClr val="808080"/>
            </a:solidFill>
            <a:prstDash val="sysDot"/>
            <a:round/>
            <a:headEnd/>
            <a:tailEnd type="none" w="med" len="lg"/>
          </a:ln>
          <a:extLst>
            <a:ext uri="{909E8E84-426E-40DD-AFC4-6F175D3DCCD1}">
              <a14:hiddenFill xmlns:a14="http://schemas.microsoft.com/office/drawing/2010/main">
                <a:noFill/>
              </a14:hiddenFill>
            </a:ext>
          </a:extLst>
        </p:spPr>
      </p:cxnSp>
      <p:sp>
        <p:nvSpPr>
          <p:cNvPr id="232512" name="Rectangle 64"/>
          <p:cNvSpPr>
            <a:spLocks noChangeArrowheads="1"/>
          </p:cNvSpPr>
          <p:nvPr/>
        </p:nvSpPr>
        <p:spPr bwMode="auto">
          <a:xfrm>
            <a:off x="152400" y="1166812"/>
            <a:ext cx="1392238"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r>
              <a:rPr lang="en-US" sz="1400" dirty="0">
                <a:solidFill>
                  <a:srgbClr val="000000"/>
                </a:solidFill>
                <a:latin typeface="Century Gothic"/>
                <a:cs typeface="Century Gothic"/>
              </a:rPr>
              <a:t>Price, cost, marginal revenue of demand</a:t>
            </a:r>
            <a:endParaRPr lang="en-US" sz="1400" dirty="0">
              <a:latin typeface="Century Gothic"/>
              <a:cs typeface="Century Gothic"/>
            </a:endParaRPr>
          </a:p>
        </p:txBody>
      </p:sp>
      <p:sp>
        <p:nvSpPr>
          <p:cNvPr id="232513" name="Rectangle 65"/>
          <p:cNvSpPr>
            <a:spLocks noChangeArrowheads="1"/>
          </p:cNvSpPr>
          <p:nvPr/>
        </p:nvSpPr>
        <p:spPr bwMode="auto">
          <a:xfrm>
            <a:off x="3834339" y="1820336"/>
            <a:ext cx="139223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r>
              <a:rPr lang="en-US" sz="1400" dirty="0">
                <a:solidFill>
                  <a:srgbClr val="000000"/>
                </a:solidFill>
                <a:latin typeface="Century Gothic"/>
                <a:cs typeface="Century Gothic"/>
              </a:rPr>
              <a:t>Monopolist’s optimal point</a:t>
            </a:r>
            <a:endParaRPr lang="en-US" sz="1400" dirty="0">
              <a:latin typeface="Century Gothic"/>
              <a:cs typeface="Century Gothic"/>
            </a:endParaRPr>
          </a:p>
        </p:txBody>
      </p:sp>
      <p:sp>
        <p:nvSpPr>
          <p:cNvPr id="232514" name="Rectangle 66"/>
          <p:cNvSpPr>
            <a:spLocks noChangeArrowheads="1"/>
          </p:cNvSpPr>
          <p:nvPr/>
        </p:nvSpPr>
        <p:spPr bwMode="auto">
          <a:xfrm>
            <a:off x="5354820" y="3048000"/>
            <a:ext cx="19812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r>
              <a:rPr lang="en-US" sz="1400" dirty="0">
                <a:solidFill>
                  <a:srgbClr val="000000"/>
                </a:solidFill>
                <a:latin typeface="Century Gothic"/>
                <a:cs typeface="Century Gothic"/>
              </a:rPr>
              <a:t>Perfectly competitive industry’s optimal point</a:t>
            </a:r>
            <a:endParaRPr lang="en-US" sz="1400" dirty="0">
              <a:latin typeface="Century Gothic"/>
              <a:cs typeface="Century Gothic"/>
            </a:endParaRPr>
          </a:p>
        </p:txBody>
      </p:sp>
      <p:cxnSp>
        <p:nvCxnSpPr>
          <p:cNvPr id="67" name="Straight Connector 86"/>
          <p:cNvCxnSpPr>
            <a:cxnSpLocks noChangeShapeType="1"/>
          </p:cNvCxnSpPr>
          <p:nvPr/>
        </p:nvCxnSpPr>
        <p:spPr bwMode="auto">
          <a:xfrm rot="5400000">
            <a:off x="3659187" y="4265613"/>
            <a:ext cx="454025" cy="0"/>
          </a:xfrm>
          <a:prstGeom prst="line">
            <a:avLst/>
          </a:prstGeom>
          <a:noFill/>
          <a:ln w="15875">
            <a:solidFill>
              <a:srgbClr val="808080"/>
            </a:solidFill>
            <a:prstDash val="sysDot"/>
            <a:round/>
            <a:headEnd/>
            <a:tailEnd type="none" w="med" len="lg"/>
          </a:ln>
          <a:extLst>
            <a:ext uri="{909E8E84-426E-40DD-AFC4-6F175D3DCCD1}">
              <a14:hiddenFill xmlns:a14="http://schemas.microsoft.com/office/drawing/2010/main">
                <a:noFill/>
              </a14:hiddenFill>
            </a:ext>
          </a:extLst>
        </p:spPr>
      </p:cxnSp>
      <p:sp>
        <p:nvSpPr>
          <p:cNvPr id="4" name="Footer Placeholder 3"/>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3673072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2502"/>
                                        </p:tgtEl>
                                        <p:attrNameLst>
                                          <p:attrName>style.visibility</p:attrName>
                                        </p:attrNameLst>
                                      </p:cBhvr>
                                      <p:to>
                                        <p:strVal val="visible"/>
                                      </p:to>
                                    </p:set>
                                    <p:animEffect transition="in" filter="wipe(left)">
                                      <p:cBhvr>
                                        <p:cTn id="7" dur="500"/>
                                        <p:tgtEl>
                                          <p:spTgt spid="23250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2463"/>
                                        </p:tgtEl>
                                        <p:attrNameLst>
                                          <p:attrName>style.visibility</p:attrName>
                                        </p:attrNameLst>
                                      </p:cBhvr>
                                      <p:to>
                                        <p:strVal val="visible"/>
                                      </p:to>
                                    </p:set>
                                    <p:animEffect transition="in" filter="fade">
                                      <p:cBhvr>
                                        <p:cTn id="10" dur="500"/>
                                        <p:tgtEl>
                                          <p:spTgt spid="23246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32503"/>
                                        </p:tgtEl>
                                        <p:attrNameLst>
                                          <p:attrName>style.visibility</p:attrName>
                                        </p:attrNameLst>
                                      </p:cBhvr>
                                      <p:to>
                                        <p:strVal val="visible"/>
                                      </p:to>
                                    </p:set>
                                    <p:animEffect transition="in" filter="wipe(left)">
                                      <p:cBhvr>
                                        <p:cTn id="14" dur="500"/>
                                        <p:tgtEl>
                                          <p:spTgt spid="23250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32456"/>
                                        </p:tgtEl>
                                        <p:attrNameLst>
                                          <p:attrName>style.visibility</p:attrName>
                                        </p:attrNameLst>
                                      </p:cBhvr>
                                      <p:to>
                                        <p:strVal val="visible"/>
                                      </p:to>
                                    </p:set>
                                    <p:animEffect transition="in" filter="fade">
                                      <p:cBhvr>
                                        <p:cTn id="17" dur="500"/>
                                        <p:tgtEl>
                                          <p:spTgt spid="23245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2455"/>
                                        </p:tgtEl>
                                        <p:attrNameLst>
                                          <p:attrName>style.visibility</p:attrName>
                                        </p:attrNameLst>
                                      </p:cBhvr>
                                      <p:to>
                                        <p:strVal val="visible"/>
                                      </p:to>
                                    </p:set>
                                    <p:animEffect transition="in" filter="fade">
                                      <p:cBhvr>
                                        <p:cTn id="22" dur="500"/>
                                        <p:tgtEl>
                                          <p:spTgt spid="23245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2506"/>
                                        </p:tgtEl>
                                        <p:attrNameLst>
                                          <p:attrName>style.visibility</p:attrName>
                                        </p:attrNameLst>
                                      </p:cBhvr>
                                      <p:to>
                                        <p:strVal val="visible"/>
                                      </p:to>
                                    </p:set>
                                    <p:animEffect transition="in" filter="fade">
                                      <p:cBhvr>
                                        <p:cTn id="25" dur="500"/>
                                        <p:tgtEl>
                                          <p:spTgt spid="23250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2505"/>
                                        </p:tgtEl>
                                        <p:attrNameLst>
                                          <p:attrName>style.visibility</p:attrName>
                                        </p:attrNameLst>
                                      </p:cBhvr>
                                      <p:to>
                                        <p:strVal val="visible"/>
                                      </p:to>
                                    </p:set>
                                    <p:animEffect transition="in" filter="fade">
                                      <p:cBhvr>
                                        <p:cTn id="28" dur="500"/>
                                        <p:tgtEl>
                                          <p:spTgt spid="232505"/>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32477"/>
                                        </p:tgtEl>
                                        <p:attrNameLst>
                                          <p:attrName>style.visibility</p:attrName>
                                        </p:attrNameLst>
                                      </p:cBhvr>
                                      <p:to>
                                        <p:strVal val="visible"/>
                                      </p:to>
                                    </p:set>
                                    <p:animEffect transition="in" filter="wipe(left)">
                                      <p:cBhvr>
                                        <p:cTn id="31" dur="500"/>
                                        <p:tgtEl>
                                          <p:spTgt spid="232477"/>
                                        </p:tgtEl>
                                      </p:cBhvr>
                                    </p:animEffect>
                                  </p:childTnLst>
                                </p:cTn>
                              </p:par>
                              <p:par>
                                <p:cTn id="32" presetID="10" presetClass="entr" presetSubtype="0" fill="hold" nodeType="withEffect">
                                  <p:stCondLst>
                                    <p:cond delay="0"/>
                                  </p:stCondLst>
                                  <p:childTnLst>
                                    <p:set>
                                      <p:cBhvr>
                                        <p:cTn id="33" dur="1" fill="hold">
                                          <p:stCondLst>
                                            <p:cond delay="0"/>
                                          </p:stCondLst>
                                        </p:cTn>
                                        <p:tgtEl>
                                          <p:spTgt spid="67"/>
                                        </p:tgtEl>
                                        <p:attrNameLst>
                                          <p:attrName>style.visibility</p:attrName>
                                        </p:attrNameLst>
                                      </p:cBhvr>
                                      <p:to>
                                        <p:strVal val="visible"/>
                                      </p:to>
                                    </p:set>
                                    <p:animEffect transition="in" filter="fade">
                                      <p:cBhvr>
                                        <p:cTn id="34" dur="500"/>
                                        <p:tgtEl>
                                          <p:spTgt spid="6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32458"/>
                                        </p:tgtEl>
                                        <p:attrNameLst>
                                          <p:attrName>style.visibility</p:attrName>
                                        </p:attrNameLst>
                                      </p:cBhvr>
                                      <p:to>
                                        <p:strVal val="visible"/>
                                      </p:to>
                                    </p:set>
                                    <p:animEffect transition="in" filter="fade">
                                      <p:cBhvr>
                                        <p:cTn id="37" dur="500"/>
                                        <p:tgtEl>
                                          <p:spTgt spid="23245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32485"/>
                                        </p:tgtEl>
                                        <p:attrNameLst>
                                          <p:attrName>style.visibility</p:attrName>
                                        </p:attrNameLst>
                                      </p:cBhvr>
                                      <p:to>
                                        <p:strVal val="visible"/>
                                      </p:to>
                                    </p:set>
                                    <p:animEffect transition="in" filter="fade">
                                      <p:cBhvr>
                                        <p:cTn id="40" dur="500"/>
                                        <p:tgtEl>
                                          <p:spTgt spid="23248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32513"/>
                                        </p:tgtEl>
                                        <p:attrNameLst>
                                          <p:attrName>style.visibility</p:attrName>
                                        </p:attrNameLst>
                                      </p:cBhvr>
                                      <p:to>
                                        <p:strVal val="visible"/>
                                      </p:to>
                                    </p:set>
                                    <p:animEffect transition="in" filter="fade">
                                      <p:cBhvr>
                                        <p:cTn id="43" dur="500"/>
                                        <p:tgtEl>
                                          <p:spTgt spid="23251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32507"/>
                                        </p:tgtEl>
                                        <p:attrNameLst>
                                          <p:attrName>style.visibility</p:attrName>
                                        </p:attrNameLst>
                                      </p:cBhvr>
                                      <p:to>
                                        <p:strVal val="visible"/>
                                      </p:to>
                                    </p:set>
                                    <p:animEffect transition="in" filter="fade">
                                      <p:cBhvr>
                                        <p:cTn id="46" dur="500"/>
                                        <p:tgtEl>
                                          <p:spTgt spid="23250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32484"/>
                                        </p:tgtEl>
                                        <p:attrNameLst>
                                          <p:attrName>style.visibility</p:attrName>
                                        </p:attrNameLst>
                                      </p:cBhvr>
                                      <p:to>
                                        <p:strVal val="visible"/>
                                      </p:to>
                                    </p:set>
                                    <p:animEffect transition="in" filter="fade">
                                      <p:cBhvr>
                                        <p:cTn id="49" dur="500"/>
                                        <p:tgtEl>
                                          <p:spTgt spid="23248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2459"/>
                                        </p:tgtEl>
                                        <p:attrNameLst>
                                          <p:attrName>style.visibility</p:attrName>
                                        </p:attrNameLst>
                                      </p:cBhvr>
                                      <p:to>
                                        <p:strVal val="visible"/>
                                      </p:to>
                                    </p:set>
                                    <p:animEffect transition="in" filter="fade">
                                      <p:cBhvr>
                                        <p:cTn id="52" dur="500"/>
                                        <p:tgtEl>
                                          <p:spTgt spid="23245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32486"/>
                                        </p:tgtEl>
                                        <p:attrNameLst>
                                          <p:attrName>style.visibility</p:attrName>
                                        </p:attrNameLst>
                                      </p:cBhvr>
                                      <p:to>
                                        <p:strVal val="visible"/>
                                      </p:to>
                                    </p:set>
                                    <p:animEffect transition="in" filter="fade">
                                      <p:cBhvr>
                                        <p:cTn id="55" dur="500"/>
                                        <p:tgtEl>
                                          <p:spTgt spid="23248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32487"/>
                                        </p:tgtEl>
                                        <p:attrNameLst>
                                          <p:attrName>style.visibility</p:attrName>
                                        </p:attrNameLst>
                                      </p:cBhvr>
                                      <p:to>
                                        <p:strVal val="visible"/>
                                      </p:to>
                                    </p:set>
                                    <p:animEffect transition="in" filter="fade">
                                      <p:cBhvr>
                                        <p:cTn id="58" dur="500"/>
                                        <p:tgtEl>
                                          <p:spTgt spid="232487"/>
                                        </p:tgtEl>
                                      </p:cBhvr>
                                    </p:animEffect>
                                  </p:childTnLst>
                                </p:cTn>
                              </p:par>
                              <p:par>
                                <p:cTn id="59" presetID="10" presetClass="entr" presetSubtype="0" fill="hold" nodeType="with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fade">
                                      <p:cBhvr>
                                        <p:cTn id="61" dur="500"/>
                                        <p:tgtEl>
                                          <p:spTgt spid="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32514"/>
                                        </p:tgtEl>
                                        <p:attrNameLst>
                                          <p:attrName>style.visibility</p:attrName>
                                        </p:attrNameLst>
                                      </p:cBhvr>
                                      <p:to>
                                        <p:strVal val="visible"/>
                                      </p:to>
                                    </p:set>
                                    <p:animEffect transition="in" filter="fade">
                                      <p:cBhvr>
                                        <p:cTn id="64" dur="500"/>
                                        <p:tgtEl>
                                          <p:spTgt spid="23251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32483"/>
                                        </p:tgtEl>
                                        <p:attrNameLst>
                                          <p:attrName>style.visibility</p:attrName>
                                        </p:attrNameLst>
                                      </p:cBhvr>
                                      <p:to>
                                        <p:strVal val="visible"/>
                                      </p:to>
                                    </p:set>
                                    <p:animEffect transition="in" filter="fade">
                                      <p:cBhvr>
                                        <p:cTn id="67" dur="500"/>
                                        <p:tgtEl>
                                          <p:spTgt spid="23248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32481"/>
                                        </p:tgtEl>
                                        <p:attrNameLst>
                                          <p:attrName>style.visibility</p:attrName>
                                        </p:attrNameLst>
                                      </p:cBhvr>
                                      <p:to>
                                        <p:strVal val="visible"/>
                                      </p:to>
                                    </p:set>
                                    <p:animEffect transition="in" filter="fade">
                                      <p:cBhvr>
                                        <p:cTn id="70" dur="500"/>
                                        <p:tgtEl>
                                          <p:spTgt spid="232481"/>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232460"/>
                                        </p:tgtEl>
                                        <p:attrNameLst>
                                          <p:attrName>style.visibility</p:attrName>
                                        </p:attrNameLst>
                                      </p:cBhvr>
                                      <p:to>
                                        <p:strVal val="visible"/>
                                      </p:to>
                                    </p:set>
                                    <p:animEffect transition="in" filter="fade">
                                      <p:cBhvr>
                                        <p:cTn id="73" dur="500"/>
                                        <p:tgtEl>
                                          <p:spTgt spid="232460"/>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32494"/>
                                        </p:tgtEl>
                                        <p:attrNameLst>
                                          <p:attrName>style.visibility</p:attrName>
                                        </p:attrNameLst>
                                      </p:cBhvr>
                                      <p:to>
                                        <p:strVal val="visible"/>
                                      </p:to>
                                    </p:set>
                                    <p:animEffect transition="in" filter="fade">
                                      <p:cBhvr>
                                        <p:cTn id="76" dur="500"/>
                                        <p:tgtEl>
                                          <p:spTgt spid="23249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32496"/>
                                        </p:tgtEl>
                                        <p:attrNameLst>
                                          <p:attrName>style.visibility</p:attrName>
                                        </p:attrNameLst>
                                      </p:cBhvr>
                                      <p:to>
                                        <p:strVal val="visible"/>
                                      </p:to>
                                    </p:set>
                                    <p:animEffect transition="in" filter="fade">
                                      <p:cBhvr>
                                        <p:cTn id="79" dur="500"/>
                                        <p:tgtEl>
                                          <p:spTgt spid="232496"/>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32497"/>
                                        </p:tgtEl>
                                        <p:attrNameLst>
                                          <p:attrName>style.visibility</p:attrName>
                                        </p:attrNameLst>
                                      </p:cBhvr>
                                      <p:to>
                                        <p:strVal val="visible"/>
                                      </p:to>
                                    </p:set>
                                    <p:animEffect transition="in" filter="fade">
                                      <p:cBhvr>
                                        <p:cTn id="82" dur="500"/>
                                        <p:tgtEl>
                                          <p:spTgt spid="232497"/>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32495"/>
                                        </p:tgtEl>
                                        <p:attrNameLst>
                                          <p:attrName>style.visibility</p:attrName>
                                        </p:attrNameLst>
                                      </p:cBhvr>
                                      <p:to>
                                        <p:strVal val="visible"/>
                                      </p:to>
                                    </p:set>
                                    <p:animEffect transition="in" filter="fade">
                                      <p:cBhvr>
                                        <p:cTn id="85" dur="500"/>
                                        <p:tgtEl>
                                          <p:spTgt spid="232495"/>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32499"/>
                                        </p:tgtEl>
                                        <p:attrNameLst>
                                          <p:attrName>style.visibility</p:attrName>
                                        </p:attrNameLst>
                                      </p:cBhvr>
                                      <p:to>
                                        <p:strVal val="visible"/>
                                      </p:to>
                                    </p:set>
                                    <p:animEffect transition="in" filter="fade">
                                      <p:cBhvr>
                                        <p:cTn id="88" dur="500"/>
                                        <p:tgtEl>
                                          <p:spTgt spid="232499"/>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32500"/>
                                        </p:tgtEl>
                                        <p:attrNameLst>
                                          <p:attrName>style.visibility</p:attrName>
                                        </p:attrNameLst>
                                      </p:cBhvr>
                                      <p:to>
                                        <p:strVal val="visible"/>
                                      </p:to>
                                    </p:set>
                                    <p:animEffect transition="in" filter="fade">
                                      <p:cBhvr>
                                        <p:cTn id="91" dur="500"/>
                                        <p:tgtEl>
                                          <p:spTgt spid="232500"/>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232470"/>
                                        </p:tgtEl>
                                        <p:attrNameLst>
                                          <p:attrName>style.visibility</p:attrName>
                                        </p:attrNameLst>
                                      </p:cBhvr>
                                      <p:to>
                                        <p:strVal val="visible"/>
                                      </p:to>
                                    </p:set>
                                    <p:animEffect transition="in" filter="fade">
                                      <p:cBhvr>
                                        <p:cTn id="94" dur="500"/>
                                        <p:tgtEl>
                                          <p:spTgt spid="232470"/>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232488"/>
                                        </p:tgtEl>
                                        <p:attrNameLst>
                                          <p:attrName>style.visibility</p:attrName>
                                        </p:attrNameLst>
                                      </p:cBhvr>
                                      <p:to>
                                        <p:strVal val="visible"/>
                                      </p:to>
                                    </p:set>
                                    <p:animEffect transition="in" filter="fade">
                                      <p:cBhvr>
                                        <p:cTn id="97" dur="500"/>
                                        <p:tgtEl>
                                          <p:spTgt spid="232488"/>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232489"/>
                                        </p:tgtEl>
                                        <p:attrNameLst>
                                          <p:attrName>style.visibility</p:attrName>
                                        </p:attrNameLst>
                                      </p:cBhvr>
                                      <p:to>
                                        <p:strVal val="visible"/>
                                      </p:to>
                                    </p:set>
                                    <p:animEffect transition="in" filter="fade">
                                      <p:cBhvr>
                                        <p:cTn id="100" dur="500"/>
                                        <p:tgtEl>
                                          <p:spTgt spid="232489"/>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232504"/>
                                        </p:tgtEl>
                                        <p:attrNameLst>
                                          <p:attrName>style.visibility</p:attrName>
                                        </p:attrNameLst>
                                      </p:cBhvr>
                                      <p:to>
                                        <p:strVal val="visible"/>
                                      </p:to>
                                    </p:set>
                                    <p:animEffect transition="in" filter="fade">
                                      <p:cBhvr>
                                        <p:cTn id="105" dur="500"/>
                                        <p:tgtEl>
                                          <p:spTgt spid="232504"/>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232454"/>
                                        </p:tgtEl>
                                        <p:attrNameLst>
                                          <p:attrName>style.visibility</p:attrName>
                                        </p:attrNameLst>
                                      </p:cBhvr>
                                      <p:to>
                                        <p:strVal val="visible"/>
                                      </p:to>
                                    </p:set>
                                    <p:animEffect transition="in" filter="fade">
                                      <p:cBhvr>
                                        <p:cTn id="108" dur="500"/>
                                        <p:tgtEl>
                                          <p:spTgt spid="232454"/>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232491"/>
                                        </p:tgtEl>
                                        <p:attrNameLst>
                                          <p:attrName>style.visibility</p:attrName>
                                        </p:attrNameLst>
                                      </p:cBhvr>
                                      <p:to>
                                        <p:strVal val="visible"/>
                                      </p:to>
                                    </p:set>
                                    <p:animEffect transition="in" filter="fade">
                                      <p:cBhvr>
                                        <p:cTn id="111" dur="500"/>
                                        <p:tgtEl>
                                          <p:spTgt spid="232491"/>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232492"/>
                                        </p:tgtEl>
                                        <p:attrNameLst>
                                          <p:attrName>style.visibility</p:attrName>
                                        </p:attrNameLst>
                                      </p:cBhvr>
                                      <p:to>
                                        <p:strVal val="visible"/>
                                      </p:to>
                                    </p:set>
                                    <p:animEffect transition="in" filter="fade">
                                      <p:cBhvr>
                                        <p:cTn id="114" dur="500"/>
                                        <p:tgtEl>
                                          <p:spTgt spid="232492"/>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232469"/>
                                        </p:tgtEl>
                                        <p:attrNameLst>
                                          <p:attrName>style.visibility</p:attrName>
                                        </p:attrNameLst>
                                      </p:cBhvr>
                                      <p:to>
                                        <p:strVal val="visible"/>
                                      </p:to>
                                    </p:set>
                                    <p:animEffect transition="in" filter="fade">
                                      <p:cBhvr>
                                        <p:cTn id="117" dur="500"/>
                                        <p:tgtEl>
                                          <p:spTgt spid="232469"/>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232453"/>
                                        </p:tgtEl>
                                        <p:attrNameLst>
                                          <p:attrName>style.visibility</p:attrName>
                                        </p:attrNameLst>
                                      </p:cBhvr>
                                      <p:to>
                                        <p:strVal val="visible"/>
                                      </p:to>
                                    </p:set>
                                    <p:animEffect transition="in" filter="fade">
                                      <p:cBhvr>
                                        <p:cTn id="120" dur="500"/>
                                        <p:tgtEl>
                                          <p:spTgt spid="232453"/>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232457"/>
                                        </p:tgtEl>
                                        <p:attrNameLst>
                                          <p:attrName>style.visibility</p:attrName>
                                        </p:attrNameLst>
                                      </p:cBhvr>
                                      <p:to>
                                        <p:strVal val="visible"/>
                                      </p:to>
                                    </p:set>
                                    <p:animEffect transition="in" filter="fade">
                                      <p:cBhvr>
                                        <p:cTn id="123" dur="500"/>
                                        <p:tgtEl>
                                          <p:spTgt spid="232457"/>
                                        </p:tgtEl>
                                      </p:cBhvr>
                                    </p:animEffect>
                                  </p:childTnLst>
                                </p:cTn>
                              </p:par>
                              <p:par>
                                <p:cTn id="124" presetID="10" presetClass="entr" presetSubtype="0" fill="hold" nodeType="withEffect">
                                  <p:stCondLst>
                                    <p:cond delay="0"/>
                                  </p:stCondLst>
                                  <p:childTnLst>
                                    <p:set>
                                      <p:cBhvr>
                                        <p:cTn id="125" dur="1" fill="hold">
                                          <p:stCondLst>
                                            <p:cond delay="0"/>
                                          </p:stCondLst>
                                        </p:cTn>
                                        <p:tgtEl>
                                          <p:spTgt spid="548914"/>
                                        </p:tgtEl>
                                        <p:attrNameLst>
                                          <p:attrName>style.visibility</p:attrName>
                                        </p:attrNameLst>
                                      </p:cBhvr>
                                      <p:to>
                                        <p:strVal val="visible"/>
                                      </p:to>
                                    </p:set>
                                    <p:animEffect transition="in" filter="fade">
                                      <p:cBhvr>
                                        <p:cTn id="126" dur="500"/>
                                        <p:tgtEl>
                                          <p:spTgt spid="548914"/>
                                        </p:tgtEl>
                                      </p:cBhvr>
                                    </p:animEffect>
                                  </p:childTnLst>
                                </p:cTn>
                              </p:par>
                              <p:par>
                                <p:cTn id="127" presetID="10" presetClass="entr" presetSubtype="0" fill="hold" nodeType="withEffect">
                                  <p:stCondLst>
                                    <p:cond delay="0"/>
                                  </p:stCondLst>
                                  <p:childTnLst>
                                    <p:set>
                                      <p:cBhvr>
                                        <p:cTn id="128" dur="1" fill="hold">
                                          <p:stCondLst>
                                            <p:cond delay="0"/>
                                          </p:stCondLst>
                                        </p:cTn>
                                        <p:tgtEl>
                                          <p:spTgt spid="2"/>
                                        </p:tgtEl>
                                        <p:attrNameLst>
                                          <p:attrName>style.visibility</p:attrName>
                                        </p:attrNameLst>
                                      </p:cBhvr>
                                      <p:to>
                                        <p:strVal val="visible"/>
                                      </p:to>
                                    </p:set>
                                    <p:animEffect transition="in" filter="fade">
                                      <p:cBhvr>
                                        <p:cTn id="129" dur="500"/>
                                        <p:tgtEl>
                                          <p:spTgt spid="2"/>
                                        </p:tgtEl>
                                      </p:cBhvr>
                                    </p:animEffec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91148"/>
                                        </p:tgtEl>
                                        <p:attrNameLst>
                                          <p:attrName>style.visibility</p:attrName>
                                        </p:attrNameLst>
                                      </p:cBhvr>
                                      <p:to>
                                        <p:strVal val="visible"/>
                                      </p:to>
                                    </p:set>
                                    <p:animEffect transition="in" filter="fade">
                                      <p:cBhvr>
                                        <p:cTn id="134" dur="500"/>
                                        <p:tgtEl>
                                          <p:spTgt spid="91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8" grpId="0"/>
      <p:bldP spid="232453" grpId="0" animBg="1"/>
      <p:bldP spid="232454" grpId="0"/>
      <p:bldP spid="232455" grpId="0"/>
      <p:bldP spid="232456" grpId="0"/>
      <p:bldP spid="232457" grpId="0"/>
      <p:bldP spid="232458" grpId="0"/>
      <p:bldP spid="232459" grpId="0"/>
      <p:bldP spid="232460" grpId="0"/>
      <p:bldP spid="232463" grpId="0"/>
      <p:bldP spid="232469" grpId="0" animBg="1"/>
      <p:bldP spid="232470" grpId="0" animBg="1"/>
      <p:bldP spid="232477" grpId="0" animBg="1"/>
      <p:bldP spid="232481" grpId="0" animBg="1"/>
      <p:bldP spid="232483" grpId="0" animBg="1"/>
      <p:bldP spid="232484" grpId="0"/>
      <p:bldP spid="232485" grpId="0" animBg="1"/>
      <p:bldP spid="232486" grpId="0" animBg="1"/>
      <p:bldP spid="232487" grpId="0" animBg="1"/>
      <p:bldP spid="232488" grpId="0" animBg="1"/>
      <p:bldP spid="232489" grpId="0"/>
      <p:bldP spid="232491" grpId="0" animBg="1"/>
      <p:bldP spid="232492" grpId="0"/>
      <p:bldP spid="232494" grpId="0" animBg="1"/>
      <p:bldP spid="232495" grpId="0" animBg="1"/>
      <p:bldP spid="232496" grpId="0" animBg="1"/>
      <p:bldP spid="232497" grpId="0"/>
      <p:bldP spid="232499" grpId="0" animBg="1"/>
      <p:bldP spid="232500" grpId="0"/>
      <p:bldP spid="232502" grpId="0" animBg="1"/>
      <p:bldP spid="232503" grpId="0" animBg="1"/>
      <p:bldP spid="232504" grpId="0" animBg="1"/>
      <p:bldP spid="232505" grpId="0" animBg="1"/>
      <p:bldP spid="232506" grpId="0" animBg="1"/>
      <p:bldP spid="232507" grpId="0" animBg="1"/>
      <p:bldP spid="232513" grpId="0"/>
      <p:bldP spid="2325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66800"/>
            <a:ext cx="8610600" cy="5410200"/>
          </a:xfrm>
        </p:spPr>
        <p:txBody>
          <a:bodyPr>
            <a:normAutofit fontScale="92500" lnSpcReduction="10000"/>
          </a:bodyPr>
          <a:lstStyle/>
          <a:p>
            <a:pPr>
              <a:spcBef>
                <a:spcPts val="0"/>
              </a:spcBef>
              <a:spcAft>
                <a:spcPts val="1800"/>
              </a:spcAft>
            </a:pPr>
            <a:r>
              <a:rPr lang="en-US" dirty="0">
                <a:solidFill>
                  <a:srgbClr val="0070C0"/>
                </a:solidFill>
              </a:rPr>
              <a:t>FINDING THE MONOPOLY PRICE</a:t>
            </a:r>
          </a:p>
          <a:p>
            <a:pPr>
              <a:spcBef>
                <a:spcPts val="0"/>
              </a:spcBef>
              <a:spcAft>
                <a:spcPts val="1800"/>
              </a:spcAft>
            </a:pPr>
            <a:r>
              <a:rPr lang="en-US" b="0" dirty="0"/>
              <a:t>In order to find the </a:t>
            </a:r>
            <a:r>
              <a:rPr lang="en-US" b="0" i="1" dirty="0" smtClean="0"/>
              <a:t>profit-maximizing </a:t>
            </a:r>
            <a:r>
              <a:rPr lang="en-US" i="1" dirty="0"/>
              <a:t>quantity</a:t>
            </a:r>
            <a:r>
              <a:rPr lang="en-US" b="0" i="1" dirty="0"/>
              <a:t> </a:t>
            </a:r>
            <a:r>
              <a:rPr lang="en-US" b="0" i="1" dirty="0" smtClean="0"/>
              <a:t>of output </a:t>
            </a:r>
            <a:r>
              <a:rPr lang="en-US" b="0" dirty="0"/>
              <a:t>for a monopolist, you look for the </a:t>
            </a:r>
            <a:r>
              <a:rPr lang="en-US" b="0" dirty="0" smtClean="0"/>
              <a:t>point where </a:t>
            </a:r>
            <a:r>
              <a:rPr lang="en-US" b="0" dirty="0"/>
              <a:t>the </a:t>
            </a:r>
            <a:r>
              <a:rPr lang="en-US" i="1" dirty="0" smtClean="0"/>
              <a:t>MR</a:t>
            </a:r>
            <a:r>
              <a:rPr lang="en-US" dirty="0" smtClean="0"/>
              <a:t> curve </a:t>
            </a:r>
            <a:r>
              <a:rPr lang="en-US" dirty="0"/>
              <a:t>crosses </a:t>
            </a:r>
            <a:r>
              <a:rPr lang="en-US" dirty="0" smtClean="0"/>
              <a:t>the </a:t>
            </a:r>
            <a:r>
              <a:rPr lang="en-US" i="1" dirty="0" smtClean="0"/>
              <a:t>MC</a:t>
            </a:r>
            <a:r>
              <a:rPr lang="en-US" dirty="0" smtClean="0"/>
              <a:t> curve</a:t>
            </a:r>
            <a:r>
              <a:rPr lang="en-US" dirty="0"/>
              <a:t>. </a:t>
            </a:r>
            <a:endParaRPr lang="en-US" dirty="0" smtClean="0"/>
          </a:p>
          <a:p>
            <a:pPr>
              <a:spcBef>
                <a:spcPts val="0"/>
              </a:spcBef>
              <a:spcAft>
                <a:spcPts val="1800"/>
              </a:spcAft>
            </a:pPr>
            <a:r>
              <a:rPr lang="en-US" dirty="0" smtClean="0">
                <a:solidFill>
                  <a:schemeClr val="accent2"/>
                </a:solidFill>
              </a:rPr>
              <a:t>But this isn’t the price the </a:t>
            </a:r>
            <a:r>
              <a:rPr lang="en-US" dirty="0">
                <a:solidFill>
                  <a:schemeClr val="accent2"/>
                </a:solidFill>
              </a:rPr>
              <a:t>monopolist </a:t>
            </a:r>
            <a:r>
              <a:rPr lang="en-US" dirty="0" smtClean="0">
                <a:solidFill>
                  <a:schemeClr val="accent2"/>
                </a:solidFill>
              </a:rPr>
              <a:t>will choose.</a:t>
            </a:r>
            <a:r>
              <a:rPr lang="en-US" b="0" dirty="0" smtClean="0">
                <a:solidFill>
                  <a:schemeClr val="accent2"/>
                </a:solidFill>
              </a:rPr>
              <a:t>  </a:t>
            </a:r>
            <a:r>
              <a:rPr lang="en-US" b="0" dirty="0" smtClean="0"/>
              <a:t>The firm will want to charge as much as it can. Why stop at </a:t>
            </a:r>
            <a:r>
              <a:rPr lang="en-US" b="0" i="1" dirty="0" smtClean="0"/>
              <a:t>MR</a:t>
            </a:r>
            <a:r>
              <a:rPr lang="en-US" b="0" dirty="0" smtClean="0"/>
              <a:t> if it can charge up to what the demand curve says people will pay? </a:t>
            </a:r>
          </a:p>
        </p:txBody>
      </p:sp>
      <p:sp>
        <p:nvSpPr>
          <p:cNvPr id="3" name="Footer Placeholder 2"/>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8341678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524000"/>
            <a:ext cx="9067800" cy="4602163"/>
          </a:xfrm>
        </p:spPr>
        <p:txBody>
          <a:bodyPr>
            <a:normAutofit/>
          </a:bodyPr>
          <a:lstStyle/>
          <a:p>
            <a:r>
              <a:rPr lang="en-US" sz="2400" b="0" dirty="0"/>
              <a:t>The significance of </a:t>
            </a:r>
            <a:r>
              <a:rPr lang="en-US" sz="2400" dirty="0">
                <a:hlinkClick r:id="rId3" action="ppaction://hlinksldjump"/>
              </a:rPr>
              <a:t>monopoly,</a:t>
            </a:r>
            <a:r>
              <a:rPr lang="en-US" sz="2400" dirty="0"/>
              <a:t> </a:t>
            </a:r>
            <a:r>
              <a:rPr lang="en-US" sz="2400" b="0" dirty="0"/>
              <a:t>where a single </a:t>
            </a:r>
            <a:r>
              <a:rPr lang="en-US" sz="2400" dirty="0">
                <a:hlinkClick r:id="rId4" action="ppaction://hlinksldjump"/>
              </a:rPr>
              <a:t>monopolist</a:t>
            </a:r>
            <a:r>
              <a:rPr lang="en-US" sz="2400" dirty="0"/>
              <a:t> </a:t>
            </a:r>
            <a:r>
              <a:rPr lang="en-US" sz="2400" b="0" dirty="0"/>
              <a:t>is the only producer of a good</a:t>
            </a:r>
          </a:p>
          <a:p>
            <a:r>
              <a:rPr lang="en-US" sz="2400" b="0" dirty="0"/>
              <a:t>How a monopolist determines its </a:t>
            </a:r>
            <a:r>
              <a:rPr lang="en-US" sz="2400" dirty="0">
                <a:hlinkClick r:id="rId5" action="ppaction://hlinksldjump"/>
              </a:rPr>
              <a:t>profit-maximizing output and price</a:t>
            </a:r>
            <a:endParaRPr lang="en-US" sz="2400" dirty="0"/>
          </a:p>
          <a:p>
            <a:r>
              <a:rPr lang="en-US" sz="2400" b="0" dirty="0"/>
              <a:t>The difference between </a:t>
            </a:r>
            <a:r>
              <a:rPr lang="en-US" sz="2400" dirty="0">
                <a:hlinkClick r:id="rId6" action="ppaction://hlinksldjump"/>
              </a:rPr>
              <a:t>monopoly and perfect competition</a:t>
            </a:r>
            <a:r>
              <a:rPr lang="en-US" sz="2400" b="0" dirty="0"/>
              <a:t>, and the effects of that difference on society’s welfare</a:t>
            </a:r>
          </a:p>
          <a:p>
            <a:r>
              <a:rPr lang="en-US" sz="2400" b="0" dirty="0"/>
              <a:t>How </a:t>
            </a:r>
            <a:r>
              <a:rPr lang="en-US" sz="2400" dirty="0">
                <a:hlinkClick r:id="rId7" action="ppaction://hlinksldjump"/>
              </a:rPr>
              <a:t>policy makers address the problems </a:t>
            </a:r>
            <a:r>
              <a:rPr lang="en-US" sz="2400" b="0" dirty="0"/>
              <a:t>posed by monopoly</a:t>
            </a:r>
          </a:p>
          <a:p>
            <a:r>
              <a:rPr lang="en-US" sz="2400" b="0" dirty="0"/>
              <a:t>What </a:t>
            </a:r>
            <a:r>
              <a:rPr lang="en-US" sz="2400" dirty="0">
                <a:hlinkClick r:id="rId8" action="ppaction://hlinksldjump"/>
              </a:rPr>
              <a:t>price discrimination </a:t>
            </a:r>
            <a:r>
              <a:rPr lang="en-US" sz="2400" b="0" dirty="0"/>
              <a:t>is, and why it is so prevalent when producers have market power</a:t>
            </a:r>
          </a:p>
        </p:txBody>
      </p:sp>
      <p:sp>
        <p:nvSpPr>
          <p:cNvPr id="4" name="Rectangle 3"/>
          <p:cNvSpPr/>
          <p:nvPr/>
        </p:nvSpPr>
        <p:spPr>
          <a:xfrm>
            <a:off x="-49096" y="6273798"/>
            <a:ext cx="1268296" cy="400110"/>
          </a:xfrm>
          <a:prstGeom prst="rect">
            <a:avLst/>
          </a:prstGeom>
        </p:spPr>
        <p:txBody>
          <a:bodyPr wrap="none">
            <a:spAutoFit/>
          </a:bodyPr>
          <a:lstStyle/>
          <a:p>
            <a:pPr algn="ctr" fontAlgn="auto">
              <a:spcBef>
                <a:spcPts val="0"/>
              </a:spcBef>
              <a:spcAft>
                <a:spcPts val="0"/>
              </a:spcAft>
              <a:defRPr/>
            </a:pPr>
            <a:r>
              <a:rPr lang="en-US" sz="10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hlinkClick r:id="rId9" action="ppaction://hlinksldjump"/>
              </a:rPr>
              <a:t>To First </a:t>
            </a:r>
          </a:p>
          <a:p>
            <a:pPr algn="ctr" fontAlgn="auto">
              <a:spcBef>
                <a:spcPts val="0"/>
              </a:spcBef>
              <a:spcAft>
                <a:spcPts val="0"/>
              </a:spcAft>
              <a:defRPr/>
            </a:pPr>
            <a:r>
              <a:rPr lang="en-US" sz="10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hlinkClick r:id="rId9" action="ppaction://hlinksldjump"/>
              </a:rPr>
              <a:t>Active Learning</a:t>
            </a:r>
            <a:endParaRPr lang="en-US" sz="10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endParaRPr>
          </a:p>
        </p:txBody>
      </p:sp>
      <p:sp>
        <p:nvSpPr>
          <p:cNvPr id="6" name="TextBox 5"/>
          <p:cNvSpPr txBox="1"/>
          <p:nvPr/>
        </p:nvSpPr>
        <p:spPr>
          <a:xfrm>
            <a:off x="8126413" y="6210300"/>
            <a:ext cx="635000" cy="460375"/>
          </a:xfrm>
          <a:prstGeom prst="rect">
            <a:avLst/>
          </a:prstGeom>
          <a:noFill/>
        </p:spPr>
        <p:txBody>
          <a:bodyPr>
            <a:spAutoFit/>
          </a:bodyPr>
          <a:lstStyle/>
          <a:p>
            <a:pPr fontAlgn="auto">
              <a:spcBef>
                <a:spcPts val="0"/>
              </a:spcBef>
              <a:spcAft>
                <a:spcPts val="0"/>
              </a:spcAft>
              <a:defRPr/>
            </a:pPr>
            <a:r>
              <a:rPr lang="en-US" sz="1200" b="1" dirty="0">
                <a:solidFill>
                  <a:schemeClr val="bg1"/>
                </a:solidFill>
                <a:effectLst>
                  <a:outerShdw blurRad="38100" dist="38100" dir="2700000" algn="tl">
                    <a:srgbClr val="000000">
                      <a:alpha val="43137"/>
                    </a:srgbClr>
                  </a:outerShdw>
                </a:effectLst>
                <a:latin typeface="+mn-lt"/>
                <a:cs typeface="+mn-cs"/>
                <a:hlinkClick r:id="rId10" action="ppaction://hlinksldjump"/>
              </a:rPr>
              <a:t>To Video</a:t>
            </a:r>
            <a:endParaRPr lang="en-US" sz="1200" b="1" dirty="0">
              <a:solidFill>
                <a:schemeClr val="bg1"/>
              </a:solidFill>
              <a:effectLst>
                <a:outerShdw blurRad="38100" dist="38100" dir="2700000" algn="tl">
                  <a:srgbClr val="000000">
                    <a:alpha val="43137"/>
                  </a:srgbClr>
                </a:outerShdw>
              </a:effectLst>
              <a:latin typeface="+mn-lt"/>
              <a:cs typeface="+mn-cs"/>
            </a:endParaRPr>
          </a:p>
        </p:txBody>
      </p:sp>
      <p:sp>
        <p:nvSpPr>
          <p:cNvPr id="3" name="Footer Placeholder 2"/>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20532145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rrowheads="1"/>
          </p:cNvSpPr>
          <p:nvPr>
            <p:ph type="title"/>
          </p:nvPr>
        </p:nvSpPr>
        <p:spPr/>
        <p:txBody>
          <a:bodyPr/>
          <a:lstStyle/>
          <a:p>
            <a:pPr algn="l"/>
            <a:r>
              <a:rPr lang="en-US" dirty="0" smtClean="0"/>
              <a:t>THE MONOPOLIST’S PROFIT</a:t>
            </a:r>
          </a:p>
        </p:txBody>
      </p:sp>
      <p:sp>
        <p:nvSpPr>
          <p:cNvPr id="234501" name="Rectangle 5"/>
          <p:cNvSpPr>
            <a:spLocks noChangeArrowheads="1"/>
          </p:cNvSpPr>
          <p:nvPr/>
        </p:nvSpPr>
        <p:spPr bwMode="auto">
          <a:xfrm>
            <a:off x="2806700" y="3998913"/>
            <a:ext cx="1971675" cy="1243012"/>
          </a:xfrm>
          <a:prstGeom prst="rect">
            <a:avLst/>
          </a:prstGeom>
          <a:solidFill>
            <a:srgbClr val="D7EDE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entury Gothic"/>
              <a:cs typeface="Century Gothic"/>
            </a:endParaRPr>
          </a:p>
        </p:txBody>
      </p:sp>
      <p:sp>
        <p:nvSpPr>
          <p:cNvPr id="234502" name="Freeform 6"/>
          <p:cNvSpPr>
            <a:spLocks/>
          </p:cNvSpPr>
          <p:nvPr/>
        </p:nvSpPr>
        <p:spPr bwMode="auto">
          <a:xfrm>
            <a:off x="3040063" y="3508375"/>
            <a:ext cx="2976562" cy="2617788"/>
          </a:xfrm>
          <a:custGeom>
            <a:avLst/>
            <a:gdLst>
              <a:gd name="T0" fmla="*/ 545 w 545"/>
              <a:gd name="T1" fmla="*/ 0 h 527"/>
              <a:gd name="T2" fmla="*/ 164 w 545"/>
              <a:gd name="T3" fmla="*/ 481 h 527"/>
              <a:gd name="T4" fmla="*/ 0 w 545"/>
              <a:gd name="T5" fmla="*/ 443 h 527"/>
              <a:gd name="T6" fmla="*/ 0 60000 65536"/>
              <a:gd name="T7" fmla="*/ 0 60000 65536"/>
              <a:gd name="T8" fmla="*/ 0 60000 65536"/>
              <a:gd name="T9" fmla="*/ 0 w 545"/>
              <a:gd name="T10" fmla="*/ 0 h 527"/>
              <a:gd name="T11" fmla="*/ 545 w 545"/>
              <a:gd name="T12" fmla="*/ 527 h 527"/>
            </a:gdLst>
            <a:ahLst/>
            <a:cxnLst>
              <a:cxn ang="T6">
                <a:pos x="T0" y="T1"/>
              </a:cxn>
              <a:cxn ang="T7">
                <a:pos x="T2" y="T3"/>
              </a:cxn>
              <a:cxn ang="T8">
                <a:pos x="T4" y="T5"/>
              </a:cxn>
            </a:cxnLst>
            <a:rect l="T9" t="T10" r="T11" b="T12"/>
            <a:pathLst>
              <a:path w="545" h="527">
                <a:moveTo>
                  <a:pt x="545" y="0"/>
                </a:moveTo>
                <a:cubicBezTo>
                  <a:pt x="164" y="481"/>
                  <a:pt x="164" y="481"/>
                  <a:pt x="164" y="481"/>
                </a:cubicBezTo>
                <a:cubicBezTo>
                  <a:pt x="121" y="527"/>
                  <a:pt x="31" y="470"/>
                  <a:pt x="0" y="443"/>
                </a:cubicBezTo>
              </a:path>
            </a:pathLst>
          </a:custGeom>
          <a:noFill/>
          <a:ln w="30163">
            <a:solidFill>
              <a:srgbClr val="F3716D"/>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atin typeface="Century Gothic"/>
              <a:cs typeface="Century Gothic"/>
            </a:endParaRPr>
          </a:p>
        </p:txBody>
      </p:sp>
      <p:sp>
        <p:nvSpPr>
          <p:cNvPr id="234503" name="Rectangle 7"/>
          <p:cNvSpPr>
            <a:spLocks noChangeArrowheads="1"/>
          </p:cNvSpPr>
          <p:nvPr/>
        </p:nvSpPr>
        <p:spPr bwMode="auto">
          <a:xfrm>
            <a:off x="4687888" y="6269038"/>
            <a:ext cx="29177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smtClean="0">
                <a:solidFill>
                  <a:srgbClr val="000000"/>
                </a:solidFill>
                <a:latin typeface="Century Gothic"/>
                <a:cs typeface="Century Gothic"/>
              </a:rPr>
              <a:t>Q</a:t>
            </a:r>
            <a:r>
              <a:rPr lang="en-US" sz="1400" baseline="-25000" dirty="0" smtClean="0">
                <a:solidFill>
                  <a:srgbClr val="000000"/>
                </a:solidFill>
                <a:latin typeface="Century Gothic"/>
                <a:cs typeface="Century Gothic"/>
              </a:rPr>
              <a:t>M</a:t>
            </a:r>
            <a:endParaRPr lang="en-US" sz="1400" i="1" dirty="0">
              <a:latin typeface="Century Gothic"/>
              <a:cs typeface="Century Gothic"/>
            </a:endParaRPr>
          </a:p>
        </p:txBody>
      </p:sp>
      <p:sp>
        <p:nvSpPr>
          <p:cNvPr id="234505" name="Rectangle 9"/>
          <p:cNvSpPr>
            <a:spLocks noChangeArrowheads="1"/>
          </p:cNvSpPr>
          <p:nvPr/>
        </p:nvSpPr>
        <p:spPr bwMode="auto">
          <a:xfrm>
            <a:off x="6677025" y="6286500"/>
            <a:ext cx="75661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Quantity</a:t>
            </a:r>
            <a:endParaRPr lang="en-US" sz="1400">
              <a:latin typeface="Century Gothic"/>
              <a:cs typeface="Century Gothic"/>
            </a:endParaRPr>
          </a:p>
        </p:txBody>
      </p:sp>
      <p:sp>
        <p:nvSpPr>
          <p:cNvPr id="234506" name="Rectangle 10"/>
          <p:cNvSpPr>
            <a:spLocks noChangeArrowheads="1"/>
          </p:cNvSpPr>
          <p:nvPr/>
        </p:nvSpPr>
        <p:spPr bwMode="auto">
          <a:xfrm>
            <a:off x="2498725" y="3867150"/>
            <a:ext cx="24163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smtClean="0">
                <a:solidFill>
                  <a:srgbClr val="000000"/>
                </a:solidFill>
                <a:latin typeface="Century Gothic"/>
                <a:cs typeface="Century Gothic"/>
              </a:rPr>
              <a:t>P</a:t>
            </a:r>
            <a:r>
              <a:rPr lang="en-US" sz="1400" baseline="-25000" dirty="0" smtClean="0">
                <a:solidFill>
                  <a:srgbClr val="000000"/>
                </a:solidFill>
                <a:latin typeface="Century Gothic"/>
                <a:cs typeface="Century Gothic"/>
              </a:rPr>
              <a:t>M</a:t>
            </a:r>
            <a:endParaRPr lang="en-US" sz="1400" i="1" dirty="0">
              <a:latin typeface="Century Gothic"/>
              <a:cs typeface="Century Gothic"/>
            </a:endParaRPr>
          </a:p>
        </p:txBody>
      </p:sp>
      <p:sp>
        <p:nvSpPr>
          <p:cNvPr id="234508" name="Rectangle 12"/>
          <p:cNvSpPr>
            <a:spLocks noChangeArrowheads="1"/>
          </p:cNvSpPr>
          <p:nvPr/>
        </p:nvSpPr>
        <p:spPr bwMode="auto">
          <a:xfrm>
            <a:off x="2270125" y="5111750"/>
            <a:ext cx="49400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err="1" smtClean="0">
                <a:solidFill>
                  <a:srgbClr val="000000"/>
                </a:solidFill>
                <a:latin typeface="Century Gothic"/>
                <a:cs typeface="Century Gothic"/>
              </a:rPr>
              <a:t>ATC</a:t>
            </a:r>
            <a:r>
              <a:rPr lang="en-US" sz="1400" baseline="-25000" dirty="0" err="1" smtClean="0">
                <a:solidFill>
                  <a:srgbClr val="000000"/>
                </a:solidFill>
                <a:latin typeface="Century Gothic"/>
                <a:cs typeface="Century Gothic"/>
              </a:rPr>
              <a:t>M</a:t>
            </a:r>
            <a:endParaRPr lang="en-US" sz="1400" i="1" dirty="0">
              <a:latin typeface="Century Gothic"/>
              <a:cs typeface="Century Gothic"/>
            </a:endParaRPr>
          </a:p>
        </p:txBody>
      </p:sp>
      <p:sp>
        <p:nvSpPr>
          <p:cNvPr id="234512" name="Freeform 16"/>
          <p:cNvSpPr>
            <a:spLocks/>
          </p:cNvSpPr>
          <p:nvPr/>
        </p:nvSpPr>
        <p:spPr bwMode="auto">
          <a:xfrm>
            <a:off x="2806700" y="2557463"/>
            <a:ext cx="4584700" cy="3698875"/>
          </a:xfrm>
          <a:custGeom>
            <a:avLst/>
            <a:gdLst>
              <a:gd name="T0" fmla="*/ 1984 w 1984"/>
              <a:gd name="T1" fmla="*/ 1758 h 1758"/>
              <a:gd name="T2" fmla="*/ 0 w 1984"/>
              <a:gd name="T3" fmla="*/ 1758 h 1758"/>
              <a:gd name="T4" fmla="*/ 0 w 1984"/>
              <a:gd name="T5" fmla="*/ 0 h 1758"/>
              <a:gd name="T6" fmla="*/ 0 60000 65536"/>
              <a:gd name="T7" fmla="*/ 0 60000 65536"/>
              <a:gd name="T8" fmla="*/ 0 60000 65536"/>
              <a:gd name="T9" fmla="*/ 0 w 1984"/>
              <a:gd name="T10" fmla="*/ 0 h 1758"/>
              <a:gd name="T11" fmla="*/ 1984 w 1984"/>
              <a:gd name="T12" fmla="*/ 1758 h 1758"/>
            </a:gdLst>
            <a:ahLst/>
            <a:cxnLst>
              <a:cxn ang="T6">
                <a:pos x="T0" y="T1"/>
              </a:cxn>
              <a:cxn ang="T7">
                <a:pos x="T2" y="T3"/>
              </a:cxn>
              <a:cxn ang="T8">
                <a:pos x="T4" y="T5"/>
              </a:cxn>
            </a:cxnLst>
            <a:rect l="T9" t="T10" r="T11" b="T12"/>
            <a:pathLst>
              <a:path w="1984" h="1758">
                <a:moveTo>
                  <a:pt x="1984" y="1758"/>
                </a:moveTo>
                <a:lnTo>
                  <a:pt x="0" y="1758"/>
                </a:lnTo>
                <a:lnTo>
                  <a:pt x="0" y="0"/>
                </a:lnTo>
              </a:path>
            </a:pathLst>
          </a:cu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atin typeface="Century Gothic"/>
              <a:cs typeface="Century Gothic"/>
            </a:endParaRPr>
          </a:p>
        </p:txBody>
      </p:sp>
      <p:sp>
        <p:nvSpPr>
          <p:cNvPr id="234513" name="Rectangle 17"/>
          <p:cNvSpPr>
            <a:spLocks noChangeArrowheads="1"/>
          </p:cNvSpPr>
          <p:nvPr/>
        </p:nvSpPr>
        <p:spPr bwMode="auto">
          <a:xfrm>
            <a:off x="4808538" y="5235575"/>
            <a:ext cx="17506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a:solidFill>
                  <a:srgbClr val="000000"/>
                </a:solidFill>
                <a:latin typeface="Century Gothic"/>
                <a:cs typeface="Century Gothic"/>
              </a:rPr>
              <a:t>C</a:t>
            </a:r>
            <a:endParaRPr lang="en-US" sz="1400" i="1" dirty="0">
              <a:latin typeface="Century Gothic"/>
              <a:cs typeface="Century Gothic"/>
            </a:endParaRPr>
          </a:p>
        </p:txBody>
      </p:sp>
      <p:sp>
        <p:nvSpPr>
          <p:cNvPr id="234514" name="Rectangle 18"/>
          <p:cNvSpPr>
            <a:spLocks noChangeArrowheads="1"/>
          </p:cNvSpPr>
          <p:nvPr/>
        </p:nvSpPr>
        <p:spPr bwMode="auto">
          <a:xfrm>
            <a:off x="6991350" y="4938713"/>
            <a:ext cx="16270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a:solidFill>
                  <a:srgbClr val="000000"/>
                </a:solidFill>
                <a:latin typeface="Century Gothic"/>
                <a:cs typeface="Century Gothic"/>
              </a:rPr>
              <a:t>D</a:t>
            </a:r>
            <a:endParaRPr lang="en-US" sz="1400" i="1" dirty="0">
              <a:latin typeface="Century Gothic"/>
              <a:cs typeface="Century Gothic"/>
            </a:endParaRPr>
          </a:p>
        </p:txBody>
      </p:sp>
      <p:sp>
        <p:nvSpPr>
          <p:cNvPr id="234515" name="Rectangle 19"/>
          <p:cNvSpPr>
            <a:spLocks noChangeArrowheads="1"/>
          </p:cNvSpPr>
          <p:nvPr/>
        </p:nvSpPr>
        <p:spPr bwMode="auto">
          <a:xfrm>
            <a:off x="5562600" y="5645150"/>
            <a:ext cx="30305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err="1">
                <a:solidFill>
                  <a:srgbClr val="000000"/>
                </a:solidFill>
                <a:latin typeface="Century Gothic"/>
                <a:cs typeface="Century Gothic"/>
              </a:rPr>
              <a:t>MR</a:t>
            </a:r>
            <a:endParaRPr lang="en-US" sz="1400" i="1" dirty="0">
              <a:latin typeface="Century Gothic"/>
              <a:cs typeface="Century Gothic"/>
            </a:endParaRPr>
          </a:p>
        </p:txBody>
      </p:sp>
      <p:sp>
        <p:nvSpPr>
          <p:cNvPr id="234516" name="Rectangle 20"/>
          <p:cNvSpPr>
            <a:spLocks noChangeArrowheads="1"/>
          </p:cNvSpPr>
          <p:nvPr/>
        </p:nvSpPr>
        <p:spPr bwMode="auto">
          <a:xfrm>
            <a:off x="4551363" y="4816475"/>
            <a:ext cx="16960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a:solidFill>
                  <a:srgbClr val="000000"/>
                </a:solidFill>
                <a:latin typeface="Century Gothic"/>
                <a:cs typeface="Century Gothic"/>
              </a:rPr>
              <a:t>A</a:t>
            </a:r>
            <a:endParaRPr lang="en-US" sz="1400" i="1" dirty="0">
              <a:latin typeface="Century Gothic"/>
              <a:cs typeface="Century Gothic"/>
            </a:endParaRPr>
          </a:p>
        </p:txBody>
      </p:sp>
      <p:sp>
        <p:nvSpPr>
          <p:cNvPr id="234517" name="Rectangle 21"/>
          <p:cNvSpPr>
            <a:spLocks noChangeArrowheads="1"/>
          </p:cNvSpPr>
          <p:nvPr/>
        </p:nvSpPr>
        <p:spPr bwMode="auto">
          <a:xfrm>
            <a:off x="4760913" y="3717925"/>
            <a:ext cx="1322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a:solidFill>
                  <a:srgbClr val="000000"/>
                </a:solidFill>
                <a:latin typeface="Century Gothic"/>
                <a:cs typeface="Century Gothic"/>
              </a:rPr>
              <a:t>B</a:t>
            </a:r>
            <a:endParaRPr lang="en-US" sz="1400" i="1" dirty="0">
              <a:latin typeface="Century Gothic"/>
              <a:cs typeface="Century Gothic"/>
            </a:endParaRPr>
          </a:p>
        </p:txBody>
      </p:sp>
      <p:sp>
        <p:nvSpPr>
          <p:cNvPr id="234518" name="Rectangle 22"/>
          <p:cNvSpPr>
            <a:spLocks noChangeArrowheads="1"/>
          </p:cNvSpPr>
          <p:nvPr/>
        </p:nvSpPr>
        <p:spPr bwMode="auto">
          <a:xfrm>
            <a:off x="5907088" y="3262313"/>
            <a:ext cx="34005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a:solidFill>
                  <a:srgbClr val="000000"/>
                </a:solidFill>
                <a:latin typeface="Century Gothic"/>
                <a:cs typeface="Century Gothic"/>
              </a:rPr>
              <a:t>MC</a:t>
            </a:r>
            <a:endParaRPr lang="en-US" sz="1400" i="1" dirty="0">
              <a:latin typeface="Century Gothic"/>
              <a:cs typeface="Century Gothic"/>
            </a:endParaRPr>
          </a:p>
        </p:txBody>
      </p:sp>
      <p:sp>
        <p:nvSpPr>
          <p:cNvPr id="234519" name="Rectangle 23"/>
          <p:cNvSpPr>
            <a:spLocks noChangeArrowheads="1"/>
          </p:cNvSpPr>
          <p:nvPr/>
        </p:nvSpPr>
        <p:spPr bwMode="auto">
          <a:xfrm>
            <a:off x="6307138" y="3482975"/>
            <a:ext cx="36803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err="1">
                <a:solidFill>
                  <a:srgbClr val="000000"/>
                </a:solidFill>
                <a:latin typeface="Century Gothic"/>
                <a:cs typeface="Century Gothic"/>
              </a:rPr>
              <a:t>ATC</a:t>
            </a:r>
            <a:endParaRPr lang="en-US" sz="1400" dirty="0">
              <a:latin typeface="Century Gothic"/>
              <a:cs typeface="Century Gothic"/>
            </a:endParaRPr>
          </a:p>
        </p:txBody>
      </p:sp>
      <p:sp>
        <p:nvSpPr>
          <p:cNvPr id="234522" name="Line 26"/>
          <p:cNvSpPr>
            <a:spLocks noChangeShapeType="1"/>
          </p:cNvSpPr>
          <p:nvPr/>
        </p:nvSpPr>
        <p:spPr bwMode="auto">
          <a:xfrm>
            <a:off x="2882900" y="3208338"/>
            <a:ext cx="2684463" cy="2446337"/>
          </a:xfrm>
          <a:prstGeom prst="line">
            <a:avLst/>
          </a:prstGeom>
          <a:noFill/>
          <a:ln w="30163">
            <a:solidFill>
              <a:srgbClr val="4B8FCC"/>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34523" name="Line 27"/>
          <p:cNvSpPr>
            <a:spLocks noChangeShapeType="1"/>
          </p:cNvSpPr>
          <p:nvPr/>
        </p:nvSpPr>
        <p:spPr bwMode="auto">
          <a:xfrm>
            <a:off x="2871788" y="3143250"/>
            <a:ext cx="4110037" cy="1873250"/>
          </a:xfrm>
          <a:prstGeom prst="line">
            <a:avLst/>
          </a:prstGeom>
          <a:noFill/>
          <a:ln w="30163">
            <a:solidFill>
              <a:srgbClr val="3C5DAA"/>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34525" name="Freeform 29"/>
          <p:cNvSpPr>
            <a:spLocks/>
          </p:cNvSpPr>
          <p:nvPr/>
        </p:nvSpPr>
        <p:spPr bwMode="auto">
          <a:xfrm>
            <a:off x="3040063" y="3724275"/>
            <a:ext cx="3402012" cy="1657350"/>
          </a:xfrm>
          <a:custGeom>
            <a:avLst/>
            <a:gdLst>
              <a:gd name="T0" fmla="*/ 0 w 623"/>
              <a:gd name="T1" fmla="*/ 94 h 333"/>
              <a:gd name="T2" fmla="*/ 252 w 623"/>
              <a:gd name="T3" fmla="*/ 329 h 333"/>
              <a:gd name="T4" fmla="*/ 623 w 623"/>
              <a:gd name="T5" fmla="*/ 0 h 333"/>
              <a:gd name="T6" fmla="*/ 0 60000 65536"/>
              <a:gd name="T7" fmla="*/ 0 60000 65536"/>
              <a:gd name="T8" fmla="*/ 0 60000 65536"/>
              <a:gd name="T9" fmla="*/ 0 w 623"/>
              <a:gd name="T10" fmla="*/ 0 h 333"/>
              <a:gd name="T11" fmla="*/ 623 w 623"/>
              <a:gd name="T12" fmla="*/ 333 h 333"/>
            </a:gdLst>
            <a:ahLst/>
            <a:cxnLst>
              <a:cxn ang="T6">
                <a:pos x="T0" y="T1"/>
              </a:cxn>
              <a:cxn ang="T7">
                <a:pos x="T2" y="T3"/>
              </a:cxn>
              <a:cxn ang="T8">
                <a:pos x="T4" y="T5"/>
              </a:cxn>
            </a:cxnLst>
            <a:rect l="T9" t="T10" r="T11" b="T12"/>
            <a:pathLst>
              <a:path w="623" h="333">
                <a:moveTo>
                  <a:pt x="0" y="94"/>
                </a:moveTo>
                <a:cubicBezTo>
                  <a:pt x="35" y="189"/>
                  <a:pt x="140" y="333"/>
                  <a:pt x="252" y="329"/>
                </a:cubicBezTo>
                <a:cubicBezTo>
                  <a:pt x="364" y="325"/>
                  <a:pt x="587" y="57"/>
                  <a:pt x="623" y="0"/>
                </a:cubicBezTo>
              </a:path>
            </a:pathLst>
          </a:custGeom>
          <a:noFill/>
          <a:ln w="30163">
            <a:solidFill>
              <a:srgbClr val="8C64A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atin typeface="Century Gothic"/>
              <a:cs typeface="Century Gothic"/>
            </a:endParaRPr>
          </a:p>
        </p:txBody>
      </p:sp>
      <p:sp>
        <p:nvSpPr>
          <p:cNvPr id="234568" name="Line 32"/>
          <p:cNvSpPr>
            <a:spLocks noChangeShapeType="1"/>
          </p:cNvSpPr>
          <p:nvPr/>
        </p:nvSpPr>
        <p:spPr bwMode="auto">
          <a:xfrm>
            <a:off x="3652838" y="4789488"/>
            <a:ext cx="0" cy="0"/>
          </a:xfrm>
          <a:prstGeom prst="line">
            <a:avLst/>
          </a:prstGeom>
          <a:noFill/>
          <a:ln w="79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34569" name="Line 33"/>
          <p:cNvSpPr>
            <a:spLocks noChangeShapeType="1"/>
          </p:cNvSpPr>
          <p:nvPr/>
        </p:nvSpPr>
        <p:spPr bwMode="auto">
          <a:xfrm>
            <a:off x="3379788" y="5430838"/>
            <a:ext cx="0" cy="0"/>
          </a:xfrm>
          <a:prstGeom prst="line">
            <a:avLst/>
          </a:prstGeom>
          <a:noFill/>
          <a:ln w="79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cxnSp>
        <p:nvCxnSpPr>
          <p:cNvPr id="548914" name="Straight Connector 86"/>
          <p:cNvCxnSpPr>
            <a:cxnSpLocks noChangeShapeType="1"/>
          </p:cNvCxnSpPr>
          <p:nvPr/>
        </p:nvCxnSpPr>
        <p:spPr bwMode="auto">
          <a:xfrm rot="5400000">
            <a:off x="4106069" y="4615656"/>
            <a:ext cx="1295400" cy="1588"/>
          </a:xfrm>
          <a:prstGeom prst="line">
            <a:avLst/>
          </a:prstGeom>
          <a:noFill/>
          <a:ln w="15875">
            <a:solidFill>
              <a:srgbClr val="808080"/>
            </a:solidFill>
            <a:prstDash val="sysDot"/>
            <a:round/>
            <a:headEnd/>
            <a:tailEnd type="none" w="med" len="lg"/>
          </a:ln>
          <a:extLst>
            <a:ext uri="{909E8E84-426E-40DD-AFC4-6F175D3DCCD1}">
              <a14:hiddenFill xmlns:a14="http://schemas.microsoft.com/office/drawing/2010/main">
                <a:noFill/>
              </a14:hiddenFill>
            </a:ext>
          </a:extLst>
        </p:spPr>
      </p:cxnSp>
      <p:cxnSp>
        <p:nvCxnSpPr>
          <p:cNvPr id="2" name="Straight Connector 86"/>
          <p:cNvCxnSpPr>
            <a:cxnSpLocks noChangeShapeType="1"/>
          </p:cNvCxnSpPr>
          <p:nvPr/>
        </p:nvCxnSpPr>
        <p:spPr bwMode="auto">
          <a:xfrm>
            <a:off x="2806700" y="3998913"/>
            <a:ext cx="1952625" cy="0"/>
          </a:xfrm>
          <a:prstGeom prst="line">
            <a:avLst/>
          </a:prstGeom>
          <a:noFill/>
          <a:ln w="15875">
            <a:solidFill>
              <a:srgbClr val="808080"/>
            </a:solidFill>
            <a:prstDash val="sysDot"/>
            <a:round/>
            <a:headEnd/>
            <a:tailEnd type="none" w="med" len="lg"/>
          </a:ln>
          <a:extLst>
            <a:ext uri="{909E8E84-426E-40DD-AFC4-6F175D3DCCD1}">
              <a14:hiddenFill xmlns:a14="http://schemas.microsoft.com/office/drawing/2010/main">
                <a:noFill/>
              </a14:hiddenFill>
            </a:ext>
          </a:extLst>
        </p:spPr>
      </p:cxnSp>
      <p:cxnSp>
        <p:nvCxnSpPr>
          <p:cNvPr id="3" name="Straight Connector 86"/>
          <p:cNvCxnSpPr>
            <a:cxnSpLocks noChangeShapeType="1"/>
          </p:cNvCxnSpPr>
          <p:nvPr/>
        </p:nvCxnSpPr>
        <p:spPr bwMode="auto">
          <a:xfrm>
            <a:off x="2820988" y="5248275"/>
            <a:ext cx="1952625" cy="0"/>
          </a:xfrm>
          <a:prstGeom prst="line">
            <a:avLst/>
          </a:prstGeom>
          <a:noFill/>
          <a:ln w="15875">
            <a:solidFill>
              <a:srgbClr val="808080"/>
            </a:solidFill>
            <a:prstDash val="sysDot"/>
            <a:round/>
            <a:headEnd/>
            <a:tailEnd type="none" w="med" len="lg"/>
          </a:ln>
          <a:extLst>
            <a:ext uri="{909E8E84-426E-40DD-AFC4-6F175D3DCCD1}">
              <a14:hiddenFill xmlns:a14="http://schemas.microsoft.com/office/drawing/2010/main">
                <a:noFill/>
              </a14:hiddenFill>
            </a:ext>
          </a:extLst>
        </p:spPr>
      </p:cxnSp>
      <p:sp>
        <p:nvSpPr>
          <p:cNvPr id="234533" name="Rectangle 37"/>
          <p:cNvSpPr>
            <a:spLocks noChangeArrowheads="1"/>
          </p:cNvSpPr>
          <p:nvPr/>
        </p:nvSpPr>
        <p:spPr bwMode="auto">
          <a:xfrm>
            <a:off x="1600200" y="2520950"/>
            <a:ext cx="11096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lgn="ctr"/>
            <a:r>
              <a:rPr lang="en-US" sz="1400">
                <a:solidFill>
                  <a:srgbClr val="000000"/>
                </a:solidFill>
                <a:latin typeface="Century Gothic"/>
                <a:cs typeface="Century Gothic"/>
              </a:rPr>
              <a:t>Price, cost, marginal revenue</a:t>
            </a:r>
            <a:endParaRPr lang="en-US" sz="1400">
              <a:latin typeface="Century Gothic"/>
              <a:cs typeface="Century Gothic"/>
            </a:endParaRPr>
          </a:p>
        </p:txBody>
      </p:sp>
      <p:sp>
        <p:nvSpPr>
          <p:cNvPr id="234534" name="Rectangle 38"/>
          <p:cNvSpPr>
            <a:spLocks noChangeArrowheads="1"/>
          </p:cNvSpPr>
          <p:nvPr/>
        </p:nvSpPr>
        <p:spPr bwMode="auto">
          <a:xfrm>
            <a:off x="3470275" y="4410075"/>
            <a:ext cx="10922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r>
              <a:rPr lang="en-US" sz="1400" dirty="0">
                <a:solidFill>
                  <a:srgbClr val="000000"/>
                </a:solidFill>
                <a:latin typeface="Century Gothic"/>
                <a:cs typeface="Century Gothic"/>
              </a:rPr>
              <a:t>Monopoly profit</a:t>
            </a:r>
            <a:endParaRPr lang="en-US" sz="1400" dirty="0">
              <a:latin typeface="Century Gothic"/>
              <a:cs typeface="Century Gothic"/>
            </a:endParaRPr>
          </a:p>
        </p:txBody>
      </p:sp>
      <p:cxnSp>
        <p:nvCxnSpPr>
          <p:cNvPr id="41" name="Straight Connector 86"/>
          <p:cNvCxnSpPr>
            <a:cxnSpLocks noChangeShapeType="1"/>
          </p:cNvCxnSpPr>
          <p:nvPr/>
        </p:nvCxnSpPr>
        <p:spPr bwMode="auto">
          <a:xfrm rot="5400000">
            <a:off x="4343401" y="5757862"/>
            <a:ext cx="838200" cy="3175"/>
          </a:xfrm>
          <a:prstGeom prst="line">
            <a:avLst/>
          </a:prstGeom>
          <a:noFill/>
          <a:ln w="15875">
            <a:solidFill>
              <a:srgbClr val="808080"/>
            </a:solidFill>
            <a:prstDash val="sysDot"/>
            <a:round/>
            <a:headEnd/>
            <a:tailEnd type="none" w="med" len="lg"/>
          </a:ln>
          <a:extLst>
            <a:ext uri="{909E8E84-426E-40DD-AFC4-6F175D3DCCD1}">
              <a14:hiddenFill xmlns:a14="http://schemas.microsoft.com/office/drawing/2010/main">
                <a:noFill/>
              </a14:hiddenFill>
            </a:ext>
          </a:extLst>
        </p:spPr>
      </p:cxnSp>
      <p:sp>
        <p:nvSpPr>
          <p:cNvPr id="234526" name="Oval 30"/>
          <p:cNvSpPr>
            <a:spLocks noChangeArrowheads="1"/>
          </p:cNvSpPr>
          <p:nvPr/>
        </p:nvSpPr>
        <p:spPr bwMode="auto">
          <a:xfrm>
            <a:off x="4697412" y="4884738"/>
            <a:ext cx="107950" cy="984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34524" name="Oval 28"/>
          <p:cNvSpPr>
            <a:spLocks noChangeArrowheads="1"/>
          </p:cNvSpPr>
          <p:nvPr/>
        </p:nvSpPr>
        <p:spPr bwMode="auto">
          <a:xfrm>
            <a:off x="4705879" y="3957638"/>
            <a:ext cx="107950" cy="10160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34527" name="Oval 31"/>
          <p:cNvSpPr>
            <a:spLocks noChangeArrowheads="1"/>
          </p:cNvSpPr>
          <p:nvPr/>
        </p:nvSpPr>
        <p:spPr bwMode="auto">
          <a:xfrm>
            <a:off x="4705879" y="5191125"/>
            <a:ext cx="107950" cy="10001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5" name="TextBox 4"/>
          <p:cNvSpPr txBox="1"/>
          <p:nvPr/>
        </p:nvSpPr>
        <p:spPr>
          <a:xfrm>
            <a:off x="381000" y="1066800"/>
            <a:ext cx="8458201" cy="954107"/>
          </a:xfrm>
          <a:prstGeom prst="rect">
            <a:avLst/>
          </a:prstGeom>
          <a:noFill/>
        </p:spPr>
        <p:txBody>
          <a:bodyPr wrap="square" rtlCol="0">
            <a:spAutoFit/>
          </a:bodyPr>
          <a:lstStyle/>
          <a:p>
            <a:r>
              <a:rPr lang="en-US" sz="2800" b="1" i="1" dirty="0" smtClean="0">
                <a:solidFill>
                  <a:schemeClr val="tx1">
                    <a:lumMod val="75000"/>
                    <a:lumOff val="25000"/>
                  </a:schemeClr>
                </a:solidFill>
                <a:latin typeface="Century Gothic"/>
                <a:cs typeface="Century Gothic"/>
              </a:rPr>
              <a:t>As long as the monopoly has strong barriers to entry, profit will stay.</a:t>
            </a:r>
            <a:endParaRPr lang="en-US" sz="2800" b="1" i="1" dirty="0">
              <a:solidFill>
                <a:schemeClr val="tx1">
                  <a:lumMod val="75000"/>
                  <a:lumOff val="25000"/>
                </a:schemeClr>
              </a:solidFill>
              <a:latin typeface="Century Gothic"/>
              <a:cs typeface="Century Gothic"/>
            </a:endParaRPr>
          </a:p>
        </p:txBody>
      </p:sp>
      <p:sp>
        <p:nvSpPr>
          <p:cNvPr id="4" name="Footer Placeholder 3"/>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3634869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4533"/>
                                        </p:tgtEl>
                                        <p:attrNameLst>
                                          <p:attrName>style.visibility</p:attrName>
                                        </p:attrNameLst>
                                      </p:cBhvr>
                                      <p:to>
                                        <p:strVal val="visible"/>
                                      </p:to>
                                    </p:set>
                                    <p:animEffect transition="in" filter="fade">
                                      <p:cBhvr>
                                        <p:cTn id="7" dur="500"/>
                                        <p:tgtEl>
                                          <p:spTgt spid="2345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4512"/>
                                        </p:tgtEl>
                                        <p:attrNameLst>
                                          <p:attrName>style.visibility</p:attrName>
                                        </p:attrNameLst>
                                      </p:cBhvr>
                                      <p:to>
                                        <p:strVal val="visible"/>
                                      </p:to>
                                    </p:set>
                                    <p:animEffect transition="in" filter="fade">
                                      <p:cBhvr>
                                        <p:cTn id="10" dur="500"/>
                                        <p:tgtEl>
                                          <p:spTgt spid="2345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4505"/>
                                        </p:tgtEl>
                                        <p:attrNameLst>
                                          <p:attrName>style.visibility</p:attrName>
                                        </p:attrNameLst>
                                      </p:cBhvr>
                                      <p:to>
                                        <p:strVal val="visible"/>
                                      </p:to>
                                    </p:set>
                                    <p:animEffect transition="in" filter="fade">
                                      <p:cBhvr>
                                        <p:cTn id="13" dur="500"/>
                                        <p:tgtEl>
                                          <p:spTgt spid="234505"/>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234523"/>
                                        </p:tgtEl>
                                        <p:attrNameLst>
                                          <p:attrName>style.visibility</p:attrName>
                                        </p:attrNameLst>
                                      </p:cBhvr>
                                      <p:to>
                                        <p:strVal val="visible"/>
                                      </p:to>
                                    </p:set>
                                    <p:animEffect transition="in" filter="wipe(left)">
                                      <p:cBhvr>
                                        <p:cTn id="17" dur="500"/>
                                        <p:tgtEl>
                                          <p:spTgt spid="23452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34514"/>
                                        </p:tgtEl>
                                        <p:attrNameLst>
                                          <p:attrName>style.visibility</p:attrName>
                                        </p:attrNameLst>
                                      </p:cBhvr>
                                      <p:to>
                                        <p:strVal val="visible"/>
                                      </p:to>
                                    </p:set>
                                    <p:animEffect transition="in" filter="fade">
                                      <p:cBhvr>
                                        <p:cTn id="20" dur="500"/>
                                        <p:tgtEl>
                                          <p:spTgt spid="234514"/>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234522"/>
                                        </p:tgtEl>
                                        <p:attrNameLst>
                                          <p:attrName>style.visibility</p:attrName>
                                        </p:attrNameLst>
                                      </p:cBhvr>
                                      <p:to>
                                        <p:strVal val="visible"/>
                                      </p:to>
                                    </p:set>
                                    <p:animEffect transition="in" filter="wipe(left)">
                                      <p:cBhvr>
                                        <p:cTn id="24" dur="500"/>
                                        <p:tgtEl>
                                          <p:spTgt spid="2345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4515"/>
                                        </p:tgtEl>
                                        <p:attrNameLst>
                                          <p:attrName>style.visibility</p:attrName>
                                        </p:attrNameLst>
                                      </p:cBhvr>
                                      <p:to>
                                        <p:strVal val="visible"/>
                                      </p:to>
                                    </p:set>
                                    <p:animEffect transition="in" filter="fade">
                                      <p:cBhvr>
                                        <p:cTn id="27" dur="500"/>
                                        <p:tgtEl>
                                          <p:spTgt spid="2345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34502"/>
                                        </p:tgtEl>
                                        <p:attrNameLst>
                                          <p:attrName>style.visibility</p:attrName>
                                        </p:attrNameLst>
                                      </p:cBhvr>
                                      <p:to>
                                        <p:strVal val="visible"/>
                                      </p:to>
                                    </p:set>
                                    <p:animEffect transition="in" filter="wipe(left)">
                                      <p:cBhvr>
                                        <p:cTn id="32" dur="500"/>
                                        <p:tgtEl>
                                          <p:spTgt spid="234502"/>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234518"/>
                                        </p:tgtEl>
                                        <p:attrNameLst>
                                          <p:attrName>style.visibility</p:attrName>
                                        </p:attrNameLst>
                                      </p:cBhvr>
                                      <p:to>
                                        <p:strVal val="visible"/>
                                      </p:to>
                                    </p:set>
                                    <p:animEffect transition="in" filter="fade">
                                      <p:cBhvr>
                                        <p:cTn id="36" dur="500"/>
                                        <p:tgtEl>
                                          <p:spTgt spid="234518"/>
                                        </p:tgtEl>
                                      </p:cBhvr>
                                    </p:animEffect>
                                  </p:child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0"/>
                                          </p:stCondLst>
                                        </p:cTn>
                                        <p:tgtEl>
                                          <p:spTgt spid="234516"/>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3452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34525"/>
                                        </p:tgtEl>
                                        <p:attrNameLst>
                                          <p:attrName>style.visibility</p:attrName>
                                        </p:attrNameLst>
                                      </p:cBhvr>
                                      <p:to>
                                        <p:strVal val="visible"/>
                                      </p:to>
                                    </p:set>
                                    <p:animEffect transition="in" filter="wipe(left)">
                                      <p:cBhvr>
                                        <p:cTn id="46" dur="500"/>
                                        <p:tgtEl>
                                          <p:spTgt spid="234525"/>
                                        </p:tgtEl>
                                      </p:cBhvr>
                                    </p:animEffect>
                                  </p:childTnLst>
                                </p:cTn>
                              </p:par>
                            </p:childTnLst>
                          </p:cTn>
                        </p:par>
                        <p:par>
                          <p:cTn id="47" fill="hold" nodeType="afterGroup">
                            <p:stCondLst>
                              <p:cond delay="500"/>
                            </p:stCondLst>
                            <p:childTnLst>
                              <p:par>
                                <p:cTn id="48" presetID="1" presetClass="entr" presetSubtype="0" fill="hold" grpId="0" nodeType="afterEffect">
                                  <p:stCondLst>
                                    <p:cond delay="0"/>
                                  </p:stCondLst>
                                  <p:childTnLst>
                                    <p:set>
                                      <p:cBhvr>
                                        <p:cTn id="49" dur="1" fill="hold">
                                          <p:stCondLst>
                                            <p:cond delay="0"/>
                                          </p:stCondLst>
                                        </p:cTn>
                                        <p:tgtEl>
                                          <p:spTgt spid="23451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234513"/>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34527"/>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41"/>
                                        </p:tgtEl>
                                        <p:attrNameLst>
                                          <p:attrName>style.visibility</p:attrName>
                                        </p:attrNameLst>
                                      </p:cBhvr>
                                      <p:to>
                                        <p:strVal val="visible"/>
                                      </p:to>
                                    </p:set>
                                  </p:childTnLst>
                                </p:cTn>
                              </p:par>
                              <p:par>
                                <p:cTn id="60" presetID="10" presetClass="entr" presetSubtype="0" fill="hold" grpId="0" nodeType="withEffect">
                                  <p:stCondLst>
                                    <p:cond delay="0"/>
                                  </p:stCondLst>
                                  <p:childTnLst>
                                    <p:set>
                                      <p:cBhvr>
                                        <p:cTn id="61" dur="1" fill="hold">
                                          <p:stCondLst>
                                            <p:cond delay="0"/>
                                          </p:stCondLst>
                                        </p:cTn>
                                        <p:tgtEl>
                                          <p:spTgt spid="234508"/>
                                        </p:tgtEl>
                                        <p:attrNameLst>
                                          <p:attrName>style.visibility</p:attrName>
                                        </p:attrNameLst>
                                      </p:cBhvr>
                                      <p:to>
                                        <p:strVal val="visible"/>
                                      </p:to>
                                    </p:set>
                                    <p:animEffect transition="in" filter="fade">
                                      <p:cBhvr>
                                        <p:cTn id="62" dur="500"/>
                                        <p:tgtEl>
                                          <p:spTgt spid="23450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34503"/>
                                        </p:tgtEl>
                                        <p:attrNameLst>
                                          <p:attrName>style.visibility</p:attrName>
                                        </p:attrNameLst>
                                      </p:cBhvr>
                                      <p:to>
                                        <p:strVal val="visible"/>
                                      </p:to>
                                    </p:set>
                                    <p:animEffect transition="in" filter="fade">
                                      <p:cBhvr>
                                        <p:cTn id="65" dur="500"/>
                                        <p:tgtEl>
                                          <p:spTgt spid="23450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548914"/>
                                        </p:tgtEl>
                                        <p:attrNameLst>
                                          <p:attrName>style.visibility</p:attrName>
                                        </p:attrNameLst>
                                      </p:cBhvr>
                                      <p:to>
                                        <p:strVal val="visible"/>
                                      </p:to>
                                    </p:set>
                                    <p:animEffect transition="in" filter="wipe(down)">
                                      <p:cBhvr>
                                        <p:cTn id="70" dur="500"/>
                                        <p:tgtEl>
                                          <p:spTgt spid="548914"/>
                                        </p:tgtEl>
                                      </p:cBhvr>
                                    </p:animEffect>
                                  </p:childTnLst>
                                </p:cTn>
                              </p:par>
                            </p:childTnLst>
                          </p:cTn>
                        </p:par>
                        <p:par>
                          <p:cTn id="71" fill="hold">
                            <p:stCondLst>
                              <p:cond delay="500"/>
                            </p:stCondLst>
                            <p:childTnLst>
                              <p:par>
                                <p:cTn id="72" presetID="22" presetClass="entr" presetSubtype="2" fill="hold" nodeType="after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wipe(right)">
                                      <p:cBhvr>
                                        <p:cTn id="74" dur="500"/>
                                        <p:tgtEl>
                                          <p:spTgt spid="2"/>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34506"/>
                                        </p:tgtEl>
                                        <p:attrNameLst>
                                          <p:attrName>style.visibility</p:attrName>
                                        </p:attrNameLst>
                                      </p:cBhvr>
                                      <p:to>
                                        <p:strVal val="visible"/>
                                      </p:to>
                                    </p:set>
                                    <p:animEffect transition="in" filter="fade">
                                      <p:cBhvr>
                                        <p:cTn id="77" dur="500"/>
                                        <p:tgtEl>
                                          <p:spTgt spid="234506"/>
                                        </p:tgtEl>
                                      </p:cBhvr>
                                    </p:animEffect>
                                  </p:childTnLst>
                                </p:cTn>
                              </p:par>
                              <p:par>
                                <p:cTn id="78" presetID="1" presetClass="entr" presetSubtype="0" fill="hold" nodeType="withEffect">
                                  <p:stCondLst>
                                    <p:cond delay="0"/>
                                  </p:stCondLst>
                                  <p:childTnLst>
                                    <p:set>
                                      <p:cBhvr>
                                        <p:cTn id="79" dur="1" fill="hold">
                                          <p:stCondLst>
                                            <p:cond delay="0"/>
                                          </p:stCondLst>
                                        </p:cTn>
                                        <p:tgtEl>
                                          <p:spTgt spid="234517"/>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234524"/>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234534"/>
                                        </p:tgtEl>
                                        <p:attrNameLst>
                                          <p:attrName>style.visibility</p:attrName>
                                        </p:attrNameLst>
                                      </p:cBhvr>
                                      <p:to>
                                        <p:strVal val="visible"/>
                                      </p:to>
                                    </p:set>
                                  </p:childTnLst>
                                </p:cTn>
                              </p:par>
                            </p:childTnLst>
                          </p:cTn>
                        </p:par>
                        <p:par>
                          <p:cTn id="86" fill="hold">
                            <p:stCondLst>
                              <p:cond delay="0"/>
                            </p:stCondLst>
                            <p:childTnLst>
                              <p:par>
                                <p:cTn id="87" presetID="10" presetClass="entr" presetSubtype="0" fill="hold" grpId="0" nodeType="afterEffect">
                                  <p:stCondLst>
                                    <p:cond delay="0"/>
                                  </p:stCondLst>
                                  <p:childTnLst>
                                    <p:set>
                                      <p:cBhvr>
                                        <p:cTn id="88" dur="1" fill="hold">
                                          <p:stCondLst>
                                            <p:cond delay="0"/>
                                          </p:stCondLst>
                                        </p:cTn>
                                        <p:tgtEl>
                                          <p:spTgt spid="234501"/>
                                        </p:tgtEl>
                                        <p:attrNameLst>
                                          <p:attrName>style.visibility</p:attrName>
                                        </p:attrNameLst>
                                      </p:cBhvr>
                                      <p:to>
                                        <p:strVal val="visible"/>
                                      </p:to>
                                    </p:set>
                                    <p:animEffect transition="in" filter="fade">
                                      <p:cBhvr>
                                        <p:cTn id="89" dur="500"/>
                                        <p:tgtEl>
                                          <p:spTgt spid="234501"/>
                                        </p:tgtEl>
                                      </p:cBhvr>
                                    </p:animEffect>
                                  </p:childTnLst>
                                </p:cTn>
                              </p:par>
                            </p:childTnLst>
                          </p:cTn>
                        </p:par>
                        <p:par>
                          <p:cTn id="90" fill="hold">
                            <p:stCondLst>
                              <p:cond delay="500"/>
                            </p:stCondLst>
                            <p:childTnLst>
                              <p:par>
                                <p:cTn id="91" presetID="10" presetClass="entr" presetSubtype="0" fill="hold" grpId="0" nodeType="afterEffect">
                                  <p:stCondLst>
                                    <p:cond delay="0"/>
                                  </p:stCondLst>
                                  <p:childTnLst>
                                    <p:set>
                                      <p:cBhvr>
                                        <p:cTn id="92" dur="1" fill="hold">
                                          <p:stCondLst>
                                            <p:cond delay="0"/>
                                          </p:stCondLst>
                                        </p:cTn>
                                        <p:tgtEl>
                                          <p:spTgt spid="5"/>
                                        </p:tgtEl>
                                        <p:attrNameLst>
                                          <p:attrName>style.visibility</p:attrName>
                                        </p:attrNameLst>
                                      </p:cBhvr>
                                      <p:to>
                                        <p:strVal val="visible"/>
                                      </p:to>
                                    </p:set>
                                    <p:animEffect transition="in" filter="fade">
                                      <p:cBhvr>
                                        <p:cTn id="9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501" grpId="0" animBg="1"/>
      <p:bldP spid="234502" grpId="0" animBg="1"/>
      <p:bldP spid="234503" grpId="0"/>
      <p:bldP spid="234505" grpId="0"/>
      <p:bldP spid="234506" grpId="0"/>
      <p:bldP spid="234508" grpId="0"/>
      <p:bldP spid="234512" grpId="0" animBg="1"/>
      <p:bldP spid="234513" grpId="0"/>
      <p:bldP spid="234514" grpId="0"/>
      <p:bldP spid="234515" grpId="0"/>
      <p:bldP spid="234516" grpId="0"/>
      <p:bldP spid="234518" grpId="0"/>
      <p:bldP spid="234519" grpId="0"/>
      <p:bldP spid="234522" grpId="0" animBg="1"/>
      <p:bldP spid="234523" grpId="0" animBg="1"/>
      <p:bldP spid="234525" grpId="0" animBg="1"/>
      <p:bldP spid="234533" grpId="0"/>
      <p:bldP spid="234534" grpId="0"/>
      <p:bldP spid="234526" grpId="0" animBg="1"/>
      <p:bldP spid="234524" grpId="0" animBg="1"/>
      <p:bldP spid="234527" grpId="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676400" y="914400"/>
            <a:ext cx="4495800" cy="3742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title"/>
          </p:nvPr>
        </p:nvSpPr>
        <p:spPr/>
        <p:txBody>
          <a:bodyPr/>
          <a:lstStyle/>
          <a:p>
            <a:endParaRPr lang="en-US"/>
          </a:p>
        </p:txBody>
      </p:sp>
      <p:sp>
        <p:nvSpPr>
          <p:cNvPr id="3" name="Content Placeholder 2"/>
          <p:cNvSpPr>
            <a:spLocks noGrp="1"/>
          </p:cNvSpPr>
          <p:nvPr>
            <p:ph idx="1"/>
          </p:nvPr>
        </p:nvSpPr>
        <p:spPr>
          <a:xfrm>
            <a:off x="961744" y="4648200"/>
            <a:ext cx="8153400" cy="1631950"/>
          </a:xfrm>
        </p:spPr>
        <p:txBody>
          <a:bodyPr>
            <a:noAutofit/>
          </a:bodyPr>
          <a:lstStyle/>
          <a:p>
            <a:r>
              <a:rPr lang="en-US" sz="2000" dirty="0" smtClean="0"/>
              <a:t>What are the </a:t>
            </a:r>
            <a:r>
              <a:rPr lang="en-US" sz="2000" dirty="0"/>
              <a:t>monopolist's </a:t>
            </a:r>
            <a:r>
              <a:rPr lang="en-US" sz="2000" dirty="0" smtClean="0"/>
              <a:t>profit-maximizing price </a:t>
            </a:r>
            <a:r>
              <a:rPr lang="en-US" sz="2000" dirty="0"/>
              <a:t>and output </a:t>
            </a:r>
            <a:r>
              <a:rPr lang="en-US" sz="2000" dirty="0" smtClean="0"/>
              <a:t>level here?</a:t>
            </a:r>
            <a:endParaRPr lang="en-US" sz="2000" dirty="0"/>
          </a:p>
          <a:p>
            <a:pPr marL="742950" indent="-347663">
              <a:buFont typeface="+mj-lt"/>
              <a:buAutoNum type="alphaLcParenR"/>
            </a:pPr>
            <a:r>
              <a:rPr lang="en-US" sz="1800" dirty="0"/>
              <a:t>P = $3.00; Q = 40</a:t>
            </a:r>
          </a:p>
          <a:p>
            <a:pPr marL="742950" indent="-347663">
              <a:buFont typeface="+mj-lt"/>
              <a:buAutoNum type="alphaLcParenR"/>
            </a:pPr>
            <a:r>
              <a:rPr lang="en-US" sz="1800" dirty="0"/>
              <a:t>P = $16.50; Q = 40</a:t>
            </a:r>
          </a:p>
          <a:p>
            <a:pPr marL="742950" indent="-347663">
              <a:buFont typeface="+mj-lt"/>
              <a:buAutoNum type="alphaLcParenR"/>
            </a:pPr>
            <a:r>
              <a:rPr lang="en-US" sz="1800" dirty="0"/>
              <a:t>P = $6.00; Q = 40</a:t>
            </a:r>
          </a:p>
          <a:p>
            <a:pPr marL="742950" indent="-347663">
              <a:buFont typeface="+mj-lt"/>
              <a:buAutoNum type="alphaLcParenR"/>
            </a:pPr>
            <a:r>
              <a:rPr lang="en-US" sz="1800" dirty="0"/>
              <a:t>P = $6.00; Q = 80</a:t>
            </a:r>
          </a:p>
        </p:txBody>
      </p:sp>
      <p:sp>
        <p:nvSpPr>
          <p:cNvPr id="6" name="Rectangle 5"/>
          <p:cNvSpPr/>
          <p:nvPr/>
        </p:nvSpPr>
        <p:spPr>
          <a:xfrm>
            <a:off x="25705" y="6307666"/>
            <a:ext cx="1172116" cy="369332"/>
          </a:xfrm>
          <a:prstGeom prst="rect">
            <a:avLst/>
          </a:prstGeom>
        </p:spPr>
        <p:txBody>
          <a:bodyPr wrap="none">
            <a:spAutoFit/>
          </a:bodyPr>
          <a:lstStyle/>
          <a:p>
            <a:pPr algn="ctr" fontAlgn="auto">
              <a:spcBef>
                <a:spcPts val="0"/>
              </a:spcBef>
              <a:spcAft>
                <a:spcPts val="0"/>
              </a:spcAft>
              <a:defRPr/>
            </a:pPr>
            <a:r>
              <a:rPr lang="en-US" sz="9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hlinkClick r:id="rId4" action="ppaction://hlinksldjump"/>
              </a:rPr>
              <a:t>To Next </a:t>
            </a:r>
          </a:p>
          <a:p>
            <a:pPr algn="ctr" fontAlgn="auto">
              <a:spcBef>
                <a:spcPts val="0"/>
              </a:spcBef>
              <a:spcAft>
                <a:spcPts val="0"/>
              </a:spcAft>
              <a:defRPr/>
            </a:pPr>
            <a:r>
              <a:rPr lang="en-US" sz="9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hlinkClick r:id="rId4" action="ppaction://hlinksldjump"/>
              </a:rPr>
              <a:t>Active Learning</a:t>
            </a:r>
            <a:endParaRPr lang="en-US" sz="9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endParaRPr>
          </a:p>
        </p:txBody>
      </p:sp>
      <p:sp>
        <p:nvSpPr>
          <p:cNvPr id="2" name="Footer Placeholder 1"/>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50671530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905000" y="905646"/>
            <a:ext cx="4495800" cy="3742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524000" y="4540250"/>
            <a:ext cx="7239000" cy="2317750"/>
          </a:xfrm>
        </p:spPr>
        <p:txBody>
          <a:bodyPr>
            <a:normAutofit/>
          </a:bodyPr>
          <a:lstStyle/>
          <a:p>
            <a:r>
              <a:rPr lang="en-US" sz="2400" dirty="0" smtClean="0"/>
              <a:t>The </a:t>
            </a:r>
            <a:r>
              <a:rPr lang="en-US" sz="2400" dirty="0"/>
              <a:t>monopolist earns a profit of</a:t>
            </a:r>
            <a:r>
              <a:rPr lang="en-US" sz="2400" dirty="0" smtClean="0"/>
              <a:t>:</a:t>
            </a:r>
            <a:r>
              <a:rPr lang="en-US" sz="2400" dirty="0"/>
              <a:t>	</a:t>
            </a:r>
          </a:p>
          <a:p>
            <a:pPr marL="742950" indent="-742950">
              <a:buFont typeface="+mj-lt"/>
              <a:buAutoNum type="alphaLcParenR"/>
            </a:pPr>
            <a:r>
              <a:rPr lang="en-US" sz="2400" dirty="0"/>
              <a:t>$600.</a:t>
            </a:r>
          </a:p>
          <a:p>
            <a:pPr marL="742950" indent="-742950">
              <a:buFont typeface="+mj-lt"/>
              <a:buAutoNum type="alphaLcParenR"/>
            </a:pPr>
            <a:r>
              <a:rPr lang="en-US" sz="2400" dirty="0"/>
              <a:t>$420.</a:t>
            </a:r>
          </a:p>
          <a:p>
            <a:pPr marL="742950" indent="-742950">
              <a:buFont typeface="+mj-lt"/>
              <a:buAutoNum type="alphaLcParenR"/>
            </a:pPr>
            <a:r>
              <a:rPr lang="en-US" sz="2400" dirty="0"/>
              <a:t>$240.</a:t>
            </a:r>
          </a:p>
          <a:p>
            <a:pPr marL="742950" indent="-742950">
              <a:buFont typeface="+mj-lt"/>
              <a:buAutoNum type="alphaLcParenR"/>
            </a:pPr>
            <a:r>
              <a:rPr lang="en-US" sz="2400" dirty="0"/>
              <a:t>$480. </a:t>
            </a:r>
          </a:p>
        </p:txBody>
      </p:sp>
      <p:sp>
        <p:nvSpPr>
          <p:cNvPr id="6" name="Rectangle 5"/>
          <p:cNvSpPr/>
          <p:nvPr/>
        </p:nvSpPr>
        <p:spPr>
          <a:xfrm>
            <a:off x="25705" y="6307666"/>
            <a:ext cx="1172116" cy="369332"/>
          </a:xfrm>
          <a:prstGeom prst="rect">
            <a:avLst/>
          </a:prstGeom>
        </p:spPr>
        <p:txBody>
          <a:bodyPr wrap="none">
            <a:spAutoFit/>
          </a:bodyPr>
          <a:lstStyle/>
          <a:p>
            <a:pPr algn="ctr" fontAlgn="auto">
              <a:spcBef>
                <a:spcPts val="0"/>
              </a:spcBef>
              <a:spcAft>
                <a:spcPts val="0"/>
              </a:spcAft>
              <a:defRPr/>
            </a:pPr>
            <a:r>
              <a:rPr lang="en-US" sz="9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hlinkClick r:id="rId4" action="ppaction://hlinksldjump"/>
              </a:rPr>
              <a:t>To Next </a:t>
            </a:r>
          </a:p>
          <a:p>
            <a:pPr algn="ctr" fontAlgn="auto">
              <a:spcBef>
                <a:spcPts val="0"/>
              </a:spcBef>
              <a:spcAft>
                <a:spcPts val="0"/>
              </a:spcAft>
              <a:defRPr/>
            </a:pPr>
            <a:r>
              <a:rPr lang="en-US" sz="9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hlinkClick r:id="rId4" action="ppaction://hlinksldjump"/>
              </a:rPr>
              <a:t>Active Learning</a:t>
            </a:r>
            <a:endParaRPr lang="en-US" sz="9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endParaRPr>
          </a:p>
        </p:txBody>
      </p:sp>
      <p:sp>
        <p:nvSpPr>
          <p:cNvPr id="7" name="Footer Placeholder 6"/>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139952356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90600"/>
            <a:ext cx="8229600" cy="5135563"/>
          </a:xfrm>
        </p:spPr>
        <p:txBody>
          <a:bodyPr>
            <a:normAutofit/>
          </a:bodyPr>
          <a:lstStyle/>
          <a:p>
            <a:pPr>
              <a:spcBef>
                <a:spcPts val="0"/>
              </a:spcBef>
              <a:spcAft>
                <a:spcPts val="1800"/>
              </a:spcAft>
            </a:pPr>
            <a:r>
              <a:rPr lang="en-US" sz="3200" dirty="0">
                <a:solidFill>
                  <a:srgbClr val="0070C0"/>
                </a:solidFill>
              </a:rPr>
              <a:t>IS THERE A MONOPOLY </a:t>
            </a:r>
            <a:r>
              <a:rPr lang="en-US" sz="3200" dirty="0" smtClean="0">
                <a:solidFill>
                  <a:srgbClr val="0070C0"/>
                </a:solidFill>
              </a:rPr>
              <a:t>SUPPLY CURVE</a:t>
            </a:r>
            <a:r>
              <a:rPr lang="en-US" sz="3200" dirty="0">
                <a:solidFill>
                  <a:srgbClr val="0070C0"/>
                </a:solidFill>
              </a:rPr>
              <a:t>?</a:t>
            </a:r>
          </a:p>
          <a:p>
            <a:pPr>
              <a:spcBef>
                <a:spcPts val="0"/>
              </a:spcBef>
              <a:spcAft>
                <a:spcPts val="1800"/>
              </a:spcAft>
            </a:pPr>
            <a:r>
              <a:rPr lang="en-US" sz="3200" b="0" dirty="0" smtClean="0"/>
              <a:t>You </a:t>
            </a:r>
            <a:r>
              <a:rPr lang="en-US" sz="3200" b="0" dirty="0"/>
              <a:t>might be tempted to </a:t>
            </a:r>
            <a:r>
              <a:rPr lang="en-US" sz="3200" b="0" dirty="0" smtClean="0"/>
              <a:t>ask about the supply </a:t>
            </a:r>
            <a:r>
              <a:rPr lang="en-US" sz="3200" b="0" dirty="0"/>
              <a:t>curve of </a:t>
            </a:r>
            <a:r>
              <a:rPr lang="en-US" sz="3200" b="0" dirty="0" smtClean="0"/>
              <a:t>a monopolist</a:t>
            </a:r>
            <a:r>
              <a:rPr lang="en-US" sz="3200" b="0" dirty="0"/>
              <a:t>. But this is a meaningless question:</a:t>
            </a:r>
          </a:p>
          <a:p>
            <a:pPr>
              <a:spcBef>
                <a:spcPts val="0"/>
              </a:spcBef>
              <a:spcAft>
                <a:spcPts val="1800"/>
              </a:spcAft>
            </a:pPr>
            <a:r>
              <a:rPr lang="en-US" sz="3200" i="1" dirty="0" smtClean="0">
                <a:solidFill>
                  <a:srgbClr val="0070C0"/>
                </a:solidFill>
              </a:rPr>
              <a:t>Monopolists don’t </a:t>
            </a:r>
            <a:r>
              <a:rPr lang="en-US" sz="3200" i="1" dirty="0">
                <a:solidFill>
                  <a:srgbClr val="0070C0"/>
                </a:solidFill>
              </a:rPr>
              <a:t>have supply </a:t>
            </a:r>
            <a:r>
              <a:rPr lang="en-US" sz="3200" i="1" dirty="0" smtClean="0">
                <a:solidFill>
                  <a:srgbClr val="0070C0"/>
                </a:solidFill>
              </a:rPr>
              <a:t>curves- </a:t>
            </a:r>
            <a:r>
              <a:rPr lang="en-US" sz="3200" i="1" dirty="0" smtClean="0"/>
              <a:t>since they control prices there is no set relationship between Price and Quantity supplied.</a:t>
            </a:r>
            <a:endParaRPr lang="en-US" sz="3200" dirty="0"/>
          </a:p>
        </p:txBody>
      </p:sp>
      <p:sp>
        <p:nvSpPr>
          <p:cNvPr id="3" name="Footer Placeholder 2"/>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24843223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3" name="Content Placeholder 2"/>
          <p:cNvSpPr>
            <a:spLocks noGrp="1"/>
          </p:cNvSpPr>
          <p:nvPr>
            <p:ph idx="1"/>
          </p:nvPr>
        </p:nvSpPr>
        <p:spPr>
          <a:xfrm>
            <a:off x="228600" y="1143000"/>
            <a:ext cx="8458200" cy="5213350"/>
          </a:xfrm>
        </p:spPr>
        <p:txBody>
          <a:bodyPr>
            <a:normAutofit fontScale="77500" lnSpcReduction="20000"/>
          </a:bodyPr>
          <a:lstStyle/>
          <a:p>
            <a:r>
              <a:rPr lang="en-US" dirty="0" smtClean="0"/>
              <a:t>If </a:t>
            </a:r>
            <a:r>
              <a:rPr lang="en-US" dirty="0"/>
              <a:t>the market for some good were converted from a competitive industry to a monopoly, which of the following would occur as a result</a:t>
            </a:r>
            <a:r>
              <a:rPr lang="en-US" dirty="0" smtClean="0"/>
              <a:t>?</a:t>
            </a:r>
            <a:endParaRPr lang="en-US" dirty="0"/>
          </a:p>
          <a:p>
            <a:pPr marL="742950" indent="-742950">
              <a:buFont typeface="+mj-lt"/>
              <a:buAutoNum type="alphaLcParenR"/>
            </a:pPr>
            <a:r>
              <a:rPr lang="en-US" dirty="0"/>
              <a:t>Prices would fall on the output produced by the monopolist.</a:t>
            </a:r>
          </a:p>
          <a:p>
            <a:pPr marL="742950" indent="-742950">
              <a:buFont typeface="+mj-lt"/>
              <a:buAutoNum type="alphaLcParenR"/>
            </a:pPr>
            <a:r>
              <a:rPr lang="en-US" dirty="0" smtClean="0"/>
              <a:t>Some consumer </a:t>
            </a:r>
            <a:r>
              <a:rPr lang="en-US" dirty="0"/>
              <a:t>surplus would be reallocated to the monopolist as profit.</a:t>
            </a:r>
          </a:p>
          <a:p>
            <a:pPr marL="742950" indent="-742950">
              <a:buFont typeface="+mj-lt"/>
              <a:buAutoNum type="alphaLcParenR"/>
            </a:pPr>
            <a:r>
              <a:rPr lang="en-US" dirty="0"/>
              <a:t>The overall level of profit earned in the industry would decrease.</a:t>
            </a:r>
          </a:p>
          <a:p>
            <a:pPr marL="742950" indent="-742950">
              <a:buFont typeface="+mj-lt"/>
              <a:buAutoNum type="alphaLcParenR"/>
            </a:pPr>
            <a:r>
              <a:rPr lang="en-US" dirty="0"/>
              <a:t>More output would be produced by the monopolist.</a:t>
            </a:r>
          </a:p>
        </p:txBody>
      </p:sp>
      <p:sp>
        <p:nvSpPr>
          <p:cNvPr id="5" name="Rectangle 4"/>
          <p:cNvSpPr/>
          <p:nvPr/>
        </p:nvSpPr>
        <p:spPr>
          <a:xfrm>
            <a:off x="25705" y="6307666"/>
            <a:ext cx="1172116" cy="369332"/>
          </a:xfrm>
          <a:prstGeom prst="rect">
            <a:avLst/>
          </a:prstGeom>
        </p:spPr>
        <p:txBody>
          <a:bodyPr wrap="none">
            <a:spAutoFit/>
          </a:bodyPr>
          <a:lstStyle/>
          <a:p>
            <a:pPr algn="ctr" fontAlgn="auto">
              <a:spcBef>
                <a:spcPts val="0"/>
              </a:spcBef>
              <a:spcAft>
                <a:spcPts val="0"/>
              </a:spcAft>
              <a:defRPr/>
            </a:pPr>
            <a:r>
              <a:rPr lang="en-US" sz="9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hlinkClick r:id="rId3" action="ppaction://hlinksldjump"/>
              </a:rPr>
              <a:t>To Next </a:t>
            </a:r>
          </a:p>
          <a:p>
            <a:pPr algn="ctr" fontAlgn="auto">
              <a:spcBef>
                <a:spcPts val="0"/>
              </a:spcBef>
              <a:spcAft>
                <a:spcPts val="0"/>
              </a:spcAft>
              <a:defRPr/>
            </a:pPr>
            <a:r>
              <a:rPr lang="en-US" sz="9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hlinkClick r:id="rId3" action="ppaction://hlinksldjump"/>
              </a:rPr>
              <a:t>Active Learning</a:t>
            </a:r>
            <a:endParaRPr lang="en-US" sz="9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endParaRPr>
          </a:p>
        </p:txBody>
      </p:sp>
      <p:sp>
        <p:nvSpPr>
          <p:cNvPr id="7" name="Footer Placeholder 6"/>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18081973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51" name="Rectangle 7"/>
          <p:cNvSpPr>
            <a:spLocks noChangeArrowheads="1"/>
          </p:cNvSpPr>
          <p:nvPr/>
        </p:nvSpPr>
        <p:spPr bwMode="auto">
          <a:xfrm>
            <a:off x="5200650" y="3375025"/>
            <a:ext cx="1028700" cy="827088"/>
          </a:xfrm>
          <a:prstGeom prst="rect">
            <a:avLst/>
          </a:prstGeom>
          <a:solidFill>
            <a:srgbClr val="D7EDE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entury Gothic"/>
              <a:cs typeface="Century Gothic"/>
            </a:endParaRPr>
          </a:p>
        </p:txBody>
      </p:sp>
      <p:sp>
        <p:nvSpPr>
          <p:cNvPr id="236546" name="Rectangle 2"/>
          <p:cNvSpPr>
            <a:spLocks noGrp="1" noRot="1" noChangeArrowheads="1"/>
          </p:cNvSpPr>
          <p:nvPr>
            <p:ph type="title"/>
          </p:nvPr>
        </p:nvSpPr>
        <p:spPr/>
        <p:txBody>
          <a:bodyPr>
            <a:normAutofit fontScale="90000"/>
          </a:bodyPr>
          <a:lstStyle/>
          <a:p>
            <a:pPr algn="l"/>
            <a:r>
              <a:rPr lang="en-US" spc="0" dirty="0" smtClean="0"/>
              <a:t>MONOPOLY CAUSES INEFFICIENCY</a:t>
            </a:r>
          </a:p>
        </p:txBody>
      </p:sp>
      <p:sp>
        <p:nvSpPr>
          <p:cNvPr id="236549" name="Freeform 5"/>
          <p:cNvSpPr>
            <a:spLocks/>
          </p:cNvSpPr>
          <p:nvPr/>
        </p:nvSpPr>
        <p:spPr bwMode="auto">
          <a:xfrm>
            <a:off x="591086" y="2789238"/>
            <a:ext cx="2473325" cy="1412875"/>
          </a:xfrm>
          <a:custGeom>
            <a:avLst/>
            <a:gdLst>
              <a:gd name="T0" fmla="*/ 0 w 1285"/>
              <a:gd name="T1" fmla="*/ 0 h 666"/>
              <a:gd name="T2" fmla="*/ 0 w 1285"/>
              <a:gd name="T3" fmla="*/ 666 h 666"/>
              <a:gd name="T4" fmla="*/ 1285 w 1285"/>
              <a:gd name="T5" fmla="*/ 666 h 666"/>
              <a:gd name="T6" fmla="*/ 0 w 1285"/>
              <a:gd name="T7" fmla="*/ 0 h 666"/>
              <a:gd name="T8" fmla="*/ 0 60000 65536"/>
              <a:gd name="T9" fmla="*/ 0 60000 65536"/>
              <a:gd name="T10" fmla="*/ 0 60000 65536"/>
              <a:gd name="T11" fmla="*/ 0 60000 65536"/>
              <a:gd name="T12" fmla="*/ 0 w 1285"/>
              <a:gd name="T13" fmla="*/ 0 h 666"/>
              <a:gd name="T14" fmla="*/ 1285 w 1285"/>
              <a:gd name="T15" fmla="*/ 666 h 666"/>
            </a:gdLst>
            <a:ahLst/>
            <a:cxnLst>
              <a:cxn ang="T8">
                <a:pos x="T0" y="T1"/>
              </a:cxn>
              <a:cxn ang="T9">
                <a:pos x="T2" y="T3"/>
              </a:cxn>
              <a:cxn ang="T10">
                <a:pos x="T4" y="T5"/>
              </a:cxn>
              <a:cxn ang="T11">
                <a:pos x="T6" y="T7"/>
              </a:cxn>
            </a:cxnLst>
            <a:rect l="T12" t="T13" r="T14" b="T15"/>
            <a:pathLst>
              <a:path w="1285" h="666">
                <a:moveTo>
                  <a:pt x="0" y="0"/>
                </a:moveTo>
                <a:lnTo>
                  <a:pt x="0" y="666"/>
                </a:lnTo>
                <a:lnTo>
                  <a:pt x="1285" y="666"/>
                </a:lnTo>
                <a:lnTo>
                  <a:pt x="0" y="0"/>
                </a:lnTo>
                <a:close/>
              </a:path>
            </a:pathLst>
          </a:custGeom>
          <a:solidFill>
            <a:srgbClr val="C7D6E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36550" name="Freeform 6"/>
          <p:cNvSpPr>
            <a:spLocks/>
          </p:cNvSpPr>
          <p:nvPr/>
        </p:nvSpPr>
        <p:spPr bwMode="auto">
          <a:xfrm>
            <a:off x="6229350" y="3375025"/>
            <a:ext cx="1444625" cy="827088"/>
          </a:xfrm>
          <a:custGeom>
            <a:avLst/>
            <a:gdLst>
              <a:gd name="T0" fmla="*/ 0 w 751"/>
              <a:gd name="T1" fmla="*/ 0 h 390"/>
              <a:gd name="T2" fmla="*/ 0 w 751"/>
              <a:gd name="T3" fmla="*/ 390 h 390"/>
              <a:gd name="T4" fmla="*/ 751 w 751"/>
              <a:gd name="T5" fmla="*/ 390 h 390"/>
              <a:gd name="T6" fmla="*/ 0 w 751"/>
              <a:gd name="T7" fmla="*/ 0 h 390"/>
              <a:gd name="T8" fmla="*/ 0 60000 65536"/>
              <a:gd name="T9" fmla="*/ 0 60000 65536"/>
              <a:gd name="T10" fmla="*/ 0 60000 65536"/>
              <a:gd name="T11" fmla="*/ 0 60000 65536"/>
              <a:gd name="T12" fmla="*/ 0 w 751"/>
              <a:gd name="T13" fmla="*/ 0 h 390"/>
              <a:gd name="T14" fmla="*/ 751 w 751"/>
              <a:gd name="T15" fmla="*/ 390 h 390"/>
            </a:gdLst>
            <a:ahLst/>
            <a:cxnLst>
              <a:cxn ang="T8">
                <a:pos x="T0" y="T1"/>
              </a:cxn>
              <a:cxn ang="T9">
                <a:pos x="T2" y="T3"/>
              </a:cxn>
              <a:cxn ang="T10">
                <a:pos x="T4" y="T5"/>
              </a:cxn>
              <a:cxn ang="T11">
                <a:pos x="T6" y="T7"/>
              </a:cxn>
            </a:cxnLst>
            <a:rect l="T12" t="T13" r="T14" b="T15"/>
            <a:pathLst>
              <a:path w="751" h="390">
                <a:moveTo>
                  <a:pt x="0" y="0"/>
                </a:moveTo>
                <a:lnTo>
                  <a:pt x="0" y="390"/>
                </a:lnTo>
                <a:lnTo>
                  <a:pt x="751" y="390"/>
                </a:lnTo>
                <a:lnTo>
                  <a:pt x="0" y="0"/>
                </a:lnTo>
                <a:close/>
              </a:path>
            </a:pathLst>
          </a:custGeom>
          <a:solidFill>
            <a:srgbClr val="FFE5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36552" name="Line 8"/>
          <p:cNvSpPr>
            <a:spLocks noChangeShapeType="1"/>
          </p:cNvSpPr>
          <p:nvPr/>
        </p:nvSpPr>
        <p:spPr bwMode="auto">
          <a:xfrm>
            <a:off x="5200650" y="4202113"/>
            <a:ext cx="2847975" cy="0"/>
          </a:xfrm>
          <a:prstGeom prst="line">
            <a:avLst/>
          </a:prstGeom>
          <a:noFill/>
          <a:ln w="30163">
            <a:solidFill>
              <a:srgbClr val="F3716D"/>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36553" name="Freeform 9"/>
          <p:cNvSpPr>
            <a:spLocks/>
          </p:cNvSpPr>
          <p:nvPr/>
        </p:nvSpPr>
        <p:spPr bwMode="auto">
          <a:xfrm>
            <a:off x="5200650" y="2789238"/>
            <a:ext cx="1028700" cy="585787"/>
          </a:xfrm>
          <a:custGeom>
            <a:avLst/>
            <a:gdLst>
              <a:gd name="T0" fmla="*/ 0 w 534"/>
              <a:gd name="T1" fmla="*/ 0 h 276"/>
              <a:gd name="T2" fmla="*/ 0 w 534"/>
              <a:gd name="T3" fmla="*/ 276 h 276"/>
              <a:gd name="T4" fmla="*/ 534 w 534"/>
              <a:gd name="T5" fmla="*/ 276 h 276"/>
              <a:gd name="T6" fmla="*/ 0 w 534"/>
              <a:gd name="T7" fmla="*/ 0 h 276"/>
              <a:gd name="T8" fmla="*/ 0 60000 65536"/>
              <a:gd name="T9" fmla="*/ 0 60000 65536"/>
              <a:gd name="T10" fmla="*/ 0 60000 65536"/>
              <a:gd name="T11" fmla="*/ 0 60000 65536"/>
              <a:gd name="T12" fmla="*/ 0 w 534"/>
              <a:gd name="T13" fmla="*/ 0 h 276"/>
              <a:gd name="T14" fmla="*/ 534 w 534"/>
              <a:gd name="T15" fmla="*/ 276 h 276"/>
            </a:gdLst>
            <a:ahLst/>
            <a:cxnLst>
              <a:cxn ang="T8">
                <a:pos x="T0" y="T1"/>
              </a:cxn>
              <a:cxn ang="T9">
                <a:pos x="T2" y="T3"/>
              </a:cxn>
              <a:cxn ang="T10">
                <a:pos x="T4" y="T5"/>
              </a:cxn>
              <a:cxn ang="T11">
                <a:pos x="T6" y="T7"/>
              </a:cxn>
            </a:cxnLst>
            <a:rect l="T12" t="T13" r="T14" b="T15"/>
            <a:pathLst>
              <a:path w="534" h="276">
                <a:moveTo>
                  <a:pt x="0" y="0"/>
                </a:moveTo>
                <a:lnTo>
                  <a:pt x="0" y="276"/>
                </a:lnTo>
                <a:lnTo>
                  <a:pt x="534" y="276"/>
                </a:lnTo>
                <a:lnTo>
                  <a:pt x="0" y="0"/>
                </a:lnTo>
                <a:close/>
              </a:path>
            </a:pathLst>
          </a:custGeom>
          <a:solidFill>
            <a:srgbClr val="C7D6E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36554" name="Line 10"/>
          <p:cNvSpPr>
            <a:spLocks noChangeShapeType="1"/>
          </p:cNvSpPr>
          <p:nvPr/>
        </p:nvSpPr>
        <p:spPr bwMode="auto">
          <a:xfrm>
            <a:off x="591086" y="4202113"/>
            <a:ext cx="2846388" cy="0"/>
          </a:xfrm>
          <a:prstGeom prst="line">
            <a:avLst/>
          </a:prstGeom>
          <a:noFill/>
          <a:ln w="30163">
            <a:solidFill>
              <a:srgbClr val="F3716D"/>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36555" name="Rectangle 11"/>
          <p:cNvSpPr>
            <a:spLocks noChangeArrowheads="1"/>
          </p:cNvSpPr>
          <p:nvPr/>
        </p:nvSpPr>
        <p:spPr bwMode="auto">
          <a:xfrm>
            <a:off x="1084799" y="1905000"/>
            <a:ext cx="2551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(a)</a:t>
            </a:r>
            <a:endParaRPr lang="en-US" sz="1400">
              <a:latin typeface="Century Gothic"/>
              <a:cs typeface="Century Gothic"/>
            </a:endParaRPr>
          </a:p>
        </p:txBody>
      </p:sp>
      <p:sp>
        <p:nvSpPr>
          <p:cNvPr id="236556" name="Rectangle 12"/>
          <p:cNvSpPr>
            <a:spLocks noChangeArrowheads="1"/>
          </p:cNvSpPr>
          <p:nvPr/>
        </p:nvSpPr>
        <p:spPr bwMode="auto">
          <a:xfrm>
            <a:off x="1347271" y="1905000"/>
            <a:ext cx="322472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b="1" dirty="0">
                <a:solidFill>
                  <a:srgbClr val="000000"/>
                </a:solidFill>
                <a:latin typeface="Century Gothic"/>
                <a:cs typeface="Century Gothic"/>
              </a:rPr>
              <a:t>Total </a:t>
            </a:r>
            <a:r>
              <a:rPr lang="en-US" sz="1400" b="1" dirty="0" smtClean="0">
                <a:solidFill>
                  <a:srgbClr val="000000"/>
                </a:solidFill>
                <a:latin typeface="Century Gothic"/>
                <a:cs typeface="Century Gothic"/>
              </a:rPr>
              <a:t>surplus with perfect competition</a:t>
            </a:r>
            <a:endParaRPr lang="en-US" sz="1400" b="1" dirty="0">
              <a:latin typeface="Century Gothic"/>
              <a:cs typeface="Century Gothic"/>
            </a:endParaRPr>
          </a:p>
        </p:txBody>
      </p:sp>
      <p:sp>
        <p:nvSpPr>
          <p:cNvPr id="236558" name="Rectangle 14"/>
          <p:cNvSpPr>
            <a:spLocks noChangeArrowheads="1"/>
          </p:cNvSpPr>
          <p:nvPr/>
        </p:nvSpPr>
        <p:spPr bwMode="auto">
          <a:xfrm>
            <a:off x="5955285" y="1905000"/>
            <a:ext cx="29311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588" indent="-1588"/>
            <a:r>
              <a:rPr lang="en-US" sz="1400" dirty="0" smtClean="0">
                <a:solidFill>
                  <a:srgbClr val="000000"/>
                </a:solidFill>
                <a:latin typeface="Century Gothic"/>
                <a:cs typeface="Century Gothic"/>
              </a:rPr>
              <a:t>(b)</a:t>
            </a:r>
            <a:endParaRPr lang="en-US" sz="1400" dirty="0">
              <a:latin typeface="Century Gothic"/>
              <a:cs typeface="Century Gothic"/>
            </a:endParaRPr>
          </a:p>
        </p:txBody>
      </p:sp>
      <p:sp>
        <p:nvSpPr>
          <p:cNvPr id="236560" name="Rectangle 16"/>
          <p:cNvSpPr>
            <a:spLocks noChangeArrowheads="1"/>
          </p:cNvSpPr>
          <p:nvPr/>
        </p:nvSpPr>
        <p:spPr bwMode="auto">
          <a:xfrm>
            <a:off x="6215063" y="1905000"/>
            <a:ext cx="242002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b="1" dirty="0">
                <a:solidFill>
                  <a:srgbClr val="000000"/>
                </a:solidFill>
                <a:latin typeface="Century Gothic"/>
                <a:cs typeface="Century Gothic"/>
              </a:rPr>
              <a:t>Total </a:t>
            </a:r>
            <a:r>
              <a:rPr lang="en-US" sz="1400" b="1" dirty="0" smtClean="0">
                <a:solidFill>
                  <a:srgbClr val="000000"/>
                </a:solidFill>
                <a:latin typeface="Century Gothic"/>
                <a:cs typeface="Century Gothic"/>
              </a:rPr>
              <a:t>surplus with monopoly</a:t>
            </a:r>
            <a:endParaRPr lang="en-US" sz="1400" b="1" dirty="0">
              <a:latin typeface="Century Gothic"/>
              <a:cs typeface="Century Gothic"/>
            </a:endParaRPr>
          </a:p>
        </p:txBody>
      </p:sp>
      <p:sp>
        <p:nvSpPr>
          <p:cNvPr id="236561" name="Line 17"/>
          <p:cNvSpPr>
            <a:spLocks noChangeShapeType="1"/>
          </p:cNvSpPr>
          <p:nvPr/>
        </p:nvSpPr>
        <p:spPr bwMode="auto">
          <a:xfrm>
            <a:off x="564099" y="2774950"/>
            <a:ext cx="3036887" cy="1731963"/>
          </a:xfrm>
          <a:prstGeom prst="line">
            <a:avLst/>
          </a:prstGeom>
          <a:noFill/>
          <a:ln w="30163">
            <a:solidFill>
              <a:srgbClr val="3C5DAA"/>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36562" name="Rectangle 18"/>
          <p:cNvSpPr>
            <a:spLocks noChangeArrowheads="1"/>
          </p:cNvSpPr>
          <p:nvPr/>
        </p:nvSpPr>
        <p:spPr bwMode="auto">
          <a:xfrm>
            <a:off x="3616861" y="4416425"/>
            <a:ext cx="16270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a:solidFill>
                  <a:srgbClr val="000000"/>
                </a:solidFill>
                <a:latin typeface="Century Gothic"/>
                <a:cs typeface="Century Gothic"/>
              </a:rPr>
              <a:t>D</a:t>
            </a:r>
            <a:endParaRPr lang="en-US" sz="1400" i="1" dirty="0">
              <a:latin typeface="Century Gothic"/>
              <a:cs typeface="Century Gothic"/>
            </a:endParaRPr>
          </a:p>
        </p:txBody>
      </p:sp>
      <p:sp>
        <p:nvSpPr>
          <p:cNvPr id="236563" name="Rectangle 19"/>
          <p:cNvSpPr>
            <a:spLocks noChangeArrowheads="1"/>
          </p:cNvSpPr>
          <p:nvPr/>
        </p:nvSpPr>
        <p:spPr bwMode="auto">
          <a:xfrm>
            <a:off x="3435886" y="4079875"/>
            <a:ext cx="47457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a:solidFill>
                  <a:srgbClr val="000000"/>
                </a:solidFill>
                <a:latin typeface="Century Gothic"/>
                <a:cs typeface="Century Gothic"/>
              </a:rPr>
              <a:t>MC</a:t>
            </a:r>
            <a:r>
              <a:rPr lang="en-US" sz="1400" dirty="0">
                <a:solidFill>
                  <a:srgbClr val="000000"/>
                </a:solidFill>
                <a:latin typeface="Century Gothic"/>
                <a:cs typeface="Century Gothic"/>
              </a:rPr>
              <a:t> =</a:t>
            </a:r>
            <a:endParaRPr lang="en-US" sz="1400" dirty="0">
              <a:latin typeface="Century Gothic"/>
              <a:cs typeface="Century Gothic"/>
            </a:endParaRPr>
          </a:p>
        </p:txBody>
      </p:sp>
      <p:sp>
        <p:nvSpPr>
          <p:cNvPr id="236564" name="Rectangle 20"/>
          <p:cNvSpPr>
            <a:spLocks noChangeArrowheads="1"/>
          </p:cNvSpPr>
          <p:nvPr/>
        </p:nvSpPr>
        <p:spPr bwMode="auto">
          <a:xfrm>
            <a:off x="3845461" y="4079875"/>
            <a:ext cx="43402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smtClean="0">
                <a:solidFill>
                  <a:srgbClr val="000000"/>
                </a:solidFill>
                <a:latin typeface="Century Gothic"/>
                <a:cs typeface="Century Gothic"/>
              </a:rPr>
              <a:t> </a:t>
            </a:r>
            <a:r>
              <a:rPr lang="en-US" sz="1400" i="1" dirty="0" err="1" smtClean="0">
                <a:solidFill>
                  <a:srgbClr val="000000"/>
                </a:solidFill>
                <a:latin typeface="Century Gothic"/>
                <a:cs typeface="Century Gothic"/>
              </a:rPr>
              <a:t>ATC</a:t>
            </a:r>
            <a:endParaRPr lang="en-US" sz="1400" i="1" dirty="0">
              <a:latin typeface="Century Gothic"/>
              <a:cs typeface="Century Gothic"/>
            </a:endParaRPr>
          </a:p>
        </p:txBody>
      </p:sp>
      <p:sp>
        <p:nvSpPr>
          <p:cNvPr id="236567" name="Rectangle 23"/>
          <p:cNvSpPr>
            <a:spLocks noChangeArrowheads="1"/>
          </p:cNvSpPr>
          <p:nvPr/>
        </p:nvSpPr>
        <p:spPr bwMode="auto">
          <a:xfrm>
            <a:off x="8054975" y="4079875"/>
            <a:ext cx="47457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a:solidFill>
                  <a:srgbClr val="000000"/>
                </a:solidFill>
                <a:latin typeface="Century Gothic"/>
                <a:cs typeface="Century Gothic"/>
              </a:rPr>
              <a:t>MC</a:t>
            </a:r>
            <a:r>
              <a:rPr lang="en-US" sz="1400" dirty="0">
                <a:solidFill>
                  <a:srgbClr val="000000"/>
                </a:solidFill>
                <a:latin typeface="Century Gothic"/>
                <a:cs typeface="Century Gothic"/>
              </a:rPr>
              <a:t> =</a:t>
            </a:r>
            <a:endParaRPr lang="en-US" sz="1400" dirty="0">
              <a:latin typeface="Century Gothic"/>
              <a:cs typeface="Century Gothic"/>
            </a:endParaRPr>
          </a:p>
        </p:txBody>
      </p:sp>
      <p:sp>
        <p:nvSpPr>
          <p:cNvPr id="236568" name="Rectangle 24"/>
          <p:cNvSpPr>
            <a:spLocks noChangeArrowheads="1"/>
          </p:cNvSpPr>
          <p:nvPr/>
        </p:nvSpPr>
        <p:spPr bwMode="auto">
          <a:xfrm>
            <a:off x="8467725" y="4079875"/>
            <a:ext cx="43402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smtClean="0">
                <a:solidFill>
                  <a:srgbClr val="000000"/>
                </a:solidFill>
                <a:latin typeface="Century Gothic"/>
                <a:cs typeface="Century Gothic"/>
              </a:rPr>
              <a:t> </a:t>
            </a:r>
            <a:r>
              <a:rPr lang="en-US" sz="1400" i="1" dirty="0" err="1" smtClean="0">
                <a:solidFill>
                  <a:srgbClr val="000000"/>
                </a:solidFill>
                <a:latin typeface="Century Gothic"/>
                <a:cs typeface="Century Gothic"/>
              </a:rPr>
              <a:t>ATC</a:t>
            </a:r>
            <a:endParaRPr lang="en-US" sz="1400" i="1" dirty="0">
              <a:latin typeface="Century Gothic"/>
              <a:cs typeface="Century Gothic"/>
            </a:endParaRPr>
          </a:p>
        </p:txBody>
      </p:sp>
      <p:sp>
        <p:nvSpPr>
          <p:cNvPr id="236571" name="Rectangle 27"/>
          <p:cNvSpPr>
            <a:spLocks noChangeArrowheads="1"/>
          </p:cNvSpPr>
          <p:nvPr/>
        </p:nvSpPr>
        <p:spPr bwMode="auto">
          <a:xfrm>
            <a:off x="3618449" y="4932363"/>
            <a:ext cx="75661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Quantity</a:t>
            </a:r>
            <a:endParaRPr lang="en-US" sz="1400">
              <a:latin typeface="Century Gothic"/>
              <a:cs typeface="Century Gothic"/>
            </a:endParaRPr>
          </a:p>
        </p:txBody>
      </p:sp>
      <p:sp>
        <p:nvSpPr>
          <p:cNvPr id="236572" name="Rectangle 28"/>
          <p:cNvSpPr>
            <a:spLocks noChangeArrowheads="1"/>
          </p:cNvSpPr>
          <p:nvPr/>
        </p:nvSpPr>
        <p:spPr bwMode="auto">
          <a:xfrm>
            <a:off x="2975511" y="4913313"/>
            <a:ext cx="2790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smtClean="0">
                <a:solidFill>
                  <a:srgbClr val="000000"/>
                </a:solidFill>
                <a:latin typeface="Century Gothic"/>
                <a:cs typeface="Century Gothic"/>
              </a:rPr>
              <a:t>Q</a:t>
            </a:r>
            <a:r>
              <a:rPr lang="en-US" sz="1400" baseline="-25000" dirty="0" smtClean="0">
                <a:solidFill>
                  <a:srgbClr val="000000"/>
                </a:solidFill>
                <a:latin typeface="Century Gothic"/>
                <a:cs typeface="Century Gothic"/>
              </a:rPr>
              <a:t>C</a:t>
            </a:r>
            <a:endParaRPr lang="en-US" sz="1400" i="1" dirty="0">
              <a:latin typeface="Century Gothic"/>
              <a:cs typeface="Century Gothic"/>
            </a:endParaRPr>
          </a:p>
        </p:txBody>
      </p:sp>
      <p:sp>
        <p:nvSpPr>
          <p:cNvPr id="236574" name="Oval 30"/>
          <p:cNvSpPr>
            <a:spLocks noChangeArrowheads="1"/>
          </p:cNvSpPr>
          <p:nvPr/>
        </p:nvSpPr>
        <p:spPr bwMode="auto">
          <a:xfrm>
            <a:off x="3018374" y="4151313"/>
            <a:ext cx="90487" cy="10001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36575" name="Rectangle 31"/>
          <p:cNvSpPr>
            <a:spLocks noChangeArrowheads="1"/>
          </p:cNvSpPr>
          <p:nvPr/>
        </p:nvSpPr>
        <p:spPr bwMode="auto">
          <a:xfrm>
            <a:off x="357724" y="4075113"/>
            <a:ext cx="22895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smtClean="0">
                <a:solidFill>
                  <a:srgbClr val="000000"/>
                </a:solidFill>
                <a:latin typeface="Century Gothic"/>
                <a:cs typeface="Century Gothic"/>
              </a:rPr>
              <a:t>P</a:t>
            </a:r>
            <a:r>
              <a:rPr lang="en-US" sz="1400" i="1" baseline="-25000" dirty="0" smtClean="0">
                <a:solidFill>
                  <a:srgbClr val="000000"/>
                </a:solidFill>
                <a:latin typeface="Century Gothic"/>
                <a:cs typeface="Century Gothic"/>
              </a:rPr>
              <a:t>C</a:t>
            </a:r>
            <a:endParaRPr lang="en-US" sz="1400" i="1" dirty="0">
              <a:latin typeface="Century Gothic"/>
              <a:cs typeface="Century Gothic"/>
            </a:endParaRPr>
          </a:p>
        </p:txBody>
      </p:sp>
      <p:sp>
        <p:nvSpPr>
          <p:cNvPr id="236579" name="Line 35"/>
          <p:cNvSpPr>
            <a:spLocks noChangeShapeType="1"/>
          </p:cNvSpPr>
          <p:nvPr/>
        </p:nvSpPr>
        <p:spPr bwMode="auto">
          <a:xfrm>
            <a:off x="5187950" y="2778125"/>
            <a:ext cx="3024188" cy="1728788"/>
          </a:xfrm>
          <a:prstGeom prst="line">
            <a:avLst/>
          </a:prstGeom>
          <a:noFill/>
          <a:ln w="30163">
            <a:solidFill>
              <a:srgbClr val="3C5DAA"/>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36580" name="Line 36"/>
          <p:cNvSpPr>
            <a:spLocks noChangeShapeType="1"/>
          </p:cNvSpPr>
          <p:nvPr/>
        </p:nvSpPr>
        <p:spPr bwMode="auto">
          <a:xfrm>
            <a:off x="5187950" y="2768600"/>
            <a:ext cx="1395413" cy="1924050"/>
          </a:xfrm>
          <a:prstGeom prst="line">
            <a:avLst/>
          </a:prstGeom>
          <a:noFill/>
          <a:ln w="30163">
            <a:solidFill>
              <a:srgbClr val="4B8FCC"/>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36581" name="Rectangle 37"/>
          <p:cNvSpPr>
            <a:spLocks noChangeArrowheads="1"/>
          </p:cNvSpPr>
          <p:nvPr/>
        </p:nvSpPr>
        <p:spPr bwMode="auto">
          <a:xfrm>
            <a:off x="6161088" y="4913313"/>
            <a:ext cx="29177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smtClean="0">
                <a:solidFill>
                  <a:srgbClr val="000000"/>
                </a:solidFill>
                <a:latin typeface="Century Gothic"/>
                <a:cs typeface="Century Gothic"/>
              </a:rPr>
              <a:t>Q</a:t>
            </a:r>
            <a:r>
              <a:rPr lang="en-US" sz="1400" baseline="-25000" dirty="0" smtClean="0">
                <a:solidFill>
                  <a:srgbClr val="000000"/>
                </a:solidFill>
                <a:latin typeface="Century Gothic"/>
                <a:cs typeface="Century Gothic"/>
              </a:rPr>
              <a:t>M</a:t>
            </a:r>
            <a:endParaRPr lang="en-US" sz="1400" i="1" dirty="0">
              <a:latin typeface="Century Gothic"/>
              <a:cs typeface="Century Gothic"/>
            </a:endParaRPr>
          </a:p>
        </p:txBody>
      </p:sp>
      <p:sp>
        <p:nvSpPr>
          <p:cNvPr id="236583" name="Rectangle 39"/>
          <p:cNvSpPr>
            <a:spLocks noChangeArrowheads="1"/>
          </p:cNvSpPr>
          <p:nvPr/>
        </p:nvSpPr>
        <p:spPr bwMode="auto">
          <a:xfrm>
            <a:off x="4946650" y="3192463"/>
            <a:ext cx="24163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smtClean="0">
                <a:solidFill>
                  <a:srgbClr val="000000"/>
                </a:solidFill>
                <a:latin typeface="Century Gothic"/>
                <a:cs typeface="Century Gothic"/>
              </a:rPr>
              <a:t>P</a:t>
            </a:r>
            <a:r>
              <a:rPr lang="en-US" sz="1400" baseline="-25000" dirty="0" smtClean="0">
                <a:solidFill>
                  <a:srgbClr val="000000"/>
                </a:solidFill>
                <a:latin typeface="Century Gothic"/>
                <a:cs typeface="Century Gothic"/>
              </a:rPr>
              <a:t>M</a:t>
            </a:r>
            <a:endParaRPr lang="en-US" sz="1400" i="1" dirty="0">
              <a:latin typeface="Century Gothic"/>
              <a:cs typeface="Century Gothic"/>
            </a:endParaRPr>
          </a:p>
        </p:txBody>
      </p:sp>
      <p:sp>
        <p:nvSpPr>
          <p:cNvPr id="236590" name="Rectangle 46"/>
          <p:cNvSpPr>
            <a:spLocks noChangeArrowheads="1"/>
          </p:cNvSpPr>
          <p:nvPr/>
        </p:nvSpPr>
        <p:spPr bwMode="auto">
          <a:xfrm>
            <a:off x="8229600" y="4410075"/>
            <a:ext cx="16270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a:solidFill>
                  <a:srgbClr val="000000"/>
                </a:solidFill>
                <a:latin typeface="Century Gothic"/>
                <a:cs typeface="Century Gothic"/>
              </a:rPr>
              <a:t>D</a:t>
            </a:r>
            <a:endParaRPr lang="en-US" sz="1400" i="1" dirty="0">
              <a:latin typeface="Century Gothic"/>
              <a:cs typeface="Century Gothic"/>
            </a:endParaRPr>
          </a:p>
        </p:txBody>
      </p:sp>
      <p:sp>
        <p:nvSpPr>
          <p:cNvPr id="236591" name="Rectangle 47"/>
          <p:cNvSpPr>
            <a:spLocks noChangeArrowheads="1"/>
          </p:cNvSpPr>
          <p:nvPr/>
        </p:nvSpPr>
        <p:spPr bwMode="auto">
          <a:xfrm>
            <a:off x="6591300" y="4630738"/>
            <a:ext cx="30305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a:solidFill>
                  <a:srgbClr val="000000"/>
                </a:solidFill>
                <a:latin typeface="Century Gothic"/>
                <a:cs typeface="Century Gothic"/>
              </a:rPr>
              <a:t>MR</a:t>
            </a:r>
            <a:endParaRPr lang="en-US" sz="1400" i="1" dirty="0">
              <a:latin typeface="Century Gothic"/>
              <a:cs typeface="Century Gothic"/>
            </a:endParaRPr>
          </a:p>
        </p:txBody>
      </p:sp>
      <p:sp>
        <p:nvSpPr>
          <p:cNvPr id="236592" name="Rectangle 48"/>
          <p:cNvSpPr>
            <a:spLocks noChangeArrowheads="1"/>
          </p:cNvSpPr>
          <p:nvPr/>
        </p:nvSpPr>
        <p:spPr bwMode="auto">
          <a:xfrm>
            <a:off x="8235950" y="4932363"/>
            <a:ext cx="75661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Quantity</a:t>
            </a:r>
            <a:endParaRPr lang="en-US" sz="1400">
              <a:latin typeface="Century Gothic"/>
              <a:cs typeface="Century Gothic"/>
            </a:endParaRPr>
          </a:p>
        </p:txBody>
      </p:sp>
      <p:sp>
        <p:nvSpPr>
          <p:cNvPr id="236595" name="Line 51"/>
          <p:cNvSpPr>
            <a:spLocks noChangeShapeType="1"/>
          </p:cNvSpPr>
          <p:nvPr/>
        </p:nvSpPr>
        <p:spPr bwMode="auto">
          <a:xfrm flipV="1">
            <a:off x="5634038" y="2933700"/>
            <a:ext cx="350837" cy="241300"/>
          </a:xfrm>
          <a:prstGeom prst="line">
            <a:avLst/>
          </a:prstGeom>
          <a:noFill/>
          <a:ln w="79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36596" name="Line 52"/>
          <p:cNvSpPr>
            <a:spLocks noChangeShapeType="1"/>
          </p:cNvSpPr>
          <p:nvPr/>
        </p:nvSpPr>
        <p:spPr bwMode="auto">
          <a:xfrm flipV="1">
            <a:off x="6075363" y="3319463"/>
            <a:ext cx="727075" cy="452437"/>
          </a:xfrm>
          <a:prstGeom prst="line">
            <a:avLst/>
          </a:prstGeom>
          <a:noFill/>
          <a:ln w="79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36597" name="Line 53"/>
          <p:cNvSpPr>
            <a:spLocks noChangeShapeType="1"/>
          </p:cNvSpPr>
          <p:nvPr/>
        </p:nvSpPr>
        <p:spPr bwMode="auto">
          <a:xfrm flipV="1">
            <a:off x="6892925" y="3702050"/>
            <a:ext cx="504825" cy="298450"/>
          </a:xfrm>
          <a:prstGeom prst="line">
            <a:avLst/>
          </a:prstGeom>
          <a:noFill/>
          <a:ln w="79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36598" name="Freeform 54"/>
          <p:cNvSpPr>
            <a:spLocks/>
          </p:cNvSpPr>
          <p:nvPr/>
        </p:nvSpPr>
        <p:spPr bwMode="auto">
          <a:xfrm>
            <a:off x="5754688" y="2462213"/>
            <a:ext cx="1789112" cy="471487"/>
          </a:xfrm>
          <a:custGeom>
            <a:avLst/>
            <a:gdLst>
              <a:gd name="T0" fmla="*/ 265 w 265"/>
              <a:gd name="T1" fmla="*/ 78 h 94"/>
              <a:gd name="T2" fmla="*/ 249 w 265"/>
              <a:gd name="T3" fmla="*/ 94 h 94"/>
              <a:gd name="T4" fmla="*/ 16 w 265"/>
              <a:gd name="T5" fmla="*/ 94 h 94"/>
              <a:gd name="T6" fmla="*/ 0 w 265"/>
              <a:gd name="T7" fmla="*/ 78 h 94"/>
              <a:gd name="T8" fmla="*/ 0 w 265"/>
              <a:gd name="T9" fmla="*/ 16 h 94"/>
              <a:gd name="T10" fmla="*/ 16 w 265"/>
              <a:gd name="T11" fmla="*/ 0 h 94"/>
              <a:gd name="T12" fmla="*/ 249 w 265"/>
              <a:gd name="T13" fmla="*/ 0 h 94"/>
              <a:gd name="T14" fmla="*/ 265 w 265"/>
              <a:gd name="T15" fmla="*/ 16 h 94"/>
              <a:gd name="T16" fmla="*/ 265 w 265"/>
              <a:gd name="T17" fmla="*/ 78 h 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
              <a:gd name="T28" fmla="*/ 0 h 94"/>
              <a:gd name="T29" fmla="*/ 265 w 265"/>
              <a:gd name="T30" fmla="*/ 94 h 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 h="94">
                <a:moveTo>
                  <a:pt x="265" y="78"/>
                </a:moveTo>
                <a:cubicBezTo>
                  <a:pt x="265" y="87"/>
                  <a:pt x="258" y="94"/>
                  <a:pt x="249" y="94"/>
                </a:cubicBezTo>
                <a:cubicBezTo>
                  <a:pt x="16" y="94"/>
                  <a:pt x="16" y="94"/>
                  <a:pt x="16" y="94"/>
                </a:cubicBezTo>
                <a:cubicBezTo>
                  <a:pt x="7" y="94"/>
                  <a:pt x="0" y="87"/>
                  <a:pt x="0" y="78"/>
                </a:cubicBezTo>
                <a:cubicBezTo>
                  <a:pt x="0" y="16"/>
                  <a:pt x="0" y="16"/>
                  <a:pt x="0" y="16"/>
                </a:cubicBezTo>
                <a:cubicBezTo>
                  <a:pt x="0" y="7"/>
                  <a:pt x="7" y="0"/>
                  <a:pt x="16" y="0"/>
                </a:cubicBezTo>
                <a:cubicBezTo>
                  <a:pt x="249" y="0"/>
                  <a:pt x="249" y="0"/>
                  <a:pt x="249" y="0"/>
                </a:cubicBezTo>
                <a:cubicBezTo>
                  <a:pt x="258" y="0"/>
                  <a:pt x="265" y="7"/>
                  <a:pt x="265" y="16"/>
                </a:cubicBezTo>
                <a:lnTo>
                  <a:pt x="265" y="78"/>
                </a:lnTo>
                <a:close/>
              </a:path>
            </a:pathLst>
          </a:custGeom>
          <a:solidFill>
            <a:srgbClr val="D7E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36599" name="Line 55"/>
          <p:cNvSpPr>
            <a:spLocks noChangeShapeType="1"/>
          </p:cNvSpPr>
          <p:nvPr/>
        </p:nvSpPr>
        <p:spPr bwMode="auto">
          <a:xfrm flipV="1">
            <a:off x="1111786" y="2933700"/>
            <a:ext cx="160338" cy="492125"/>
          </a:xfrm>
          <a:prstGeom prst="line">
            <a:avLst/>
          </a:prstGeom>
          <a:noFill/>
          <a:ln w="79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36600" name="Freeform 56"/>
          <p:cNvSpPr>
            <a:spLocks/>
          </p:cNvSpPr>
          <p:nvPr/>
        </p:nvSpPr>
        <p:spPr bwMode="auto">
          <a:xfrm>
            <a:off x="1045111" y="2462213"/>
            <a:ext cx="2143125" cy="471487"/>
          </a:xfrm>
          <a:custGeom>
            <a:avLst/>
            <a:gdLst>
              <a:gd name="T0" fmla="*/ 331 w 331"/>
              <a:gd name="T1" fmla="*/ 78 h 94"/>
              <a:gd name="T2" fmla="*/ 315 w 331"/>
              <a:gd name="T3" fmla="*/ 94 h 94"/>
              <a:gd name="T4" fmla="*/ 16 w 331"/>
              <a:gd name="T5" fmla="*/ 94 h 94"/>
              <a:gd name="T6" fmla="*/ 0 w 331"/>
              <a:gd name="T7" fmla="*/ 78 h 94"/>
              <a:gd name="T8" fmla="*/ 0 w 331"/>
              <a:gd name="T9" fmla="*/ 16 h 94"/>
              <a:gd name="T10" fmla="*/ 16 w 331"/>
              <a:gd name="T11" fmla="*/ 0 h 94"/>
              <a:gd name="T12" fmla="*/ 315 w 331"/>
              <a:gd name="T13" fmla="*/ 0 h 94"/>
              <a:gd name="T14" fmla="*/ 331 w 331"/>
              <a:gd name="T15" fmla="*/ 16 h 94"/>
              <a:gd name="T16" fmla="*/ 331 w 331"/>
              <a:gd name="T17" fmla="*/ 78 h 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1"/>
              <a:gd name="T28" fmla="*/ 0 h 94"/>
              <a:gd name="T29" fmla="*/ 331 w 331"/>
              <a:gd name="T30" fmla="*/ 94 h 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1" h="94">
                <a:moveTo>
                  <a:pt x="331" y="78"/>
                </a:moveTo>
                <a:cubicBezTo>
                  <a:pt x="331" y="87"/>
                  <a:pt x="324" y="94"/>
                  <a:pt x="315" y="94"/>
                </a:cubicBezTo>
                <a:cubicBezTo>
                  <a:pt x="16" y="94"/>
                  <a:pt x="16" y="94"/>
                  <a:pt x="16" y="94"/>
                </a:cubicBezTo>
                <a:cubicBezTo>
                  <a:pt x="7" y="94"/>
                  <a:pt x="0" y="87"/>
                  <a:pt x="0" y="78"/>
                </a:cubicBezTo>
                <a:cubicBezTo>
                  <a:pt x="0" y="16"/>
                  <a:pt x="0" y="16"/>
                  <a:pt x="0" y="16"/>
                </a:cubicBezTo>
                <a:cubicBezTo>
                  <a:pt x="0" y="7"/>
                  <a:pt x="7" y="0"/>
                  <a:pt x="16" y="0"/>
                </a:cubicBezTo>
                <a:cubicBezTo>
                  <a:pt x="315" y="0"/>
                  <a:pt x="315" y="0"/>
                  <a:pt x="315" y="0"/>
                </a:cubicBezTo>
                <a:cubicBezTo>
                  <a:pt x="324" y="0"/>
                  <a:pt x="331" y="7"/>
                  <a:pt x="331" y="16"/>
                </a:cubicBezTo>
                <a:lnTo>
                  <a:pt x="331" y="78"/>
                </a:lnTo>
                <a:close/>
              </a:path>
            </a:pathLst>
          </a:custGeom>
          <a:solidFill>
            <a:srgbClr val="D7E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36601" name="Rectangle 57"/>
          <p:cNvSpPr>
            <a:spLocks noChangeArrowheads="1"/>
          </p:cNvSpPr>
          <p:nvPr/>
        </p:nvSpPr>
        <p:spPr bwMode="auto">
          <a:xfrm>
            <a:off x="44450" y="2219325"/>
            <a:ext cx="5651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588" indent="-1588"/>
            <a:r>
              <a:rPr lang="en-US" sz="1400" dirty="0">
                <a:solidFill>
                  <a:srgbClr val="000000"/>
                </a:solidFill>
                <a:latin typeface="Century Gothic"/>
                <a:cs typeface="Century Gothic"/>
              </a:rPr>
              <a:t>Price, cost</a:t>
            </a:r>
            <a:endParaRPr lang="en-US" sz="1400" dirty="0">
              <a:latin typeface="Century Gothic"/>
              <a:cs typeface="Century Gothic"/>
            </a:endParaRPr>
          </a:p>
        </p:txBody>
      </p:sp>
      <p:sp>
        <p:nvSpPr>
          <p:cNvPr id="236602" name="Freeform 58"/>
          <p:cNvSpPr>
            <a:spLocks/>
          </p:cNvSpPr>
          <p:nvPr/>
        </p:nvSpPr>
        <p:spPr bwMode="auto">
          <a:xfrm>
            <a:off x="6781800" y="3048000"/>
            <a:ext cx="625475" cy="296863"/>
          </a:xfrm>
          <a:custGeom>
            <a:avLst/>
            <a:gdLst>
              <a:gd name="T0" fmla="*/ 111 w 111"/>
              <a:gd name="T1" fmla="*/ 42 h 58"/>
              <a:gd name="T2" fmla="*/ 95 w 111"/>
              <a:gd name="T3" fmla="*/ 58 h 58"/>
              <a:gd name="T4" fmla="*/ 16 w 111"/>
              <a:gd name="T5" fmla="*/ 58 h 58"/>
              <a:gd name="T6" fmla="*/ 0 w 111"/>
              <a:gd name="T7" fmla="*/ 42 h 58"/>
              <a:gd name="T8" fmla="*/ 0 w 111"/>
              <a:gd name="T9" fmla="*/ 16 h 58"/>
              <a:gd name="T10" fmla="*/ 16 w 111"/>
              <a:gd name="T11" fmla="*/ 0 h 58"/>
              <a:gd name="T12" fmla="*/ 95 w 111"/>
              <a:gd name="T13" fmla="*/ 0 h 58"/>
              <a:gd name="T14" fmla="*/ 111 w 111"/>
              <a:gd name="T15" fmla="*/ 16 h 58"/>
              <a:gd name="T16" fmla="*/ 111 w 111"/>
              <a:gd name="T17" fmla="*/ 42 h 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1"/>
              <a:gd name="T28" fmla="*/ 0 h 58"/>
              <a:gd name="T29" fmla="*/ 111 w 111"/>
              <a:gd name="T30" fmla="*/ 58 h 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1" h="58">
                <a:moveTo>
                  <a:pt x="111" y="42"/>
                </a:moveTo>
                <a:cubicBezTo>
                  <a:pt x="111" y="51"/>
                  <a:pt x="104" y="58"/>
                  <a:pt x="95" y="58"/>
                </a:cubicBezTo>
                <a:cubicBezTo>
                  <a:pt x="16" y="58"/>
                  <a:pt x="16" y="58"/>
                  <a:pt x="16" y="58"/>
                </a:cubicBezTo>
                <a:cubicBezTo>
                  <a:pt x="7" y="58"/>
                  <a:pt x="0" y="51"/>
                  <a:pt x="0" y="42"/>
                </a:cubicBezTo>
                <a:cubicBezTo>
                  <a:pt x="0" y="16"/>
                  <a:pt x="0" y="16"/>
                  <a:pt x="0" y="16"/>
                </a:cubicBezTo>
                <a:cubicBezTo>
                  <a:pt x="0" y="7"/>
                  <a:pt x="7" y="0"/>
                  <a:pt x="16" y="0"/>
                </a:cubicBezTo>
                <a:cubicBezTo>
                  <a:pt x="95" y="0"/>
                  <a:pt x="95" y="0"/>
                  <a:pt x="95" y="0"/>
                </a:cubicBezTo>
                <a:cubicBezTo>
                  <a:pt x="104" y="0"/>
                  <a:pt x="111" y="7"/>
                  <a:pt x="111" y="16"/>
                </a:cubicBezTo>
                <a:lnTo>
                  <a:pt x="111" y="42"/>
                </a:lnTo>
                <a:close/>
              </a:path>
            </a:pathLst>
          </a:custGeom>
          <a:solidFill>
            <a:srgbClr val="D7E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36603" name="Rectangle 59"/>
          <p:cNvSpPr>
            <a:spLocks noChangeArrowheads="1"/>
          </p:cNvSpPr>
          <p:nvPr/>
        </p:nvSpPr>
        <p:spPr bwMode="auto">
          <a:xfrm>
            <a:off x="6858000" y="3124200"/>
            <a:ext cx="43025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dirty="0">
                <a:solidFill>
                  <a:srgbClr val="000000"/>
                </a:solidFill>
                <a:latin typeface="Century Gothic"/>
                <a:cs typeface="Century Gothic"/>
              </a:rPr>
              <a:t>Profit</a:t>
            </a:r>
            <a:endParaRPr lang="en-US" sz="1400" dirty="0">
              <a:latin typeface="Century Gothic"/>
              <a:cs typeface="Century Gothic"/>
            </a:endParaRPr>
          </a:p>
        </p:txBody>
      </p:sp>
      <p:sp>
        <p:nvSpPr>
          <p:cNvPr id="236604" name="Freeform 60"/>
          <p:cNvSpPr>
            <a:spLocks/>
          </p:cNvSpPr>
          <p:nvPr/>
        </p:nvSpPr>
        <p:spPr bwMode="auto">
          <a:xfrm>
            <a:off x="7383463" y="3455988"/>
            <a:ext cx="1303337" cy="474662"/>
          </a:xfrm>
          <a:custGeom>
            <a:avLst/>
            <a:gdLst>
              <a:gd name="T0" fmla="*/ 189 w 189"/>
              <a:gd name="T1" fmla="*/ 79 h 95"/>
              <a:gd name="T2" fmla="*/ 173 w 189"/>
              <a:gd name="T3" fmla="*/ 95 h 95"/>
              <a:gd name="T4" fmla="*/ 16 w 189"/>
              <a:gd name="T5" fmla="*/ 95 h 95"/>
              <a:gd name="T6" fmla="*/ 0 w 189"/>
              <a:gd name="T7" fmla="*/ 79 h 95"/>
              <a:gd name="T8" fmla="*/ 0 w 189"/>
              <a:gd name="T9" fmla="*/ 16 h 95"/>
              <a:gd name="T10" fmla="*/ 16 w 189"/>
              <a:gd name="T11" fmla="*/ 0 h 95"/>
              <a:gd name="T12" fmla="*/ 173 w 189"/>
              <a:gd name="T13" fmla="*/ 0 h 95"/>
              <a:gd name="T14" fmla="*/ 189 w 189"/>
              <a:gd name="T15" fmla="*/ 16 h 95"/>
              <a:gd name="T16" fmla="*/ 189 w 189"/>
              <a:gd name="T17" fmla="*/ 79 h 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9"/>
              <a:gd name="T28" fmla="*/ 0 h 95"/>
              <a:gd name="T29" fmla="*/ 189 w 189"/>
              <a:gd name="T30" fmla="*/ 95 h 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9" h="95">
                <a:moveTo>
                  <a:pt x="189" y="79"/>
                </a:moveTo>
                <a:cubicBezTo>
                  <a:pt x="189" y="88"/>
                  <a:pt x="182" y="95"/>
                  <a:pt x="173" y="95"/>
                </a:cubicBezTo>
                <a:cubicBezTo>
                  <a:pt x="16" y="95"/>
                  <a:pt x="16" y="95"/>
                  <a:pt x="16" y="95"/>
                </a:cubicBezTo>
                <a:cubicBezTo>
                  <a:pt x="8" y="95"/>
                  <a:pt x="0" y="88"/>
                  <a:pt x="0" y="79"/>
                </a:cubicBezTo>
                <a:cubicBezTo>
                  <a:pt x="0" y="16"/>
                  <a:pt x="0" y="16"/>
                  <a:pt x="0" y="16"/>
                </a:cubicBezTo>
                <a:cubicBezTo>
                  <a:pt x="0" y="7"/>
                  <a:pt x="8" y="0"/>
                  <a:pt x="16" y="0"/>
                </a:cubicBezTo>
                <a:cubicBezTo>
                  <a:pt x="173" y="0"/>
                  <a:pt x="173" y="0"/>
                  <a:pt x="173" y="0"/>
                </a:cubicBezTo>
                <a:cubicBezTo>
                  <a:pt x="182" y="0"/>
                  <a:pt x="189" y="7"/>
                  <a:pt x="189" y="16"/>
                </a:cubicBezTo>
                <a:lnTo>
                  <a:pt x="189" y="79"/>
                </a:lnTo>
                <a:close/>
              </a:path>
            </a:pathLst>
          </a:custGeom>
          <a:solidFill>
            <a:srgbClr val="D7E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36605" name="Rectangle 61"/>
          <p:cNvSpPr>
            <a:spLocks noChangeArrowheads="1"/>
          </p:cNvSpPr>
          <p:nvPr/>
        </p:nvSpPr>
        <p:spPr bwMode="auto">
          <a:xfrm>
            <a:off x="7462838" y="3489325"/>
            <a:ext cx="122396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588" indent="-1588"/>
            <a:r>
              <a:rPr lang="en-US" sz="1400" dirty="0">
                <a:solidFill>
                  <a:srgbClr val="000000"/>
                </a:solidFill>
                <a:latin typeface="Century Gothic"/>
                <a:cs typeface="Century Gothic"/>
              </a:rPr>
              <a:t>Deadweight loss</a:t>
            </a:r>
            <a:endParaRPr lang="en-US" sz="1400" dirty="0">
              <a:latin typeface="Century Gothic"/>
              <a:cs typeface="Century Gothic"/>
            </a:endParaRPr>
          </a:p>
        </p:txBody>
      </p:sp>
      <p:sp>
        <p:nvSpPr>
          <p:cNvPr id="236606" name="Freeform 62"/>
          <p:cNvSpPr>
            <a:spLocks/>
          </p:cNvSpPr>
          <p:nvPr/>
        </p:nvSpPr>
        <p:spPr bwMode="auto">
          <a:xfrm>
            <a:off x="5200650" y="2252663"/>
            <a:ext cx="3633788" cy="2644775"/>
          </a:xfrm>
          <a:custGeom>
            <a:avLst/>
            <a:gdLst>
              <a:gd name="T0" fmla="*/ 1888 w 1888"/>
              <a:gd name="T1" fmla="*/ 1247 h 1247"/>
              <a:gd name="T2" fmla="*/ 0 w 1888"/>
              <a:gd name="T3" fmla="*/ 1247 h 1247"/>
              <a:gd name="T4" fmla="*/ 0 w 1888"/>
              <a:gd name="T5" fmla="*/ 0 h 1247"/>
              <a:gd name="T6" fmla="*/ 0 60000 65536"/>
              <a:gd name="T7" fmla="*/ 0 60000 65536"/>
              <a:gd name="T8" fmla="*/ 0 60000 65536"/>
              <a:gd name="T9" fmla="*/ 0 w 1888"/>
              <a:gd name="T10" fmla="*/ 0 h 1247"/>
              <a:gd name="T11" fmla="*/ 1888 w 1888"/>
              <a:gd name="T12" fmla="*/ 1247 h 1247"/>
            </a:gdLst>
            <a:ahLst/>
            <a:cxnLst>
              <a:cxn ang="T6">
                <a:pos x="T0" y="T1"/>
              </a:cxn>
              <a:cxn ang="T7">
                <a:pos x="T2" y="T3"/>
              </a:cxn>
              <a:cxn ang="T8">
                <a:pos x="T4" y="T5"/>
              </a:cxn>
            </a:cxnLst>
            <a:rect l="T9" t="T10" r="T11" b="T12"/>
            <a:pathLst>
              <a:path w="1888" h="1247">
                <a:moveTo>
                  <a:pt x="1888" y="1247"/>
                </a:moveTo>
                <a:lnTo>
                  <a:pt x="0" y="1247"/>
                </a:lnTo>
                <a:lnTo>
                  <a:pt x="0" y="0"/>
                </a:lnTo>
              </a:path>
            </a:pathLst>
          </a:cu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atin typeface="Century Gothic"/>
              <a:cs typeface="Century Gothic"/>
            </a:endParaRPr>
          </a:p>
        </p:txBody>
      </p:sp>
      <p:cxnSp>
        <p:nvCxnSpPr>
          <p:cNvPr id="2" name="Straight Connector 86"/>
          <p:cNvCxnSpPr>
            <a:cxnSpLocks noChangeShapeType="1"/>
          </p:cNvCxnSpPr>
          <p:nvPr/>
        </p:nvCxnSpPr>
        <p:spPr bwMode="auto">
          <a:xfrm>
            <a:off x="6231192" y="3425825"/>
            <a:ext cx="0" cy="1455738"/>
          </a:xfrm>
          <a:prstGeom prst="line">
            <a:avLst/>
          </a:prstGeom>
          <a:noFill/>
          <a:ln w="15875">
            <a:solidFill>
              <a:srgbClr val="808080"/>
            </a:solidFill>
            <a:prstDash val="sysDot"/>
            <a:round/>
            <a:headEnd/>
            <a:tailEnd type="none" w="med" len="lg"/>
          </a:ln>
          <a:extLst>
            <a:ext uri="{909E8E84-426E-40DD-AFC4-6F175D3DCCD1}">
              <a14:hiddenFill xmlns:a14="http://schemas.microsoft.com/office/drawing/2010/main">
                <a:noFill/>
              </a14:hiddenFill>
            </a:ext>
          </a:extLst>
        </p:spPr>
      </p:cxnSp>
      <p:sp>
        <p:nvSpPr>
          <p:cNvPr id="236607" name="Freeform 63"/>
          <p:cNvSpPr>
            <a:spLocks/>
          </p:cNvSpPr>
          <p:nvPr/>
        </p:nvSpPr>
        <p:spPr bwMode="auto">
          <a:xfrm>
            <a:off x="591086" y="2252663"/>
            <a:ext cx="3622675" cy="2644775"/>
          </a:xfrm>
          <a:custGeom>
            <a:avLst/>
            <a:gdLst>
              <a:gd name="T0" fmla="*/ 1882 w 1882"/>
              <a:gd name="T1" fmla="*/ 1247 h 1247"/>
              <a:gd name="T2" fmla="*/ 0 w 1882"/>
              <a:gd name="T3" fmla="*/ 1247 h 1247"/>
              <a:gd name="T4" fmla="*/ 0 w 1882"/>
              <a:gd name="T5" fmla="*/ 0 h 1247"/>
              <a:gd name="T6" fmla="*/ 0 60000 65536"/>
              <a:gd name="T7" fmla="*/ 0 60000 65536"/>
              <a:gd name="T8" fmla="*/ 0 60000 65536"/>
              <a:gd name="T9" fmla="*/ 0 w 1882"/>
              <a:gd name="T10" fmla="*/ 0 h 1247"/>
              <a:gd name="T11" fmla="*/ 1882 w 1882"/>
              <a:gd name="T12" fmla="*/ 1247 h 1247"/>
            </a:gdLst>
            <a:ahLst/>
            <a:cxnLst>
              <a:cxn ang="T6">
                <a:pos x="T0" y="T1"/>
              </a:cxn>
              <a:cxn ang="T7">
                <a:pos x="T2" y="T3"/>
              </a:cxn>
              <a:cxn ang="T8">
                <a:pos x="T4" y="T5"/>
              </a:cxn>
            </a:cxnLst>
            <a:rect l="T9" t="T10" r="T11" b="T12"/>
            <a:pathLst>
              <a:path w="1882" h="1247">
                <a:moveTo>
                  <a:pt x="1882" y="1247"/>
                </a:moveTo>
                <a:lnTo>
                  <a:pt x="0" y="1247"/>
                </a:lnTo>
                <a:lnTo>
                  <a:pt x="0" y="0"/>
                </a:lnTo>
              </a:path>
            </a:pathLst>
          </a:cu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atin typeface="Century Gothic"/>
              <a:cs typeface="Century Gothic"/>
            </a:endParaRPr>
          </a:p>
        </p:txBody>
      </p:sp>
      <p:cxnSp>
        <p:nvCxnSpPr>
          <p:cNvPr id="548914" name="Straight Connector 86"/>
          <p:cNvCxnSpPr>
            <a:cxnSpLocks noChangeShapeType="1"/>
          </p:cNvCxnSpPr>
          <p:nvPr/>
        </p:nvCxnSpPr>
        <p:spPr bwMode="auto">
          <a:xfrm>
            <a:off x="3067586" y="4254500"/>
            <a:ext cx="0" cy="627063"/>
          </a:xfrm>
          <a:prstGeom prst="line">
            <a:avLst/>
          </a:prstGeom>
          <a:noFill/>
          <a:ln w="15875">
            <a:solidFill>
              <a:srgbClr val="808080"/>
            </a:solidFill>
            <a:prstDash val="sysDot"/>
            <a:round/>
            <a:headEnd/>
            <a:tailEnd type="none" w="med" len="lg"/>
          </a:ln>
          <a:extLst>
            <a:ext uri="{909E8E84-426E-40DD-AFC4-6F175D3DCCD1}">
              <a14:hiddenFill xmlns:a14="http://schemas.microsoft.com/office/drawing/2010/main">
                <a:noFill/>
              </a14:hiddenFill>
            </a:ext>
          </a:extLst>
        </p:spPr>
      </p:cxnSp>
      <p:cxnSp>
        <p:nvCxnSpPr>
          <p:cNvPr id="3" name="Straight Connector 86"/>
          <p:cNvCxnSpPr>
            <a:cxnSpLocks noChangeShapeType="1"/>
          </p:cNvCxnSpPr>
          <p:nvPr/>
        </p:nvCxnSpPr>
        <p:spPr bwMode="auto">
          <a:xfrm>
            <a:off x="5224463" y="3387725"/>
            <a:ext cx="968375" cy="0"/>
          </a:xfrm>
          <a:prstGeom prst="line">
            <a:avLst/>
          </a:prstGeom>
          <a:noFill/>
          <a:ln w="15875">
            <a:solidFill>
              <a:srgbClr val="808080"/>
            </a:solidFill>
            <a:prstDash val="sysDot"/>
            <a:round/>
            <a:headEnd/>
            <a:tailEnd type="none" w="med" len="lg"/>
          </a:ln>
          <a:extLst>
            <a:ext uri="{909E8E84-426E-40DD-AFC4-6F175D3DCCD1}">
              <a14:hiddenFill xmlns:a14="http://schemas.microsoft.com/office/drawing/2010/main">
                <a:noFill/>
              </a14:hiddenFill>
            </a:ext>
          </a:extLst>
        </p:spPr>
      </p:cxnSp>
      <p:sp>
        <p:nvSpPr>
          <p:cNvPr id="236611" name="Rectangle 67"/>
          <p:cNvSpPr>
            <a:spLocks noChangeArrowheads="1"/>
          </p:cNvSpPr>
          <p:nvPr/>
        </p:nvSpPr>
        <p:spPr bwMode="auto">
          <a:xfrm>
            <a:off x="1101340" y="2470356"/>
            <a:ext cx="216309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588" indent="-1588"/>
            <a:r>
              <a:rPr lang="en-US" sz="1400" dirty="0">
                <a:solidFill>
                  <a:srgbClr val="000000"/>
                </a:solidFill>
                <a:latin typeface="Century Gothic"/>
                <a:cs typeface="Century Gothic"/>
              </a:rPr>
              <a:t>Consumer surplus with perfect competition</a:t>
            </a:r>
            <a:endParaRPr lang="en-US" sz="1400" dirty="0">
              <a:latin typeface="Century Gothic"/>
              <a:cs typeface="Century Gothic"/>
            </a:endParaRPr>
          </a:p>
        </p:txBody>
      </p:sp>
      <p:sp>
        <p:nvSpPr>
          <p:cNvPr id="236612" name="Rectangle 68"/>
          <p:cNvSpPr>
            <a:spLocks noChangeArrowheads="1"/>
          </p:cNvSpPr>
          <p:nvPr/>
        </p:nvSpPr>
        <p:spPr bwMode="auto">
          <a:xfrm>
            <a:off x="5791200" y="2485104"/>
            <a:ext cx="17526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588" indent="-1588"/>
            <a:r>
              <a:rPr lang="en-US" sz="1400" dirty="0">
                <a:solidFill>
                  <a:srgbClr val="000000"/>
                </a:solidFill>
                <a:latin typeface="Century Gothic"/>
                <a:cs typeface="Century Gothic"/>
              </a:rPr>
              <a:t>Consumer surplus with monopoly</a:t>
            </a:r>
            <a:endParaRPr lang="en-US" sz="1400" dirty="0">
              <a:latin typeface="Century Gothic"/>
              <a:cs typeface="Century Gothic"/>
            </a:endParaRPr>
          </a:p>
        </p:txBody>
      </p:sp>
      <p:sp>
        <p:nvSpPr>
          <p:cNvPr id="236613" name="Rectangle 69"/>
          <p:cNvSpPr>
            <a:spLocks noChangeArrowheads="1"/>
          </p:cNvSpPr>
          <p:nvPr/>
        </p:nvSpPr>
        <p:spPr bwMode="auto">
          <a:xfrm>
            <a:off x="4191000" y="2201863"/>
            <a:ext cx="923925"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lgn="ctr"/>
            <a:r>
              <a:rPr lang="en-US" sz="1400" dirty="0">
                <a:solidFill>
                  <a:srgbClr val="000000"/>
                </a:solidFill>
                <a:latin typeface="Century Gothic"/>
                <a:cs typeface="Century Gothic"/>
              </a:rPr>
              <a:t>Price, cost, marginal revenue</a:t>
            </a:r>
            <a:endParaRPr lang="en-US" sz="1400" dirty="0">
              <a:latin typeface="Century Gothic"/>
              <a:cs typeface="Century Gothic"/>
            </a:endParaRPr>
          </a:p>
        </p:txBody>
      </p:sp>
      <p:sp>
        <p:nvSpPr>
          <p:cNvPr id="236593" name="Oval 49"/>
          <p:cNvSpPr>
            <a:spLocks noChangeArrowheads="1"/>
          </p:cNvSpPr>
          <p:nvPr/>
        </p:nvSpPr>
        <p:spPr bwMode="auto">
          <a:xfrm>
            <a:off x="6183313" y="4151313"/>
            <a:ext cx="92075" cy="100012"/>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36594" name="Oval 50"/>
          <p:cNvSpPr>
            <a:spLocks noChangeArrowheads="1"/>
          </p:cNvSpPr>
          <p:nvPr/>
        </p:nvSpPr>
        <p:spPr bwMode="auto">
          <a:xfrm>
            <a:off x="6183313" y="3324225"/>
            <a:ext cx="92075" cy="10160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4" name="Footer Placeholder 3"/>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4112993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6554"/>
                                        </p:tgtEl>
                                        <p:attrNameLst>
                                          <p:attrName>style.visibility</p:attrName>
                                        </p:attrNameLst>
                                      </p:cBhvr>
                                      <p:to>
                                        <p:strVal val="visible"/>
                                      </p:to>
                                    </p:set>
                                    <p:animEffect transition="in" filter="wipe(left)">
                                      <p:cBhvr>
                                        <p:cTn id="7" dur="500"/>
                                        <p:tgtEl>
                                          <p:spTgt spid="2365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6563"/>
                                        </p:tgtEl>
                                        <p:attrNameLst>
                                          <p:attrName>style.visibility</p:attrName>
                                        </p:attrNameLst>
                                      </p:cBhvr>
                                      <p:to>
                                        <p:strVal val="visible"/>
                                      </p:to>
                                    </p:set>
                                    <p:animEffect transition="in" filter="fade">
                                      <p:cBhvr>
                                        <p:cTn id="10" dur="500"/>
                                        <p:tgtEl>
                                          <p:spTgt spid="23656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6564"/>
                                        </p:tgtEl>
                                        <p:attrNameLst>
                                          <p:attrName>style.visibility</p:attrName>
                                        </p:attrNameLst>
                                      </p:cBhvr>
                                      <p:to>
                                        <p:strVal val="visible"/>
                                      </p:to>
                                    </p:set>
                                    <p:animEffect transition="in" filter="fade">
                                      <p:cBhvr>
                                        <p:cTn id="13" dur="500"/>
                                        <p:tgtEl>
                                          <p:spTgt spid="23656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6575"/>
                                        </p:tgtEl>
                                        <p:attrNameLst>
                                          <p:attrName>style.visibility</p:attrName>
                                        </p:attrNameLst>
                                      </p:cBhvr>
                                      <p:to>
                                        <p:strVal val="visible"/>
                                      </p:to>
                                    </p:set>
                                    <p:animEffect transition="in" filter="fade">
                                      <p:cBhvr>
                                        <p:cTn id="16" dur="500"/>
                                        <p:tgtEl>
                                          <p:spTgt spid="23657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236574"/>
                                        </p:tgtEl>
                                        <p:attrNameLst>
                                          <p:attrName>style.visibility</p:attrName>
                                        </p:attrNameLst>
                                      </p:cBhvr>
                                      <p:to>
                                        <p:strVal val="visible"/>
                                      </p:to>
                                    </p:set>
                                    <p:animEffect transition="in" filter="fade">
                                      <p:cBhvr>
                                        <p:cTn id="21" dur="500"/>
                                        <p:tgtEl>
                                          <p:spTgt spid="23657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6572"/>
                                        </p:tgtEl>
                                        <p:attrNameLst>
                                          <p:attrName>style.visibility</p:attrName>
                                        </p:attrNameLst>
                                      </p:cBhvr>
                                      <p:to>
                                        <p:strVal val="visible"/>
                                      </p:to>
                                    </p:set>
                                    <p:animEffect transition="in" filter="fade">
                                      <p:cBhvr>
                                        <p:cTn id="24" dur="500"/>
                                        <p:tgtEl>
                                          <p:spTgt spid="236572"/>
                                        </p:tgtEl>
                                      </p:cBhvr>
                                    </p:animEffect>
                                  </p:childTnLst>
                                </p:cTn>
                              </p:par>
                              <p:par>
                                <p:cTn id="25" presetID="22" presetClass="entr" presetSubtype="1" fill="hold" nodeType="withEffect">
                                  <p:stCondLst>
                                    <p:cond delay="0"/>
                                  </p:stCondLst>
                                  <p:childTnLst>
                                    <p:set>
                                      <p:cBhvr>
                                        <p:cTn id="26" dur="1" fill="hold">
                                          <p:stCondLst>
                                            <p:cond delay="0"/>
                                          </p:stCondLst>
                                        </p:cTn>
                                        <p:tgtEl>
                                          <p:spTgt spid="548914"/>
                                        </p:tgtEl>
                                        <p:attrNameLst>
                                          <p:attrName>style.visibility</p:attrName>
                                        </p:attrNameLst>
                                      </p:cBhvr>
                                      <p:to>
                                        <p:strVal val="visible"/>
                                      </p:to>
                                    </p:set>
                                    <p:animEffect transition="in" filter="wipe(up)">
                                      <p:cBhvr>
                                        <p:cTn id="27" dur="500"/>
                                        <p:tgtEl>
                                          <p:spTgt spid="5489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6549"/>
                                        </p:tgtEl>
                                        <p:attrNameLst>
                                          <p:attrName>style.visibility</p:attrName>
                                        </p:attrNameLst>
                                      </p:cBhvr>
                                      <p:to>
                                        <p:strVal val="visible"/>
                                      </p:to>
                                    </p:set>
                                    <p:animEffect transition="in" filter="fade">
                                      <p:cBhvr>
                                        <p:cTn id="32" dur="500"/>
                                        <p:tgtEl>
                                          <p:spTgt spid="236549"/>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236599"/>
                                        </p:tgtEl>
                                        <p:attrNameLst>
                                          <p:attrName>style.visibility</p:attrName>
                                        </p:attrNameLst>
                                      </p:cBhvr>
                                      <p:to>
                                        <p:strVal val="visible"/>
                                      </p:to>
                                    </p:set>
                                    <p:animEffect transition="in" filter="fade">
                                      <p:cBhvr>
                                        <p:cTn id="36" dur="500"/>
                                        <p:tgtEl>
                                          <p:spTgt spid="23659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6600"/>
                                        </p:tgtEl>
                                        <p:attrNameLst>
                                          <p:attrName>style.visibility</p:attrName>
                                        </p:attrNameLst>
                                      </p:cBhvr>
                                      <p:to>
                                        <p:strVal val="visible"/>
                                      </p:to>
                                    </p:set>
                                    <p:animEffect transition="in" filter="fade">
                                      <p:cBhvr>
                                        <p:cTn id="39" dur="500"/>
                                        <p:tgtEl>
                                          <p:spTgt spid="23660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6611"/>
                                        </p:tgtEl>
                                        <p:attrNameLst>
                                          <p:attrName>style.visibility</p:attrName>
                                        </p:attrNameLst>
                                      </p:cBhvr>
                                      <p:to>
                                        <p:strVal val="visible"/>
                                      </p:to>
                                    </p:set>
                                    <p:animEffect transition="in" filter="fade">
                                      <p:cBhvr>
                                        <p:cTn id="42" dur="500"/>
                                        <p:tgtEl>
                                          <p:spTgt spid="2366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36580"/>
                                        </p:tgtEl>
                                        <p:attrNameLst>
                                          <p:attrName>style.visibility</p:attrName>
                                        </p:attrNameLst>
                                      </p:cBhvr>
                                      <p:to>
                                        <p:strVal val="visible"/>
                                      </p:to>
                                    </p:set>
                                    <p:animEffect transition="in" filter="wipe(left)">
                                      <p:cBhvr>
                                        <p:cTn id="47" dur="500"/>
                                        <p:tgtEl>
                                          <p:spTgt spid="236580"/>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236591"/>
                                        </p:tgtEl>
                                        <p:attrNameLst>
                                          <p:attrName>style.visibility</p:attrName>
                                        </p:attrNameLst>
                                      </p:cBhvr>
                                      <p:to>
                                        <p:strVal val="visible"/>
                                      </p:to>
                                    </p:set>
                                    <p:animEffect transition="in" filter="fade">
                                      <p:cBhvr>
                                        <p:cTn id="51" dur="500"/>
                                        <p:tgtEl>
                                          <p:spTgt spid="23659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36552"/>
                                        </p:tgtEl>
                                        <p:attrNameLst>
                                          <p:attrName>style.visibility</p:attrName>
                                        </p:attrNameLst>
                                      </p:cBhvr>
                                      <p:to>
                                        <p:strVal val="visible"/>
                                      </p:to>
                                    </p:set>
                                    <p:animEffect transition="in" filter="wipe(left)">
                                      <p:cBhvr>
                                        <p:cTn id="56" dur="500"/>
                                        <p:tgtEl>
                                          <p:spTgt spid="236552"/>
                                        </p:tgtEl>
                                      </p:cBhvr>
                                    </p:animEffect>
                                  </p:childTnLst>
                                </p:cTn>
                              </p:par>
                              <p:par>
                                <p:cTn id="57" presetID="1" presetClass="entr" presetSubtype="0" fill="hold" grpId="0" nodeType="withEffect">
                                  <p:stCondLst>
                                    <p:cond delay="0"/>
                                  </p:stCondLst>
                                  <p:childTnLst>
                                    <p:set>
                                      <p:cBhvr>
                                        <p:cTn id="58" dur="1" fill="hold">
                                          <p:stCondLst>
                                            <p:cond delay="0"/>
                                          </p:stCondLst>
                                        </p:cTn>
                                        <p:tgtEl>
                                          <p:spTgt spid="23656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3656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36581"/>
                                        </p:tgtEl>
                                        <p:attrNameLst>
                                          <p:attrName>style.visibility</p:attrName>
                                        </p:attrNameLst>
                                      </p:cBhvr>
                                      <p:to>
                                        <p:strVal val="visible"/>
                                      </p:to>
                                    </p:set>
                                    <p:animEffect transition="in" filter="fade">
                                      <p:cBhvr>
                                        <p:cTn id="65" dur="500"/>
                                        <p:tgtEl>
                                          <p:spTgt spid="236581"/>
                                        </p:tgtEl>
                                      </p:cBhvr>
                                    </p:animEffect>
                                  </p:childTnLst>
                                </p:cTn>
                              </p:par>
                            </p:childTnLst>
                          </p:cTn>
                        </p:par>
                        <p:par>
                          <p:cTn id="66" fill="hold">
                            <p:stCondLst>
                              <p:cond delay="500"/>
                            </p:stCondLst>
                            <p:childTnLst>
                              <p:par>
                                <p:cTn id="67" presetID="22" presetClass="entr" presetSubtype="4" fill="hold" nodeType="afterEffect">
                                  <p:stCondLst>
                                    <p:cond delay="0"/>
                                  </p:stCondLst>
                                  <p:childTnLst>
                                    <p:set>
                                      <p:cBhvr>
                                        <p:cTn id="68" dur="1" fill="hold">
                                          <p:stCondLst>
                                            <p:cond delay="0"/>
                                          </p:stCondLst>
                                        </p:cTn>
                                        <p:tgtEl>
                                          <p:spTgt spid="2"/>
                                        </p:tgtEl>
                                        <p:attrNameLst>
                                          <p:attrName>style.visibility</p:attrName>
                                        </p:attrNameLst>
                                      </p:cBhvr>
                                      <p:to>
                                        <p:strVal val="visible"/>
                                      </p:to>
                                    </p:set>
                                    <p:animEffect transition="in" filter="wipe(down)">
                                      <p:cBhvr>
                                        <p:cTn id="69" dur="500"/>
                                        <p:tgtEl>
                                          <p:spTgt spid="2"/>
                                        </p:tgtEl>
                                      </p:cBhvr>
                                    </p:animEffect>
                                  </p:childTnLst>
                                </p:cTn>
                              </p:par>
                              <p:par>
                                <p:cTn id="70" presetID="1" presetClass="entr" presetSubtype="0" fill="hold" grpId="0" nodeType="withEffect">
                                  <p:stCondLst>
                                    <p:cond delay="0"/>
                                  </p:stCondLst>
                                  <p:childTnLst>
                                    <p:set>
                                      <p:cBhvr>
                                        <p:cTn id="71" dur="1" fill="hold">
                                          <p:stCondLst>
                                            <p:cond delay="0"/>
                                          </p:stCondLst>
                                        </p:cTn>
                                        <p:tgtEl>
                                          <p:spTgt spid="236593"/>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236594"/>
                                        </p:tgtEl>
                                        <p:attrNameLst>
                                          <p:attrName>style.visibility</p:attrName>
                                        </p:attrNameLst>
                                      </p:cBhvr>
                                      <p:to>
                                        <p:strVal val="visible"/>
                                      </p:to>
                                    </p:set>
                                  </p:childTnLst>
                                </p:cTn>
                              </p:par>
                            </p:childTnLst>
                          </p:cTn>
                        </p:par>
                        <p:par>
                          <p:cTn id="74" fill="hold">
                            <p:stCondLst>
                              <p:cond delay="1000"/>
                            </p:stCondLst>
                            <p:childTnLst>
                              <p:par>
                                <p:cTn id="75" presetID="10" presetClass="entr" presetSubtype="0" fill="hold" grpId="0" nodeType="afterEffect">
                                  <p:stCondLst>
                                    <p:cond delay="0"/>
                                  </p:stCondLst>
                                  <p:childTnLst>
                                    <p:set>
                                      <p:cBhvr>
                                        <p:cTn id="76" dur="1" fill="hold">
                                          <p:stCondLst>
                                            <p:cond delay="0"/>
                                          </p:stCondLst>
                                        </p:cTn>
                                        <p:tgtEl>
                                          <p:spTgt spid="236583"/>
                                        </p:tgtEl>
                                        <p:attrNameLst>
                                          <p:attrName>style.visibility</p:attrName>
                                        </p:attrNameLst>
                                      </p:cBhvr>
                                      <p:to>
                                        <p:strVal val="visible"/>
                                      </p:to>
                                    </p:set>
                                    <p:animEffect transition="in" filter="fade">
                                      <p:cBhvr>
                                        <p:cTn id="77" dur="500"/>
                                        <p:tgtEl>
                                          <p:spTgt spid="236583"/>
                                        </p:tgtEl>
                                      </p:cBhvr>
                                    </p:animEffect>
                                  </p:childTnLst>
                                </p:cTn>
                              </p:par>
                            </p:childTnLst>
                          </p:cTn>
                        </p:par>
                        <p:par>
                          <p:cTn id="78" fill="hold">
                            <p:stCondLst>
                              <p:cond delay="1500"/>
                            </p:stCondLst>
                            <p:childTnLst>
                              <p:par>
                                <p:cTn id="79" presetID="22" presetClass="entr" presetSubtype="2" fill="hold" nodeType="after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wipe(right)">
                                      <p:cBhvr>
                                        <p:cTn id="81" dur="500"/>
                                        <p:tgtEl>
                                          <p:spTgt spid="3"/>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236595"/>
                                        </p:tgtEl>
                                        <p:attrNameLst>
                                          <p:attrName>style.visibility</p:attrName>
                                        </p:attrNameLst>
                                      </p:cBhvr>
                                      <p:to>
                                        <p:strVal val="visible"/>
                                      </p:to>
                                    </p:set>
                                  </p:childTnLst>
                                </p:cTn>
                              </p:par>
                              <p:par>
                                <p:cTn id="86" presetID="10" presetClass="entr" presetSubtype="0" fill="hold" grpId="0" nodeType="withEffect">
                                  <p:stCondLst>
                                    <p:cond delay="0"/>
                                  </p:stCondLst>
                                  <p:childTnLst>
                                    <p:set>
                                      <p:cBhvr>
                                        <p:cTn id="87" dur="1" fill="hold">
                                          <p:stCondLst>
                                            <p:cond delay="0"/>
                                          </p:stCondLst>
                                        </p:cTn>
                                        <p:tgtEl>
                                          <p:spTgt spid="236553"/>
                                        </p:tgtEl>
                                        <p:attrNameLst>
                                          <p:attrName>style.visibility</p:attrName>
                                        </p:attrNameLst>
                                      </p:cBhvr>
                                      <p:to>
                                        <p:strVal val="visible"/>
                                      </p:to>
                                    </p:set>
                                    <p:animEffect transition="in" filter="fade">
                                      <p:cBhvr>
                                        <p:cTn id="88" dur="500"/>
                                        <p:tgtEl>
                                          <p:spTgt spid="236553"/>
                                        </p:tgtEl>
                                      </p:cBhvr>
                                    </p:animEffect>
                                  </p:childTnLst>
                                </p:cTn>
                              </p:par>
                              <p:par>
                                <p:cTn id="89" presetID="1" presetClass="entr" presetSubtype="0" fill="hold" grpId="0" nodeType="withEffect">
                                  <p:stCondLst>
                                    <p:cond delay="0"/>
                                  </p:stCondLst>
                                  <p:childTnLst>
                                    <p:set>
                                      <p:cBhvr>
                                        <p:cTn id="90" dur="1" fill="hold">
                                          <p:stCondLst>
                                            <p:cond delay="0"/>
                                          </p:stCondLst>
                                        </p:cTn>
                                        <p:tgtEl>
                                          <p:spTgt spid="236598"/>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36612"/>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36551"/>
                                        </p:tgtEl>
                                        <p:attrNameLst>
                                          <p:attrName>style.visibility</p:attrName>
                                        </p:attrNameLst>
                                      </p:cBhvr>
                                      <p:to>
                                        <p:strVal val="visible"/>
                                      </p:to>
                                    </p:set>
                                    <p:animEffect transition="in" filter="fade">
                                      <p:cBhvr>
                                        <p:cTn id="97" dur="500"/>
                                        <p:tgtEl>
                                          <p:spTgt spid="236551"/>
                                        </p:tgtEl>
                                      </p:cBhvr>
                                    </p:animEffect>
                                  </p:childTnLst>
                                </p:cTn>
                              </p:par>
                              <p:par>
                                <p:cTn id="98" presetID="1" presetClass="entr" presetSubtype="0" fill="hold" grpId="0" nodeType="withEffect">
                                  <p:stCondLst>
                                    <p:cond delay="0"/>
                                  </p:stCondLst>
                                  <p:childTnLst>
                                    <p:set>
                                      <p:cBhvr>
                                        <p:cTn id="99" dur="1" fill="hold">
                                          <p:stCondLst>
                                            <p:cond delay="0"/>
                                          </p:stCondLst>
                                        </p:cTn>
                                        <p:tgtEl>
                                          <p:spTgt spid="236596"/>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236602"/>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236603"/>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236550"/>
                                        </p:tgtEl>
                                        <p:attrNameLst>
                                          <p:attrName>style.visibility</p:attrName>
                                        </p:attrNameLst>
                                      </p:cBhvr>
                                      <p:to>
                                        <p:strVal val="visible"/>
                                      </p:to>
                                    </p:set>
                                    <p:animEffect transition="in" filter="fade">
                                      <p:cBhvr>
                                        <p:cTn id="108" dur="500"/>
                                        <p:tgtEl>
                                          <p:spTgt spid="236550"/>
                                        </p:tgtEl>
                                      </p:cBhvr>
                                    </p:animEffect>
                                  </p:childTnLst>
                                </p:cTn>
                              </p:par>
                              <p:par>
                                <p:cTn id="109" presetID="1" presetClass="entr" presetSubtype="0" fill="hold" grpId="0" nodeType="withEffect">
                                  <p:stCondLst>
                                    <p:cond delay="0"/>
                                  </p:stCondLst>
                                  <p:childTnLst>
                                    <p:set>
                                      <p:cBhvr>
                                        <p:cTn id="110" dur="1" fill="hold">
                                          <p:stCondLst>
                                            <p:cond delay="0"/>
                                          </p:stCondLst>
                                        </p:cTn>
                                        <p:tgtEl>
                                          <p:spTgt spid="236597"/>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236605"/>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236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51" grpId="0" animBg="1"/>
      <p:bldP spid="236549" grpId="0" animBg="1"/>
      <p:bldP spid="236550" grpId="0" animBg="1"/>
      <p:bldP spid="236552" grpId="0" animBg="1"/>
      <p:bldP spid="236553" grpId="0" animBg="1"/>
      <p:bldP spid="236554" grpId="0" animBg="1"/>
      <p:bldP spid="236563" grpId="0"/>
      <p:bldP spid="236564" grpId="0"/>
      <p:bldP spid="236567" grpId="0"/>
      <p:bldP spid="236568" grpId="0"/>
      <p:bldP spid="236572" grpId="0"/>
      <p:bldP spid="236574" grpId="1" animBg="1"/>
      <p:bldP spid="236575" grpId="0"/>
      <p:bldP spid="236580" grpId="0" animBg="1"/>
      <p:bldP spid="236581" grpId="0"/>
      <p:bldP spid="236583" grpId="0"/>
      <p:bldP spid="236591" grpId="0"/>
      <p:bldP spid="236595" grpId="0" animBg="1"/>
      <p:bldP spid="236596" grpId="0" animBg="1"/>
      <p:bldP spid="236597" grpId="0" animBg="1"/>
      <p:bldP spid="236598" grpId="0" animBg="1"/>
      <p:bldP spid="236599" grpId="0" animBg="1"/>
      <p:bldP spid="236600" grpId="0" animBg="1"/>
      <p:bldP spid="236602" grpId="0" animBg="1"/>
      <p:bldP spid="236603" grpId="0"/>
      <p:bldP spid="236604" grpId="0" animBg="1"/>
      <p:bldP spid="236605" grpId="0"/>
      <p:bldP spid="236611" grpId="0"/>
      <p:bldP spid="236612" grpId="0"/>
      <p:bldP spid="236593" grpId="0" animBg="1"/>
      <p:bldP spid="23659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rrowheads="1"/>
          </p:cNvSpPr>
          <p:nvPr>
            <p:ph type="title"/>
          </p:nvPr>
        </p:nvSpPr>
        <p:spPr/>
        <p:txBody>
          <a:bodyPr>
            <a:normAutofit/>
          </a:bodyPr>
          <a:lstStyle/>
          <a:p>
            <a:pPr algn="l"/>
            <a:r>
              <a:rPr lang="en-US" sz="4000" spc="0" dirty="0" smtClean="0"/>
              <a:t>MONOPOLY AND PUBLIC POLICY</a:t>
            </a:r>
            <a:endParaRPr lang="en-US" sz="4000" b="0" spc="0" dirty="0" smtClean="0"/>
          </a:p>
        </p:txBody>
      </p:sp>
      <p:sp>
        <p:nvSpPr>
          <p:cNvPr id="2" name="Content Placeholder 1"/>
          <p:cNvSpPr>
            <a:spLocks noGrp="1"/>
          </p:cNvSpPr>
          <p:nvPr>
            <p:ph idx="1"/>
          </p:nvPr>
        </p:nvSpPr>
        <p:spPr>
          <a:xfrm>
            <a:off x="228600" y="838200"/>
            <a:ext cx="8839200" cy="5257800"/>
          </a:xfrm>
        </p:spPr>
        <p:txBody>
          <a:bodyPr>
            <a:noAutofit/>
          </a:bodyPr>
          <a:lstStyle/>
          <a:p>
            <a:pPr>
              <a:lnSpc>
                <a:spcPct val="100000"/>
              </a:lnSpc>
              <a:spcBef>
                <a:spcPts val="0"/>
              </a:spcBef>
              <a:spcAft>
                <a:spcPts val="1800"/>
              </a:spcAft>
              <a:buClr>
                <a:schemeClr val="tx1"/>
              </a:buClr>
            </a:pPr>
            <a:r>
              <a:rPr lang="en-US" dirty="0" smtClean="0"/>
              <a:t>Monopoly profit comes at consumers’ expense: </a:t>
            </a:r>
          </a:p>
          <a:p>
            <a:pPr lvl="1">
              <a:spcBef>
                <a:spcPts val="0"/>
              </a:spcBef>
              <a:spcAft>
                <a:spcPts val="1800"/>
              </a:spcAft>
              <a:buClr>
                <a:schemeClr val="tx1"/>
              </a:buClr>
            </a:pPr>
            <a:r>
              <a:rPr lang="en-US" i="1" dirty="0" smtClean="0">
                <a:solidFill>
                  <a:schemeClr val="tx1">
                    <a:lumMod val="75000"/>
                    <a:lumOff val="25000"/>
                  </a:schemeClr>
                </a:solidFill>
              </a:rPr>
              <a:t>When a monopoly raises prices and lowers </a:t>
            </a:r>
            <a:r>
              <a:rPr lang="en-US" dirty="0" smtClean="0">
                <a:solidFill>
                  <a:schemeClr val="tx1">
                    <a:lumMod val="75000"/>
                    <a:lumOff val="25000"/>
                  </a:schemeClr>
                </a:solidFill>
              </a:rPr>
              <a:t>Q</a:t>
            </a:r>
            <a:r>
              <a:rPr lang="en-US" i="1" dirty="0" smtClean="0">
                <a:solidFill>
                  <a:schemeClr val="tx1">
                    <a:lumMod val="75000"/>
                    <a:lumOff val="25000"/>
                  </a:schemeClr>
                </a:solidFill>
              </a:rPr>
              <a:t>, </a:t>
            </a:r>
            <a:r>
              <a:rPr lang="en-US" i="1" dirty="0" smtClean="0">
                <a:solidFill>
                  <a:srgbClr val="0070C0"/>
                </a:solidFill>
              </a:rPr>
              <a:t>consumer surplus falls and deadweight loss is created. </a:t>
            </a:r>
            <a:endParaRPr lang="en-US" dirty="0"/>
          </a:p>
          <a:p>
            <a:pPr>
              <a:lnSpc>
                <a:spcPct val="100000"/>
              </a:lnSpc>
              <a:spcBef>
                <a:spcPts val="0"/>
              </a:spcBef>
              <a:spcAft>
                <a:spcPts val="1800"/>
              </a:spcAft>
              <a:buClr>
                <a:schemeClr val="tx1"/>
              </a:buClr>
            </a:pPr>
            <a:r>
              <a:rPr lang="en-US" dirty="0" smtClean="0"/>
              <a:t>To </a:t>
            </a:r>
            <a:r>
              <a:rPr lang="en-US" dirty="0"/>
              <a:t>avoid deadweight loss, government policy </a:t>
            </a:r>
            <a:r>
              <a:rPr lang="en-US" dirty="0" smtClean="0"/>
              <a:t>attempts </a:t>
            </a:r>
            <a:r>
              <a:rPr lang="en-US" dirty="0"/>
              <a:t>to prevent monopoly behavior</a:t>
            </a:r>
            <a:r>
              <a:rPr lang="en-US" dirty="0" smtClean="0"/>
              <a:t>.</a:t>
            </a:r>
            <a:endParaRPr lang="en-US" sz="2000" dirty="0"/>
          </a:p>
          <a:p>
            <a:pPr>
              <a:lnSpc>
                <a:spcPct val="100000"/>
              </a:lnSpc>
              <a:spcBef>
                <a:spcPts val="0"/>
              </a:spcBef>
              <a:spcAft>
                <a:spcPts val="1800"/>
              </a:spcAft>
              <a:buClr>
                <a:schemeClr val="tx1"/>
              </a:buClr>
            </a:pPr>
            <a:r>
              <a:rPr lang="en-US" dirty="0" smtClean="0"/>
              <a:t>The </a:t>
            </a:r>
            <a:r>
              <a:rPr lang="en-US" dirty="0"/>
              <a:t>government policies used to prevent or eliminate monopolies are known as </a:t>
            </a:r>
            <a:r>
              <a:rPr lang="en-US" i="1" dirty="0">
                <a:solidFill>
                  <a:srgbClr val="990033"/>
                </a:solidFill>
              </a:rPr>
              <a:t>antitrust policy.</a:t>
            </a:r>
          </a:p>
          <a:p>
            <a:pPr>
              <a:spcBef>
                <a:spcPts val="0"/>
              </a:spcBef>
              <a:spcAft>
                <a:spcPts val="1800"/>
              </a:spcAft>
            </a:pPr>
            <a:endParaRPr lang="en-US" dirty="0"/>
          </a:p>
        </p:txBody>
      </p:sp>
      <p:sp>
        <p:nvSpPr>
          <p:cNvPr id="3" name="Footer Placeholder 2"/>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929118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Ponder this:</a:t>
            </a:r>
            <a:endParaRPr lang="en-US" dirty="0"/>
          </a:p>
        </p:txBody>
      </p:sp>
      <p:sp>
        <p:nvSpPr>
          <p:cNvPr id="48133" name="Content Placeholder 2"/>
          <p:cNvSpPr>
            <a:spLocks noGrp="1"/>
          </p:cNvSpPr>
          <p:nvPr>
            <p:ph idx="1"/>
          </p:nvPr>
        </p:nvSpPr>
        <p:spPr/>
        <p:txBody>
          <a:bodyPr>
            <a:normAutofit/>
          </a:bodyPr>
          <a:lstStyle/>
          <a:p>
            <a:pPr marL="0" indent="0" eaLnBrk="1" hangingPunct="1">
              <a:buFont typeface="Arial" pitchFamily="34" charset="0"/>
              <a:buNone/>
            </a:pPr>
            <a:r>
              <a:rPr lang="en-US" sz="3200" dirty="0" smtClean="0"/>
              <a:t>With a partner, list three to five important monopoly firms in the United States. </a:t>
            </a:r>
          </a:p>
          <a:p>
            <a:pPr marL="0" indent="0" eaLnBrk="1" hangingPunct="1">
              <a:buFont typeface="Arial" pitchFamily="34" charset="0"/>
              <a:buNone/>
            </a:pPr>
            <a:r>
              <a:rPr lang="en-US" sz="3200" dirty="0" smtClean="0"/>
              <a:t> </a:t>
            </a:r>
          </a:p>
          <a:p>
            <a:pPr marL="0" indent="0" eaLnBrk="1" hangingPunct="1">
              <a:buFont typeface="Arial" pitchFamily="34" charset="0"/>
              <a:buNone/>
            </a:pPr>
            <a:r>
              <a:rPr lang="en-US" sz="3200" dirty="0" smtClean="0"/>
              <a:t>Would we be better off if they were split into more competitive firms?  Why or why not?</a:t>
            </a:r>
          </a:p>
        </p:txBody>
      </p:sp>
      <p:sp>
        <p:nvSpPr>
          <p:cNvPr id="4" name="Rectangle 3"/>
          <p:cNvSpPr/>
          <p:nvPr/>
        </p:nvSpPr>
        <p:spPr>
          <a:xfrm>
            <a:off x="25705" y="6307666"/>
            <a:ext cx="1172116" cy="369332"/>
          </a:xfrm>
          <a:prstGeom prst="rect">
            <a:avLst/>
          </a:prstGeom>
        </p:spPr>
        <p:txBody>
          <a:bodyPr wrap="none">
            <a:spAutoFit/>
          </a:bodyPr>
          <a:lstStyle/>
          <a:p>
            <a:pPr algn="ctr" fontAlgn="auto">
              <a:spcBef>
                <a:spcPts val="0"/>
              </a:spcBef>
              <a:spcAft>
                <a:spcPts val="0"/>
              </a:spcAft>
              <a:defRPr/>
            </a:pPr>
            <a:r>
              <a:rPr lang="en-US" sz="9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hlinkClick r:id="rId3" action="ppaction://hlinksldjump"/>
              </a:rPr>
              <a:t>To Next </a:t>
            </a:r>
          </a:p>
          <a:p>
            <a:pPr algn="ctr" fontAlgn="auto">
              <a:spcBef>
                <a:spcPts val="0"/>
              </a:spcBef>
              <a:spcAft>
                <a:spcPts val="0"/>
              </a:spcAft>
              <a:defRPr/>
            </a:pPr>
            <a:r>
              <a:rPr lang="en-US" sz="9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hlinkClick r:id="rId3" action="ppaction://hlinksldjump"/>
              </a:rPr>
              <a:t>Active Learning</a:t>
            </a:r>
            <a:endParaRPr lang="en-US" sz="9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endParaRPr>
          </a:p>
        </p:txBody>
      </p:sp>
      <p:sp>
        <p:nvSpPr>
          <p:cNvPr id="3" name="Footer Placeholder 2"/>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3067770610"/>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rrowheads="1"/>
          </p:cNvSpPr>
          <p:nvPr>
            <p:ph type="title"/>
          </p:nvPr>
        </p:nvSpPr>
        <p:spPr/>
        <p:txBody>
          <a:bodyPr>
            <a:normAutofit/>
          </a:bodyPr>
          <a:lstStyle/>
          <a:p>
            <a:pPr algn="l"/>
            <a:r>
              <a:rPr lang="en-US" sz="3600" spc="0" dirty="0" smtClean="0"/>
              <a:t>DEALING WITH NATURAL MONOPOLY</a:t>
            </a:r>
            <a:endParaRPr lang="en-US" sz="3600" b="0" spc="0" dirty="0" smtClean="0"/>
          </a:p>
        </p:txBody>
      </p:sp>
      <p:sp>
        <p:nvSpPr>
          <p:cNvPr id="2" name="Content Placeholder 1"/>
          <p:cNvSpPr>
            <a:spLocks noGrp="1"/>
          </p:cNvSpPr>
          <p:nvPr>
            <p:ph idx="1"/>
          </p:nvPr>
        </p:nvSpPr>
        <p:spPr>
          <a:xfrm>
            <a:off x="228600" y="838200"/>
            <a:ext cx="8839200" cy="3689749"/>
          </a:xfrm>
        </p:spPr>
        <p:txBody>
          <a:bodyPr>
            <a:normAutofit/>
          </a:bodyPr>
          <a:lstStyle/>
          <a:p>
            <a:pPr>
              <a:spcBef>
                <a:spcPct val="15000"/>
              </a:spcBef>
              <a:buClr>
                <a:schemeClr val="tx1"/>
              </a:buClr>
            </a:pPr>
            <a:r>
              <a:rPr lang="en-US" dirty="0" smtClean="0"/>
              <a:t>Natural monopolies are a different story: They bring lower costs…</a:t>
            </a:r>
          </a:p>
          <a:p>
            <a:pPr>
              <a:spcBef>
                <a:spcPct val="15000"/>
              </a:spcBef>
              <a:buClr>
                <a:schemeClr val="tx1"/>
              </a:buClr>
            </a:pPr>
            <a:r>
              <a:rPr lang="en-US" dirty="0" smtClean="0"/>
              <a:t>  </a:t>
            </a:r>
          </a:p>
          <a:p>
            <a:pPr>
              <a:spcBef>
                <a:spcPct val="15000"/>
              </a:spcBef>
              <a:buClr>
                <a:schemeClr val="tx1"/>
              </a:buClr>
            </a:pPr>
            <a:r>
              <a:rPr lang="en-US" dirty="0" smtClean="0"/>
              <a:t>…but there’s no guarantee the firm will voluntarily pass along its cost savings to consumers.</a:t>
            </a:r>
            <a:endParaRPr lang="en-US" dirty="0"/>
          </a:p>
        </p:txBody>
      </p:sp>
      <p:pic>
        <p:nvPicPr>
          <p:cNvPr id="21508" name="Picture 4" descr="http://www.economicdevelopmenthq.com/blog/wp-content/uploads/2012/03/PGE.55160050_std.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62897" y="4680348"/>
            <a:ext cx="1875503" cy="2170278"/>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ttp://ulcgis.org/images%5Clwc.gif"/>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096000" y="4493451"/>
            <a:ext cx="2362200" cy="2357175"/>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http://www.nwgas.com/Northwest%20gas.jp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2438400" y="4395526"/>
            <a:ext cx="3687096" cy="2458065"/>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3511709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rrowheads="1"/>
          </p:cNvSpPr>
          <p:nvPr>
            <p:ph type="title"/>
          </p:nvPr>
        </p:nvSpPr>
        <p:spPr/>
        <p:txBody>
          <a:bodyPr>
            <a:normAutofit fontScale="90000"/>
          </a:bodyPr>
          <a:lstStyle/>
          <a:p>
            <a:pPr algn="l"/>
            <a:r>
              <a:rPr lang="en-US" spc="0" dirty="0" smtClean="0"/>
              <a:t>DEALING WITH NATURAL MONOPOLY</a:t>
            </a:r>
            <a:endParaRPr lang="en-US" b="0" spc="0" dirty="0" smtClean="0"/>
          </a:p>
        </p:txBody>
      </p:sp>
      <p:sp>
        <p:nvSpPr>
          <p:cNvPr id="2" name="Content Placeholder 1"/>
          <p:cNvSpPr>
            <a:spLocks noGrp="1"/>
          </p:cNvSpPr>
          <p:nvPr>
            <p:ph idx="1"/>
          </p:nvPr>
        </p:nvSpPr>
        <p:spPr>
          <a:xfrm>
            <a:off x="228600" y="990600"/>
            <a:ext cx="8839200" cy="4800600"/>
          </a:xfrm>
        </p:spPr>
        <p:txBody>
          <a:bodyPr>
            <a:normAutofit/>
          </a:bodyPr>
          <a:lstStyle/>
          <a:p>
            <a:pPr>
              <a:spcBef>
                <a:spcPts val="0"/>
              </a:spcBef>
              <a:spcAft>
                <a:spcPts val="1800"/>
              </a:spcAft>
              <a:buClr>
                <a:schemeClr val="tx1"/>
              </a:buClr>
            </a:pPr>
            <a:r>
              <a:rPr lang="en-US" dirty="0" smtClean="0"/>
              <a:t>What </a:t>
            </a:r>
            <a:r>
              <a:rPr lang="en-US" dirty="0"/>
              <a:t>can public policy do about this? T</a:t>
            </a:r>
            <a:r>
              <a:rPr lang="en-US" dirty="0" smtClean="0"/>
              <a:t>wo </a:t>
            </a:r>
            <a:r>
              <a:rPr lang="en-US" dirty="0"/>
              <a:t>common </a:t>
            </a:r>
            <a:r>
              <a:rPr lang="en-US" dirty="0" smtClean="0"/>
              <a:t>answers:</a:t>
            </a:r>
            <a:endParaRPr lang="en-US" dirty="0"/>
          </a:p>
          <a:p>
            <a:pPr lvl="1">
              <a:spcBef>
                <a:spcPts val="0"/>
              </a:spcBef>
              <a:spcAft>
                <a:spcPts val="1800"/>
              </a:spcAft>
              <a:buClr>
                <a:schemeClr val="tx1"/>
              </a:buClr>
            </a:pPr>
            <a:r>
              <a:rPr lang="en-US" sz="3200" i="1" dirty="0">
                <a:solidFill>
                  <a:srgbClr val="990033"/>
                </a:solidFill>
              </a:rPr>
              <a:t>P</a:t>
            </a:r>
            <a:r>
              <a:rPr lang="en-US" sz="3200" i="1" dirty="0" smtClean="0">
                <a:solidFill>
                  <a:srgbClr val="990033"/>
                </a:solidFill>
              </a:rPr>
              <a:t>ublic (government) ownership</a:t>
            </a:r>
            <a:r>
              <a:rPr lang="en-US" sz="3200" dirty="0" smtClean="0">
                <a:solidFill>
                  <a:srgbClr val="990033"/>
                </a:solidFill>
              </a:rPr>
              <a:t>: </a:t>
            </a:r>
            <a:r>
              <a:rPr lang="en-US" sz="3200" dirty="0" smtClean="0"/>
              <a:t>But publicly </a:t>
            </a:r>
            <a:r>
              <a:rPr lang="en-US" sz="3200" dirty="0"/>
              <a:t>owned companies are often poorly run. </a:t>
            </a:r>
          </a:p>
          <a:p>
            <a:pPr lvl="1">
              <a:spcBef>
                <a:spcPts val="0"/>
              </a:spcBef>
              <a:spcAft>
                <a:spcPts val="1800"/>
              </a:spcAft>
              <a:buClr>
                <a:schemeClr val="tx1"/>
              </a:buClr>
            </a:pPr>
            <a:r>
              <a:rPr lang="en-US" sz="3200" i="1" dirty="0" smtClean="0">
                <a:solidFill>
                  <a:srgbClr val="990033"/>
                </a:solidFill>
              </a:rPr>
              <a:t>Price regulation</a:t>
            </a:r>
            <a:r>
              <a:rPr lang="en-US" sz="3200" dirty="0" smtClean="0">
                <a:solidFill>
                  <a:srgbClr val="990033"/>
                </a:solidFill>
              </a:rPr>
              <a:t>: </a:t>
            </a:r>
            <a:r>
              <a:rPr lang="en-US" sz="3200" dirty="0"/>
              <a:t>A price ceiling imposed on a monopolist does not create shortages </a:t>
            </a:r>
            <a:r>
              <a:rPr lang="en-US" sz="3200" dirty="0" smtClean="0"/>
              <a:t>if it is </a:t>
            </a:r>
            <a:r>
              <a:rPr lang="en-US" sz="3200" dirty="0"/>
              <a:t>not set too low. </a:t>
            </a:r>
          </a:p>
          <a:p>
            <a:pPr>
              <a:spcBef>
                <a:spcPts val="0"/>
              </a:spcBef>
              <a:spcAft>
                <a:spcPts val="1800"/>
              </a:spcAft>
            </a:pPr>
            <a:endParaRPr lang="en-US" sz="2800" dirty="0"/>
          </a:p>
        </p:txBody>
      </p:sp>
      <p:sp>
        <p:nvSpPr>
          <p:cNvPr id="3" name="Footer Placeholder 2"/>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839804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Rot="1" noChangeArrowheads="1"/>
          </p:cNvSpPr>
          <p:nvPr>
            <p:ph type="title"/>
          </p:nvPr>
        </p:nvSpPr>
        <p:spPr/>
        <p:txBody>
          <a:bodyPr/>
          <a:lstStyle/>
          <a:p>
            <a:pPr algn="l"/>
            <a:r>
              <a:rPr lang="en-US" spc="0" dirty="0" smtClean="0"/>
              <a:t>TYPES OF MARKET STRUCTURE</a:t>
            </a:r>
            <a:endParaRPr lang="en-US" b="0" spc="0" dirty="0" smtClean="0"/>
          </a:p>
        </p:txBody>
      </p:sp>
      <p:sp>
        <p:nvSpPr>
          <p:cNvPr id="77829" name="Text Box 5"/>
          <p:cNvSpPr txBox="1">
            <a:spLocks noChangeArrowheads="1"/>
          </p:cNvSpPr>
          <p:nvPr/>
        </p:nvSpPr>
        <p:spPr bwMode="auto">
          <a:xfrm>
            <a:off x="228600" y="912813"/>
            <a:ext cx="8683625" cy="350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type="none" w="med" len="lg"/>
              </a14:hiddenLine>
            </a:ext>
          </a:extLst>
        </p:spPr>
        <p:txBody>
          <a:bodyPr/>
          <a:lstStyle>
            <a:lvl1pPr marL="230188" indent="-230188"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6pPr>
            <a:lvl7pPr marL="29718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7pPr>
            <a:lvl8pPr marL="34290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8pPr>
            <a:lvl9pPr marL="38862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9pPr>
          </a:lstStyle>
          <a:p>
            <a:pPr marL="0" indent="0" eaLnBrk="1" hangingPunct="1">
              <a:lnSpc>
                <a:spcPct val="100000"/>
              </a:lnSpc>
              <a:buClr>
                <a:schemeClr val="tx1"/>
              </a:buClr>
            </a:pPr>
            <a:r>
              <a:rPr lang="en-US" sz="3200" dirty="0">
                <a:latin typeface="Century Gothic"/>
                <a:cs typeface="Century Gothic"/>
              </a:rPr>
              <a:t>In order to develop </a:t>
            </a:r>
            <a:r>
              <a:rPr lang="en-US" sz="3200" dirty="0" smtClean="0">
                <a:latin typeface="Century Gothic"/>
                <a:cs typeface="Century Gothic"/>
              </a:rPr>
              <a:t>models and </a:t>
            </a:r>
            <a:r>
              <a:rPr lang="en-US" sz="3200" dirty="0">
                <a:latin typeface="Century Gothic"/>
                <a:cs typeface="Century Gothic"/>
              </a:rPr>
              <a:t>make predictions </a:t>
            </a:r>
            <a:r>
              <a:rPr lang="en-US" sz="3200" dirty="0" smtClean="0">
                <a:latin typeface="Century Gothic"/>
                <a:cs typeface="Century Gothic"/>
              </a:rPr>
              <a:t>about how </a:t>
            </a:r>
            <a:r>
              <a:rPr lang="en-US" sz="3200" dirty="0">
                <a:latin typeface="Century Gothic"/>
                <a:cs typeface="Century Gothic"/>
              </a:rPr>
              <a:t>producers will </a:t>
            </a:r>
            <a:r>
              <a:rPr lang="en-US" sz="3200" dirty="0" smtClean="0">
                <a:latin typeface="Century Gothic"/>
                <a:cs typeface="Century Gothic"/>
              </a:rPr>
              <a:t>behave, we </a:t>
            </a:r>
            <a:r>
              <a:rPr lang="en-US" sz="3200" dirty="0">
                <a:latin typeface="Century Gothic"/>
                <a:cs typeface="Century Gothic"/>
              </a:rPr>
              <a:t>have developed </a:t>
            </a:r>
            <a:r>
              <a:rPr lang="en-US" sz="3200" b="1" dirty="0">
                <a:latin typeface="Century Gothic"/>
                <a:cs typeface="Century Gothic"/>
              </a:rPr>
              <a:t>four principal models</a:t>
            </a:r>
            <a:r>
              <a:rPr lang="en-US" sz="3200" dirty="0">
                <a:latin typeface="Century Gothic"/>
                <a:cs typeface="Century Gothic"/>
              </a:rPr>
              <a:t> of market structure: </a:t>
            </a:r>
            <a:endParaRPr lang="en-US" sz="3200" dirty="0" smtClean="0">
              <a:latin typeface="Century Gothic"/>
              <a:cs typeface="Century Gothic"/>
            </a:endParaRPr>
          </a:p>
          <a:p>
            <a:pPr marL="0" indent="0" eaLnBrk="1" hangingPunct="1">
              <a:lnSpc>
                <a:spcPct val="100000"/>
              </a:lnSpc>
              <a:buClr>
                <a:schemeClr val="tx1"/>
              </a:buClr>
            </a:pPr>
            <a:endParaRPr lang="en-US" sz="3200" dirty="0">
              <a:latin typeface="Century Gothic"/>
              <a:cs typeface="Century Gothic"/>
            </a:endParaRPr>
          </a:p>
          <a:p>
            <a:pPr marL="914400" lvl="1" indent="-457200" eaLnBrk="1" hangingPunct="1">
              <a:lnSpc>
                <a:spcPct val="100000"/>
              </a:lnSpc>
              <a:buClr>
                <a:schemeClr val="accent3"/>
              </a:buClr>
              <a:buFont typeface="Wingdings" charset="2"/>
              <a:buChar char="§"/>
            </a:pPr>
            <a:r>
              <a:rPr lang="en-US" sz="3200" b="1" dirty="0">
                <a:latin typeface="Century Gothic"/>
                <a:cs typeface="Century Gothic"/>
              </a:rPr>
              <a:t>perfect competition</a:t>
            </a:r>
          </a:p>
          <a:p>
            <a:pPr marL="914400" lvl="1" indent="-457200" eaLnBrk="1" hangingPunct="1">
              <a:lnSpc>
                <a:spcPct val="100000"/>
              </a:lnSpc>
              <a:buClr>
                <a:schemeClr val="accent3"/>
              </a:buClr>
              <a:buFont typeface="Wingdings" charset="2"/>
              <a:buChar char="§"/>
            </a:pPr>
            <a:r>
              <a:rPr lang="en-US" sz="3200" b="1" dirty="0">
                <a:latin typeface="Century Gothic"/>
                <a:cs typeface="Century Gothic"/>
              </a:rPr>
              <a:t>monopoly</a:t>
            </a:r>
          </a:p>
          <a:p>
            <a:pPr marL="914400" lvl="1" indent="-457200" eaLnBrk="1" hangingPunct="1">
              <a:lnSpc>
                <a:spcPct val="100000"/>
              </a:lnSpc>
              <a:buClr>
                <a:schemeClr val="accent3"/>
              </a:buClr>
              <a:buFont typeface="Wingdings" charset="2"/>
              <a:buChar char="§"/>
            </a:pPr>
            <a:r>
              <a:rPr lang="en-US" sz="3200" b="1" dirty="0">
                <a:latin typeface="Century Gothic"/>
                <a:cs typeface="Century Gothic"/>
              </a:rPr>
              <a:t>oligopoly</a:t>
            </a:r>
          </a:p>
          <a:p>
            <a:pPr marL="914400" lvl="1" indent="-457200" eaLnBrk="1" hangingPunct="1">
              <a:lnSpc>
                <a:spcPct val="100000"/>
              </a:lnSpc>
              <a:buClr>
                <a:schemeClr val="accent3"/>
              </a:buClr>
              <a:buFont typeface="Wingdings" charset="2"/>
              <a:buChar char="§"/>
            </a:pPr>
            <a:r>
              <a:rPr lang="en-US" sz="3200" b="1" dirty="0">
                <a:latin typeface="Century Gothic"/>
                <a:cs typeface="Century Gothic"/>
              </a:rPr>
              <a:t>monopolistic competition</a:t>
            </a:r>
          </a:p>
          <a:p>
            <a:pPr eaLnBrk="1" hangingPunct="1">
              <a:buClr>
                <a:schemeClr val="tx1"/>
              </a:buClr>
              <a:buFont typeface="Wingdings" pitchFamily="2" charset="2"/>
              <a:buChar char="§"/>
            </a:pPr>
            <a:endParaRPr lang="en-US" sz="3200" b="1" dirty="0">
              <a:latin typeface="Century Gothic"/>
              <a:cs typeface="Century Gothic"/>
            </a:endParaRPr>
          </a:p>
        </p:txBody>
      </p:sp>
      <p:sp>
        <p:nvSpPr>
          <p:cNvPr id="2" name="Footer Placeholder 1"/>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1392623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7829">
                                            <p:txEl>
                                              <p:pRg st="0" end="0"/>
                                            </p:txEl>
                                          </p:spTgt>
                                        </p:tgtEl>
                                        <p:attrNameLst>
                                          <p:attrName>style.visibility</p:attrName>
                                        </p:attrNameLst>
                                      </p:cBhvr>
                                      <p:to>
                                        <p:strVal val="visible"/>
                                      </p:to>
                                    </p:set>
                                    <p:animEffect transition="in" filter="fade">
                                      <p:cBhvr>
                                        <p:cTn id="7" dur="500"/>
                                        <p:tgtEl>
                                          <p:spTgt spid="7782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7829">
                                            <p:txEl>
                                              <p:pRg st="2" end="2"/>
                                            </p:txEl>
                                          </p:spTgt>
                                        </p:tgtEl>
                                        <p:attrNameLst>
                                          <p:attrName>style.visibility</p:attrName>
                                        </p:attrNameLst>
                                      </p:cBhvr>
                                      <p:to>
                                        <p:strVal val="visible"/>
                                      </p:to>
                                    </p:set>
                                    <p:animEffect transition="in" filter="fade">
                                      <p:cBhvr>
                                        <p:cTn id="11" dur="500"/>
                                        <p:tgtEl>
                                          <p:spTgt spid="77829">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7829">
                                            <p:txEl>
                                              <p:pRg st="3" end="3"/>
                                            </p:txEl>
                                          </p:spTgt>
                                        </p:tgtEl>
                                        <p:attrNameLst>
                                          <p:attrName>style.visibility</p:attrName>
                                        </p:attrNameLst>
                                      </p:cBhvr>
                                      <p:to>
                                        <p:strVal val="visible"/>
                                      </p:to>
                                    </p:set>
                                    <p:animEffect transition="in" filter="fade">
                                      <p:cBhvr>
                                        <p:cTn id="15" dur="500"/>
                                        <p:tgtEl>
                                          <p:spTgt spid="77829">
                                            <p:txEl>
                                              <p:pRg st="3" end="3"/>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7829">
                                            <p:txEl>
                                              <p:pRg st="4" end="4"/>
                                            </p:txEl>
                                          </p:spTgt>
                                        </p:tgtEl>
                                        <p:attrNameLst>
                                          <p:attrName>style.visibility</p:attrName>
                                        </p:attrNameLst>
                                      </p:cBhvr>
                                      <p:to>
                                        <p:strVal val="visible"/>
                                      </p:to>
                                    </p:set>
                                    <p:animEffect transition="in" filter="fade">
                                      <p:cBhvr>
                                        <p:cTn id="19" dur="500"/>
                                        <p:tgtEl>
                                          <p:spTgt spid="77829">
                                            <p:txEl>
                                              <p:pRg st="4" end="4"/>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7829">
                                            <p:txEl>
                                              <p:pRg st="5" end="5"/>
                                            </p:txEl>
                                          </p:spTgt>
                                        </p:tgtEl>
                                        <p:attrNameLst>
                                          <p:attrName>style.visibility</p:attrName>
                                        </p:attrNameLst>
                                      </p:cBhvr>
                                      <p:to>
                                        <p:strVal val="visible"/>
                                      </p:to>
                                    </p:set>
                                    <p:animEffect transition="in" filter="fade">
                                      <p:cBhvr>
                                        <p:cTn id="23" dur="500"/>
                                        <p:tgtEl>
                                          <p:spTgt spid="7782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Rot="1" noChangeArrowheads="1"/>
          </p:cNvSpPr>
          <p:nvPr>
            <p:ph type="title"/>
          </p:nvPr>
        </p:nvSpPr>
        <p:spPr>
          <a:xfrm>
            <a:off x="0" y="0"/>
            <a:ext cx="9144000" cy="1066800"/>
          </a:xfrm>
        </p:spPr>
        <p:txBody>
          <a:bodyPr>
            <a:noAutofit/>
          </a:bodyPr>
          <a:lstStyle/>
          <a:p>
            <a:pPr algn="l"/>
            <a:r>
              <a:rPr lang="en-US" sz="3600" spc="0" dirty="0" smtClean="0"/>
              <a:t>UNREGULATED AND REGULATED NATURAL MONOPOLY</a:t>
            </a:r>
          </a:p>
        </p:txBody>
      </p:sp>
      <p:sp>
        <p:nvSpPr>
          <p:cNvPr id="99346" name="Text Box 18"/>
          <p:cNvSpPr txBox="1">
            <a:spLocks noChangeArrowheads="1"/>
          </p:cNvSpPr>
          <p:nvPr/>
        </p:nvSpPr>
        <p:spPr bwMode="auto">
          <a:xfrm>
            <a:off x="0" y="5304270"/>
            <a:ext cx="9144000" cy="867930"/>
          </a:xfrm>
          <a:prstGeom prst="rect">
            <a:avLst/>
          </a:prstGeom>
          <a:noFill/>
          <a:ln>
            <a:noFill/>
          </a:ln>
        </p:spPr>
        <p:txBody>
          <a:bodyPr>
            <a:spAutoFit/>
          </a:bodyPr>
          <a:lstStyle>
            <a:lvl1pPr marL="1588" indent="-1588"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6pPr>
            <a:lvl7pPr marL="29718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7pPr>
            <a:lvl8pPr marL="34290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8pPr>
            <a:lvl9pPr marL="38862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9pPr>
          </a:lstStyle>
          <a:p>
            <a:pPr eaLnBrk="1" hangingPunct="1">
              <a:lnSpc>
                <a:spcPct val="90000"/>
              </a:lnSpc>
            </a:pPr>
            <a:r>
              <a:rPr lang="en-US" sz="2800" b="1" i="1" dirty="0" smtClean="0">
                <a:solidFill>
                  <a:schemeClr val="tx1">
                    <a:lumMod val="75000"/>
                    <a:lumOff val="25000"/>
                  </a:schemeClr>
                </a:solidFill>
                <a:latin typeface="Century Gothic"/>
                <a:cs typeface="Century Gothic"/>
              </a:rPr>
              <a:t>If the monopoly’s price is regulated at </a:t>
            </a:r>
            <a:r>
              <a:rPr lang="en-US" sz="2800" b="1" dirty="0" smtClean="0">
                <a:solidFill>
                  <a:schemeClr val="tx1">
                    <a:lumMod val="75000"/>
                    <a:lumOff val="25000"/>
                  </a:schemeClr>
                </a:solidFill>
                <a:latin typeface="Century Gothic"/>
                <a:cs typeface="Century Gothic"/>
              </a:rPr>
              <a:t>PR</a:t>
            </a:r>
            <a:r>
              <a:rPr lang="en-US" sz="2800" b="1" i="1" dirty="0" smtClean="0">
                <a:solidFill>
                  <a:schemeClr val="tx1">
                    <a:lumMod val="75000"/>
                    <a:lumOff val="25000"/>
                  </a:schemeClr>
                </a:solidFill>
                <a:latin typeface="Century Gothic"/>
                <a:cs typeface="Century Gothic"/>
              </a:rPr>
              <a:t>, consumer surplus rises (and profits fall).</a:t>
            </a:r>
            <a:endParaRPr lang="en-US" sz="2800" b="1" i="1" dirty="0">
              <a:solidFill>
                <a:schemeClr val="tx1">
                  <a:lumMod val="75000"/>
                  <a:lumOff val="25000"/>
                </a:schemeClr>
              </a:solidFill>
              <a:latin typeface="Century Gothic"/>
              <a:cs typeface="Century Gothic"/>
            </a:endParaRPr>
          </a:p>
        </p:txBody>
      </p:sp>
      <p:sp>
        <p:nvSpPr>
          <p:cNvPr id="238597" name="Line 5"/>
          <p:cNvSpPr>
            <a:spLocks noChangeShapeType="1"/>
          </p:cNvSpPr>
          <p:nvPr/>
        </p:nvSpPr>
        <p:spPr bwMode="auto">
          <a:xfrm>
            <a:off x="5695950" y="3986645"/>
            <a:ext cx="3044825" cy="0"/>
          </a:xfrm>
          <a:prstGeom prst="line">
            <a:avLst/>
          </a:prstGeom>
          <a:noFill/>
          <a:ln w="30163">
            <a:solidFill>
              <a:srgbClr val="F3716D"/>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38598" name="Freeform 6"/>
          <p:cNvSpPr>
            <a:spLocks/>
          </p:cNvSpPr>
          <p:nvPr/>
        </p:nvSpPr>
        <p:spPr bwMode="auto">
          <a:xfrm>
            <a:off x="5691188" y="2448358"/>
            <a:ext cx="2146300" cy="1273175"/>
          </a:xfrm>
          <a:custGeom>
            <a:avLst/>
            <a:gdLst>
              <a:gd name="T0" fmla="*/ 0 w 1067"/>
              <a:gd name="T1" fmla="*/ 0 h 553"/>
              <a:gd name="T2" fmla="*/ 0 w 1067"/>
              <a:gd name="T3" fmla="*/ 553 h 553"/>
              <a:gd name="T4" fmla="*/ 1067 w 1067"/>
              <a:gd name="T5" fmla="*/ 553 h 553"/>
              <a:gd name="T6" fmla="*/ 0 w 1067"/>
              <a:gd name="T7" fmla="*/ 0 h 553"/>
              <a:gd name="T8" fmla="*/ 0 60000 65536"/>
              <a:gd name="T9" fmla="*/ 0 60000 65536"/>
              <a:gd name="T10" fmla="*/ 0 60000 65536"/>
              <a:gd name="T11" fmla="*/ 0 60000 65536"/>
              <a:gd name="T12" fmla="*/ 0 w 1067"/>
              <a:gd name="T13" fmla="*/ 0 h 553"/>
              <a:gd name="T14" fmla="*/ 1067 w 1067"/>
              <a:gd name="T15" fmla="*/ 553 h 553"/>
            </a:gdLst>
            <a:ahLst/>
            <a:cxnLst>
              <a:cxn ang="T8">
                <a:pos x="T0" y="T1"/>
              </a:cxn>
              <a:cxn ang="T9">
                <a:pos x="T2" y="T3"/>
              </a:cxn>
              <a:cxn ang="T10">
                <a:pos x="T4" y="T5"/>
              </a:cxn>
              <a:cxn ang="T11">
                <a:pos x="T6" y="T7"/>
              </a:cxn>
            </a:cxnLst>
            <a:rect l="T12" t="T13" r="T14" b="T15"/>
            <a:pathLst>
              <a:path w="1067" h="553">
                <a:moveTo>
                  <a:pt x="0" y="0"/>
                </a:moveTo>
                <a:lnTo>
                  <a:pt x="0" y="553"/>
                </a:lnTo>
                <a:lnTo>
                  <a:pt x="1067" y="553"/>
                </a:lnTo>
                <a:lnTo>
                  <a:pt x="0" y="0"/>
                </a:lnTo>
                <a:close/>
              </a:path>
            </a:pathLst>
          </a:custGeom>
          <a:solidFill>
            <a:srgbClr val="C7D6E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38599" name="Line 7"/>
          <p:cNvSpPr>
            <a:spLocks noChangeShapeType="1"/>
          </p:cNvSpPr>
          <p:nvPr/>
        </p:nvSpPr>
        <p:spPr bwMode="auto">
          <a:xfrm>
            <a:off x="1011238" y="3986645"/>
            <a:ext cx="3032125" cy="0"/>
          </a:xfrm>
          <a:prstGeom prst="line">
            <a:avLst/>
          </a:prstGeom>
          <a:noFill/>
          <a:ln w="30163">
            <a:solidFill>
              <a:srgbClr val="F3716D"/>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38600" name="Rectangle 8"/>
          <p:cNvSpPr>
            <a:spLocks noChangeArrowheads="1"/>
          </p:cNvSpPr>
          <p:nvPr/>
        </p:nvSpPr>
        <p:spPr bwMode="auto">
          <a:xfrm>
            <a:off x="1011238" y="3091295"/>
            <a:ext cx="1068387" cy="276225"/>
          </a:xfrm>
          <a:prstGeom prst="rect">
            <a:avLst/>
          </a:prstGeom>
          <a:solidFill>
            <a:srgbClr val="D7EDE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entury Gothic"/>
              <a:cs typeface="Century Gothic"/>
            </a:endParaRPr>
          </a:p>
        </p:txBody>
      </p:sp>
      <p:sp>
        <p:nvSpPr>
          <p:cNvPr id="238601" name="Freeform 9"/>
          <p:cNvSpPr>
            <a:spLocks/>
          </p:cNvSpPr>
          <p:nvPr/>
        </p:nvSpPr>
        <p:spPr bwMode="auto">
          <a:xfrm>
            <a:off x="1011238" y="2459470"/>
            <a:ext cx="1068387" cy="631825"/>
          </a:xfrm>
          <a:custGeom>
            <a:avLst/>
            <a:gdLst>
              <a:gd name="T0" fmla="*/ 0 w 531"/>
              <a:gd name="T1" fmla="*/ 0 h 274"/>
              <a:gd name="T2" fmla="*/ 0 w 531"/>
              <a:gd name="T3" fmla="*/ 274 h 274"/>
              <a:gd name="T4" fmla="*/ 531 w 531"/>
              <a:gd name="T5" fmla="*/ 274 h 274"/>
              <a:gd name="T6" fmla="*/ 0 w 531"/>
              <a:gd name="T7" fmla="*/ 0 h 274"/>
              <a:gd name="T8" fmla="*/ 0 60000 65536"/>
              <a:gd name="T9" fmla="*/ 0 60000 65536"/>
              <a:gd name="T10" fmla="*/ 0 60000 65536"/>
              <a:gd name="T11" fmla="*/ 0 60000 65536"/>
              <a:gd name="T12" fmla="*/ 0 w 531"/>
              <a:gd name="T13" fmla="*/ 0 h 274"/>
              <a:gd name="T14" fmla="*/ 531 w 531"/>
              <a:gd name="T15" fmla="*/ 274 h 274"/>
            </a:gdLst>
            <a:ahLst/>
            <a:cxnLst>
              <a:cxn ang="T8">
                <a:pos x="T0" y="T1"/>
              </a:cxn>
              <a:cxn ang="T9">
                <a:pos x="T2" y="T3"/>
              </a:cxn>
              <a:cxn ang="T10">
                <a:pos x="T4" y="T5"/>
              </a:cxn>
              <a:cxn ang="T11">
                <a:pos x="T6" y="T7"/>
              </a:cxn>
            </a:cxnLst>
            <a:rect l="T12" t="T13" r="T14" b="T15"/>
            <a:pathLst>
              <a:path w="531" h="274">
                <a:moveTo>
                  <a:pt x="0" y="0"/>
                </a:moveTo>
                <a:lnTo>
                  <a:pt x="0" y="274"/>
                </a:lnTo>
                <a:lnTo>
                  <a:pt x="531" y="274"/>
                </a:lnTo>
                <a:lnTo>
                  <a:pt x="0" y="0"/>
                </a:lnTo>
                <a:close/>
              </a:path>
            </a:pathLst>
          </a:custGeom>
          <a:solidFill>
            <a:srgbClr val="C7D6E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38602" name="Rectangle 10"/>
          <p:cNvSpPr>
            <a:spLocks noChangeArrowheads="1"/>
          </p:cNvSpPr>
          <p:nvPr/>
        </p:nvSpPr>
        <p:spPr bwMode="auto">
          <a:xfrm>
            <a:off x="1433513" y="1265670"/>
            <a:ext cx="2551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(a)</a:t>
            </a:r>
            <a:endParaRPr lang="en-US" sz="1400">
              <a:latin typeface="Century Gothic"/>
              <a:cs typeface="Century Gothic"/>
            </a:endParaRPr>
          </a:p>
        </p:txBody>
      </p:sp>
      <p:sp>
        <p:nvSpPr>
          <p:cNvPr id="238603" name="Rectangle 11"/>
          <p:cNvSpPr>
            <a:spLocks noChangeArrowheads="1"/>
          </p:cNvSpPr>
          <p:nvPr/>
        </p:nvSpPr>
        <p:spPr bwMode="auto">
          <a:xfrm>
            <a:off x="1727200" y="1265670"/>
            <a:ext cx="29972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588" indent="-1588"/>
            <a:r>
              <a:rPr lang="en-US" sz="1400" b="1" dirty="0">
                <a:solidFill>
                  <a:srgbClr val="000000"/>
                </a:solidFill>
                <a:latin typeface="Century Gothic"/>
                <a:cs typeface="Century Gothic"/>
              </a:rPr>
              <a:t>Total </a:t>
            </a:r>
            <a:r>
              <a:rPr lang="en-US" sz="1400" b="1" dirty="0" smtClean="0">
                <a:solidFill>
                  <a:srgbClr val="000000"/>
                </a:solidFill>
                <a:latin typeface="Century Gothic"/>
                <a:cs typeface="Century Gothic"/>
              </a:rPr>
              <a:t>surplus with an unregulated natural monopolist</a:t>
            </a:r>
            <a:endParaRPr lang="en-US" sz="1400" b="1" dirty="0">
              <a:latin typeface="Century Gothic"/>
              <a:cs typeface="Century Gothic"/>
            </a:endParaRPr>
          </a:p>
        </p:txBody>
      </p:sp>
      <p:sp>
        <p:nvSpPr>
          <p:cNvPr id="238604" name="Rectangle 12"/>
          <p:cNvSpPr>
            <a:spLocks noChangeArrowheads="1"/>
          </p:cNvSpPr>
          <p:nvPr/>
        </p:nvSpPr>
        <p:spPr bwMode="auto">
          <a:xfrm>
            <a:off x="6251575" y="1265670"/>
            <a:ext cx="6627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a:t>
            </a:r>
            <a:endParaRPr lang="en-US" sz="1400">
              <a:latin typeface="Century Gothic"/>
              <a:cs typeface="Century Gothic"/>
            </a:endParaRPr>
          </a:p>
        </p:txBody>
      </p:sp>
      <p:sp>
        <p:nvSpPr>
          <p:cNvPr id="238605" name="Rectangle 13"/>
          <p:cNvSpPr>
            <a:spLocks noChangeArrowheads="1"/>
          </p:cNvSpPr>
          <p:nvPr/>
        </p:nvSpPr>
        <p:spPr bwMode="auto">
          <a:xfrm>
            <a:off x="6297613" y="1265670"/>
            <a:ext cx="12246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b</a:t>
            </a:r>
            <a:endParaRPr lang="en-US" sz="1400">
              <a:latin typeface="Century Gothic"/>
              <a:cs typeface="Century Gothic"/>
            </a:endParaRPr>
          </a:p>
        </p:txBody>
      </p:sp>
      <p:sp>
        <p:nvSpPr>
          <p:cNvPr id="238606" name="Rectangle 14"/>
          <p:cNvSpPr>
            <a:spLocks noChangeArrowheads="1"/>
          </p:cNvSpPr>
          <p:nvPr/>
        </p:nvSpPr>
        <p:spPr bwMode="auto">
          <a:xfrm>
            <a:off x="6388100" y="1265670"/>
            <a:ext cx="6627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a:t>
            </a:r>
            <a:endParaRPr lang="en-US" sz="1400">
              <a:latin typeface="Century Gothic"/>
              <a:cs typeface="Century Gothic"/>
            </a:endParaRPr>
          </a:p>
        </p:txBody>
      </p:sp>
      <p:sp>
        <p:nvSpPr>
          <p:cNvPr id="238607" name="Rectangle 15"/>
          <p:cNvSpPr>
            <a:spLocks noChangeArrowheads="1"/>
          </p:cNvSpPr>
          <p:nvPr/>
        </p:nvSpPr>
        <p:spPr bwMode="auto">
          <a:xfrm>
            <a:off x="6545262" y="1265670"/>
            <a:ext cx="259873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588" indent="-1588"/>
            <a:r>
              <a:rPr lang="en-US" sz="1400" b="1" dirty="0">
                <a:solidFill>
                  <a:srgbClr val="000000"/>
                </a:solidFill>
                <a:latin typeface="Century Gothic"/>
                <a:cs typeface="Century Gothic"/>
              </a:rPr>
              <a:t>Total </a:t>
            </a:r>
            <a:r>
              <a:rPr lang="en-US" sz="1400" b="1" dirty="0" smtClean="0">
                <a:solidFill>
                  <a:srgbClr val="000000"/>
                </a:solidFill>
                <a:latin typeface="Century Gothic"/>
                <a:cs typeface="Century Gothic"/>
              </a:rPr>
              <a:t>surplus with a regulated natural monopolist</a:t>
            </a:r>
            <a:endParaRPr lang="en-US" sz="1400" b="1" dirty="0">
              <a:latin typeface="Century Gothic"/>
              <a:cs typeface="Century Gothic"/>
            </a:endParaRPr>
          </a:p>
        </p:txBody>
      </p:sp>
      <p:sp>
        <p:nvSpPr>
          <p:cNvPr id="238608" name="Line 16"/>
          <p:cNvSpPr>
            <a:spLocks noChangeShapeType="1"/>
          </p:cNvSpPr>
          <p:nvPr/>
        </p:nvSpPr>
        <p:spPr bwMode="auto">
          <a:xfrm>
            <a:off x="1011238" y="2453120"/>
            <a:ext cx="1462087" cy="2097088"/>
          </a:xfrm>
          <a:prstGeom prst="line">
            <a:avLst/>
          </a:prstGeom>
          <a:noFill/>
          <a:ln w="30163">
            <a:solidFill>
              <a:srgbClr val="4B8FCC"/>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38609" name="Freeform 17"/>
          <p:cNvSpPr>
            <a:spLocks/>
          </p:cNvSpPr>
          <p:nvPr/>
        </p:nvSpPr>
        <p:spPr bwMode="auto">
          <a:xfrm>
            <a:off x="1162050" y="2024495"/>
            <a:ext cx="2814638" cy="1751013"/>
          </a:xfrm>
          <a:custGeom>
            <a:avLst/>
            <a:gdLst>
              <a:gd name="T0" fmla="*/ 0 w 592"/>
              <a:gd name="T1" fmla="*/ 0 h 322"/>
              <a:gd name="T2" fmla="*/ 193 w 592"/>
              <a:gd name="T3" fmla="*/ 247 h 322"/>
              <a:gd name="T4" fmla="*/ 592 w 592"/>
              <a:gd name="T5" fmla="*/ 314 h 322"/>
              <a:gd name="T6" fmla="*/ 0 60000 65536"/>
              <a:gd name="T7" fmla="*/ 0 60000 65536"/>
              <a:gd name="T8" fmla="*/ 0 60000 65536"/>
              <a:gd name="T9" fmla="*/ 0 w 592"/>
              <a:gd name="T10" fmla="*/ 0 h 322"/>
              <a:gd name="T11" fmla="*/ 592 w 592"/>
              <a:gd name="T12" fmla="*/ 322 h 322"/>
            </a:gdLst>
            <a:ahLst/>
            <a:cxnLst>
              <a:cxn ang="T6">
                <a:pos x="T0" y="T1"/>
              </a:cxn>
              <a:cxn ang="T7">
                <a:pos x="T2" y="T3"/>
              </a:cxn>
              <a:cxn ang="T8">
                <a:pos x="T4" y="T5"/>
              </a:cxn>
            </a:cxnLst>
            <a:rect l="T9" t="T10" r="T11" b="T12"/>
            <a:pathLst>
              <a:path w="592" h="322">
                <a:moveTo>
                  <a:pt x="0" y="0"/>
                </a:moveTo>
                <a:cubicBezTo>
                  <a:pt x="7" y="108"/>
                  <a:pt x="85" y="190"/>
                  <a:pt x="193" y="247"/>
                </a:cubicBezTo>
                <a:cubicBezTo>
                  <a:pt x="310" y="308"/>
                  <a:pt x="461" y="322"/>
                  <a:pt x="592" y="314"/>
                </a:cubicBezTo>
              </a:path>
            </a:pathLst>
          </a:custGeom>
          <a:noFill/>
          <a:ln w="30163">
            <a:solidFill>
              <a:srgbClr val="8C64A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atin typeface="Century Gothic"/>
              <a:cs typeface="Century Gothic"/>
            </a:endParaRPr>
          </a:p>
        </p:txBody>
      </p:sp>
      <p:sp>
        <p:nvSpPr>
          <p:cNvPr id="238610" name="Line 18"/>
          <p:cNvSpPr>
            <a:spLocks noChangeShapeType="1"/>
          </p:cNvSpPr>
          <p:nvPr/>
        </p:nvSpPr>
        <p:spPr bwMode="auto">
          <a:xfrm>
            <a:off x="1011238" y="2459470"/>
            <a:ext cx="3146425" cy="1858963"/>
          </a:xfrm>
          <a:prstGeom prst="line">
            <a:avLst/>
          </a:prstGeom>
          <a:noFill/>
          <a:ln w="30163">
            <a:solidFill>
              <a:srgbClr val="3C5DAA"/>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38611" name="Rectangle 19"/>
          <p:cNvSpPr>
            <a:spLocks noChangeArrowheads="1"/>
          </p:cNvSpPr>
          <p:nvPr/>
        </p:nvSpPr>
        <p:spPr bwMode="auto">
          <a:xfrm>
            <a:off x="2012950" y="4756583"/>
            <a:ext cx="27579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smtClean="0">
                <a:solidFill>
                  <a:srgbClr val="000000"/>
                </a:solidFill>
                <a:latin typeface="Century Gothic"/>
                <a:cs typeface="Century Gothic"/>
              </a:rPr>
              <a:t>Q</a:t>
            </a:r>
            <a:r>
              <a:rPr lang="en-US" sz="1400" baseline="-25000" dirty="0" smtClean="0">
                <a:solidFill>
                  <a:srgbClr val="000000"/>
                </a:solidFill>
                <a:latin typeface="Century Gothic"/>
                <a:cs typeface="Century Gothic"/>
              </a:rPr>
              <a:t>M</a:t>
            </a:r>
            <a:endParaRPr lang="en-US" sz="1400" baseline="-25000" dirty="0">
              <a:latin typeface="Century Gothic"/>
              <a:cs typeface="Century Gothic"/>
            </a:endParaRPr>
          </a:p>
        </p:txBody>
      </p:sp>
      <p:sp>
        <p:nvSpPr>
          <p:cNvPr id="238613" name="Rectangle 21"/>
          <p:cNvSpPr>
            <a:spLocks noChangeArrowheads="1"/>
          </p:cNvSpPr>
          <p:nvPr/>
        </p:nvSpPr>
        <p:spPr bwMode="auto">
          <a:xfrm>
            <a:off x="2774950" y="4756583"/>
            <a:ext cx="2384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smtClean="0">
                <a:solidFill>
                  <a:srgbClr val="000000"/>
                </a:solidFill>
                <a:latin typeface="Century Gothic"/>
                <a:cs typeface="Century Gothic"/>
              </a:rPr>
              <a:t>Q</a:t>
            </a:r>
            <a:r>
              <a:rPr lang="en-US" sz="1400" baseline="-25000" dirty="0" smtClean="0">
                <a:solidFill>
                  <a:srgbClr val="000000"/>
                </a:solidFill>
                <a:latin typeface="Century Gothic"/>
                <a:cs typeface="Century Gothic"/>
              </a:rPr>
              <a:t>R</a:t>
            </a:r>
            <a:endParaRPr lang="en-US" sz="1400" baseline="-25000" dirty="0">
              <a:latin typeface="Century Gothic"/>
              <a:cs typeface="Century Gothic"/>
            </a:endParaRPr>
          </a:p>
        </p:txBody>
      </p:sp>
      <p:sp>
        <p:nvSpPr>
          <p:cNvPr id="238615" name="Rectangle 23"/>
          <p:cNvSpPr>
            <a:spLocks noChangeArrowheads="1"/>
          </p:cNvSpPr>
          <p:nvPr/>
        </p:nvSpPr>
        <p:spPr bwMode="auto">
          <a:xfrm>
            <a:off x="762000" y="2955226"/>
            <a:ext cx="22565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smtClean="0">
                <a:solidFill>
                  <a:srgbClr val="000000"/>
                </a:solidFill>
                <a:latin typeface="Century Gothic"/>
                <a:cs typeface="Century Gothic"/>
              </a:rPr>
              <a:t>P</a:t>
            </a:r>
            <a:r>
              <a:rPr lang="en-US" sz="1400" baseline="-25000" dirty="0" smtClean="0">
                <a:solidFill>
                  <a:srgbClr val="000000"/>
                </a:solidFill>
                <a:latin typeface="Century Gothic"/>
                <a:cs typeface="Century Gothic"/>
              </a:rPr>
              <a:t>M</a:t>
            </a:r>
            <a:endParaRPr lang="en-US" sz="1400" baseline="-25000" dirty="0">
              <a:latin typeface="Century Gothic"/>
              <a:cs typeface="Century Gothic"/>
            </a:endParaRPr>
          </a:p>
        </p:txBody>
      </p:sp>
      <p:sp>
        <p:nvSpPr>
          <p:cNvPr id="238617" name="Rectangle 25"/>
          <p:cNvSpPr>
            <a:spLocks noChangeArrowheads="1"/>
          </p:cNvSpPr>
          <p:nvPr/>
        </p:nvSpPr>
        <p:spPr bwMode="auto">
          <a:xfrm>
            <a:off x="4173538" y="4194608"/>
            <a:ext cx="16270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a:solidFill>
                  <a:srgbClr val="000000"/>
                </a:solidFill>
                <a:latin typeface="Century Gothic"/>
                <a:cs typeface="Century Gothic"/>
              </a:rPr>
              <a:t>D</a:t>
            </a:r>
            <a:endParaRPr lang="en-US" sz="1400" i="1" dirty="0">
              <a:latin typeface="Century Gothic"/>
              <a:cs typeface="Century Gothic"/>
            </a:endParaRPr>
          </a:p>
        </p:txBody>
      </p:sp>
      <p:sp>
        <p:nvSpPr>
          <p:cNvPr id="238618" name="Rectangle 26"/>
          <p:cNvSpPr>
            <a:spLocks noChangeArrowheads="1"/>
          </p:cNvSpPr>
          <p:nvPr/>
        </p:nvSpPr>
        <p:spPr bwMode="auto">
          <a:xfrm>
            <a:off x="4059238" y="3861233"/>
            <a:ext cx="34005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a:solidFill>
                  <a:srgbClr val="000000"/>
                </a:solidFill>
                <a:latin typeface="Century Gothic"/>
                <a:cs typeface="Century Gothic"/>
              </a:rPr>
              <a:t>MC</a:t>
            </a:r>
            <a:endParaRPr lang="en-US" sz="1400" i="1" dirty="0">
              <a:latin typeface="Century Gothic"/>
              <a:cs typeface="Century Gothic"/>
            </a:endParaRPr>
          </a:p>
        </p:txBody>
      </p:sp>
      <p:sp>
        <p:nvSpPr>
          <p:cNvPr id="238619" name="Rectangle 27"/>
          <p:cNvSpPr>
            <a:spLocks noChangeArrowheads="1"/>
          </p:cNvSpPr>
          <p:nvPr/>
        </p:nvSpPr>
        <p:spPr bwMode="auto">
          <a:xfrm>
            <a:off x="2500313" y="4453370"/>
            <a:ext cx="30305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err="1">
                <a:solidFill>
                  <a:srgbClr val="000000"/>
                </a:solidFill>
                <a:latin typeface="Century Gothic"/>
                <a:cs typeface="Century Gothic"/>
              </a:rPr>
              <a:t>MR</a:t>
            </a:r>
            <a:endParaRPr lang="en-US" sz="1400" i="1" dirty="0">
              <a:latin typeface="Century Gothic"/>
              <a:cs typeface="Century Gothic"/>
            </a:endParaRPr>
          </a:p>
        </p:txBody>
      </p:sp>
      <p:sp>
        <p:nvSpPr>
          <p:cNvPr id="238620" name="Rectangle 28"/>
          <p:cNvSpPr>
            <a:spLocks noChangeArrowheads="1"/>
          </p:cNvSpPr>
          <p:nvPr/>
        </p:nvSpPr>
        <p:spPr bwMode="auto">
          <a:xfrm>
            <a:off x="4010025" y="3553258"/>
            <a:ext cx="3920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err="1" smtClean="0">
                <a:solidFill>
                  <a:srgbClr val="000000"/>
                </a:solidFill>
                <a:latin typeface="Century Gothic"/>
                <a:cs typeface="Century Gothic"/>
              </a:rPr>
              <a:t>ATC</a:t>
            </a:r>
            <a:endParaRPr lang="en-US" sz="1400" i="1" dirty="0">
              <a:latin typeface="Century Gothic"/>
              <a:cs typeface="Century Gothic"/>
            </a:endParaRPr>
          </a:p>
        </p:txBody>
      </p:sp>
      <p:sp>
        <p:nvSpPr>
          <p:cNvPr id="238623" name="Rectangle 31"/>
          <p:cNvSpPr>
            <a:spLocks noChangeArrowheads="1"/>
          </p:cNvSpPr>
          <p:nvPr/>
        </p:nvSpPr>
        <p:spPr bwMode="auto">
          <a:xfrm>
            <a:off x="3821113" y="4781983"/>
            <a:ext cx="75661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Quantity</a:t>
            </a:r>
            <a:endParaRPr lang="en-US" sz="1400">
              <a:latin typeface="Century Gothic"/>
              <a:cs typeface="Century Gothic"/>
            </a:endParaRPr>
          </a:p>
        </p:txBody>
      </p:sp>
      <p:sp>
        <p:nvSpPr>
          <p:cNvPr id="238631" name="Line 39"/>
          <p:cNvSpPr>
            <a:spLocks noChangeShapeType="1"/>
          </p:cNvSpPr>
          <p:nvPr/>
        </p:nvSpPr>
        <p:spPr bwMode="auto">
          <a:xfrm flipV="1">
            <a:off x="1709738" y="2535670"/>
            <a:ext cx="0" cy="428625"/>
          </a:xfrm>
          <a:prstGeom prst="line">
            <a:avLst/>
          </a:prstGeom>
          <a:noFill/>
          <a:ln w="79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38632" name="Line 40"/>
          <p:cNvSpPr>
            <a:spLocks noChangeShapeType="1"/>
          </p:cNvSpPr>
          <p:nvPr/>
        </p:nvSpPr>
        <p:spPr bwMode="auto">
          <a:xfrm flipV="1">
            <a:off x="2009775" y="2888095"/>
            <a:ext cx="635000" cy="327025"/>
          </a:xfrm>
          <a:prstGeom prst="line">
            <a:avLst/>
          </a:prstGeom>
          <a:noFill/>
          <a:ln w="79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38633" name="Freeform 41"/>
          <p:cNvSpPr>
            <a:spLocks/>
          </p:cNvSpPr>
          <p:nvPr/>
        </p:nvSpPr>
        <p:spPr bwMode="auto">
          <a:xfrm>
            <a:off x="2514600" y="2713470"/>
            <a:ext cx="517525" cy="331788"/>
          </a:xfrm>
          <a:custGeom>
            <a:avLst/>
            <a:gdLst>
              <a:gd name="T0" fmla="*/ 109 w 109"/>
              <a:gd name="T1" fmla="*/ 51 h 61"/>
              <a:gd name="T2" fmla="*/ 98 w 109"/>
              <a:gd name="T3" fmla="*/ 61 h 61"/>
              <a:gd name="T4" fmla="*/ 10 w 109"/>
              <a:gd name="T5" fmla="*/ 61 h 61"/>
              <a:gd name="T6" fmla="*/ 0 w 109"/>
              <a:gd name="T7" fmla="*/ 51 h 61"/>
              <a:gd name="T8" fmla="*/ 0 w 109"/>
              <a:gd name="T9" fmla="*/ 10 h 61"/>
              <a:gd name="T10" fmla="*/ 10 w 109"/>
              <a:gd name="T11" fmla="*/ 0 h 61"/>
              <a:gd name="T12" fmla="*/ 98 w 109"/>
              <a:gd name="T13" fmla="*/ 0 h 61"/>
              <a:gd name="T14" fmla="*/ 109 w 109"/>
              <a:gd name="T15" fmla="*/ 10 h 61"/>
              <a:gd name="T16" fmla="*/ 109 w 109"/>
              <a:gd name="T17" fmla="*/ 51 h 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9"/>
              <a:gd name="T28" fmla="*/ 0 h 61"/>
              <a:gd name="T29" fmla="*/ 109 w 109"/>
              <a:gd name="T30" fmla="*/ 61 h 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9" h="61">
                <a:moveTo>
                  <a:pt x="109" y="51"/>
                </a:moveTo>
                <a:cubicBezTo>
                  <a:pt x="109" y="57"/>
                  <a:pt x="104" y="61"/>
                  <a:pt x="98" y="61"/>
                </a:cubicBezTo>
                <a:cubicBezTo>
                  <a:pt x="10" y="61"/>
                  <a:pt x="10" y="61"/>
                  <a:pt x="10" y="61"/>
                </a:cubicBezTo>
                <a:cubicBezTo>
                  <a:pt x="4" y="61"/>
                  <a:pt x="0" y="57"/>
                  <a:pt x="0" y="51"/>
                </a:cubicBezTo>
                <a:cubicBezTo>
                  <a:pt x="0" y="10"/>
                  <a:pt x="0" y="10"/>
                  <a:pt x="0" y="10"/>
                </a:cubicBezTo>
                <a:cubicBezTo>
                  <a:pt x="0" y="5"/>
                  <a:pt x="4" y="0"/>
                  <a:pt x="10" y="0"/>
                </a:cubicBezTo>
                <a:cubicBezTo>
                  <a:pt x="98" y="0"/>
                  <a:pt x="98" y="0"/>
                  <a:pt x="98" y="0"/>
                </a:cubicBezTo>
                <a:cubicBezTo>
                  <a:pt x="104" y="0"/>
                  <a:pt x="109" y="5"/>
                  <a:pt x="109" y="10"/>
                </a:cubicBezTo>
                <a:lnTo>
                  <a:pt x="109" y="51"/>
                </a:lnTo>
                <a:close/>
              </a:path>
            </a:pathLst>
          </a:custGeom>
          <a:solidFill>
            <a:srgbClr val="D7E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38634" name="Freeform 42"/>
          <p:cNvSpPr>
            <a:spLocks/>
          </p:cNvSpPr>
          <p:nvPr/>
        </p:nvSpPr>
        <p:spPr bwMode="auto">
          <a:xfrm>
            <a:off x="1354137" y="2024495"/>
            <a:ext cx="1008063" cy="493328"/>
          </a:xfrm>
          <a:custGeom>
            <a:avLst/>
            <a:gdLst>
              <a:gd name="T0" fmla="*/ 162 w 162"/>
              <a:gd name="T1" fmla="*/ 79 h 95"/>
              <a:gd name="T2" fmla="*/ 146 w 162"/>
              <a:gd name="T3" fmla="*/ 95 h 95"/>
              <a:gd name="T4" fmla="*/ 16 w 162"/>
              <a:gd name="T5" fmla="*/ 95 h 95"/>
              <a:gd name="T6" fmla="*/ 0 w 162"/>
              <a:gd name="T7" fmla="*/ 79 h 95"/>
              <a:gd name="T8" fmla="*/ 0 w 162"/>
              <a:gd name="T9" fmla="*/ 16 h 95"/>
              <a:gd name="T10" fmla="*/ 16 w 162"/>
              <a:gd name="T11" fmla="*/ 0 h 95"/>
              <a:gd name="T12" fmla="*/ 146 w 162"/>
              <a:gd name="T13" fmla="*/ 0 h 95"/>
              <a:gd name="T14" fmla="*/ 162 w 162"/>
              <a:gd name="T15" fmla="*/ 16 h 95"/>
              <a:gd name="T16" fmla="*/ 162 w 162"/>
              <a:gd name="T17" fmla="*/ 79 h 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2"/>
              <a:gd name="T28" fmla="*/ 0 h 95"/>
              <a:gd name="T29" fmla="*/ 162 w 162"/>
              <a:gd name="T30" fmla="*/ 95 h 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2" h="95">
                <a:moveTo>
                  <a:pt x="162" y="79"/>
                </a:moveTo>
                <a:cubicBezTo>
                  <a:pt x="162" y="87"/>
                  <a:pt x="155" y="95"/>
                  <a:pt x="146" y="95"/>
                </a:cubicBezTo>
                <a:cubicBezTo>
                  <a:pt x="16" y="95"/>
                  <a:pt x="16" y="95"/>
                  <a:pt x="16" y="95"/>
                </a:cubicBezTo>
                <a:cubicBezTo>
                  <a:pt x="7" y="95"/>
                  <a:pt x="0" y="87"/>
                  <a:pt x="0" y="79"/>
                </a:cubicBezTo>
                <a:cubicBezTo>
                  <a:pt x="0" y="16"/>
                  <a:pt x="0" y="16"/>
                  <a:pt x="0" y="16"/>
                </a:cubicBezTo>
                <a:cubicBezTo>
                  <a:pt x="0" y="7"/>
                  <a:pt x="7" y="0"/>
                  <a:pt x="16" y="0"/>
                </a:cubicBezTo>
                <a:cubicBezTo>
                  <a:pt x="146" y="0"/>
                  <a:pt x="146" y="0"/>
                  <a:pt x="146" y="0"/>
                </a:cubicBezTo>
                <a:cubicBezTo>
                  <a:pt x="155" y="0"/>
                  <a:pt x="162" y="7"/>
                  <a:pt x="162" y="16"/>
                </a:cubicBezTo>
                <a:lnTo>
                  <a:pt x="162" y="79"/>
                </a:lnTo>
                <a:close/>
              </a:path>
            </a:pathLst>
          </a:custGeom>
          <a:solidFill>
            <a:srgbClr val="D7E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38635" name="Rectangle 43"/>
          <p:cNvSpPr>
            <a:spLocks noChangeArrowheads="1"/>
          </p:cNvSpPr>
          <p:nvPr/>
        </p:nvSpPr>
        <p:spPr bwMode="auto">
          <a:xfrm>
            <a:off x="1431924" y="2058361"/>
            <a:ext cx="108267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588" indent="-1588"/>
            <a:r>
              <a:rPr lang="en-US" sz="1400" dirty="0">
                <a:solidFill>
                  <a:srgbClr val="000000"/>
                </a:solidFill>
                <a:latin typeface="Century Gothic"/>
                <a:cs typeface="Century Gothic"/>
              </a:rPr>
              <a:t>Consumer surplus</a:t>
            </a:r>
            <a:endParaRPr lang="en-US" sz="1400" dirty="0">
              <a:latin typeface="Century Gothic"/>
              <a:cs typeface="Century Gothic"/>
            </a:endParaRPr>
          </a:p>
        </p:txBody>
      </p:sp>
      <p:sp>
        <p:nvSpPr>
          <p:cNvPr id="238636" name="Line 44"/>
          <p:cNvSpPr>
            <a:spLocks noChangeShapeType="1"/>
          </p:cNvSpPr>
          <p:nvPr/>
        </p:nvSpPr>
        <p:spPr bwMode="auto">
          <a:xfrm>
            <a:off x="5710238" y="2459470"/>
            <a:ext cx="1444625" cy="2066925"/>
          </a:xfrm>
          <a:prstGeom prst="line">
            <a:avLst/>
          </a:prstGeom>
          <a:noFill/>
          <a:ln w="30163">
            <a:solidFill>
              <a:srgbClr val="4B8FCC"/>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38637" name="Freeform 45"/>
          <p:cNvSpPr>
            <a:spLocks/>
          </p:cNvSpPr>
          <p:nvPr/>
        </p:nvSpPr>
        <p:spPr bwMode="auto">
          <a:xfrm>
            <a:off x="5843588" y="2024495"/>
            <a:ext cx="2817812" cy="1751013"/>
          </a:xfrm>
          <a:custGeom>
            <a:avLst/>
            <a:gdLst>
              <a:gd name="T0" fmla="*/ 0 w 593"/>
              <a:gd name="T1" fmla="*/ 0 h 322"/>
              <a:gd name="T2" fmla="*/ 194 w 593"/>
              <a:gd name="T3" fmla="*/ 247 h 322"/>
              <a:gd name="T4" fmla="*/ 593 w 593"/>
              <a:gd name="T5" fmla="*/ 314 h 322"/>
              <a:gd name="T6" fmla="*/ 0 60000 65536"/>
              <a:gd name="T7" fmla="*/ 0 60000 65536"/>
              <a:gd name="T8" fmla="*/ 0 60000 65536"/>
              <a:gd name="T9" fmla="*/ 0 w 593"/>
              <a:gd name="T10" fmla="*/ 0 h 322"/>
              <a:gd name="T11" fmla="*/ 593 w 593"/>
              <a:gd name="T12" fmla="*/ 322 h 322"/>
            </a:gdLst>
            <a:ahLst/>
            <a:cxnLst>
              <a:cxn ang="T6">
                <a:pos x="T0" y="T1"/>
              </a:cxn>
              <a:cxn ang="T7">
                <a:pos x="T2" y="T3"/>
              </a:cxn>
              <a:cxn ang="T8">
                <a:pos x="T4" y="T5"/>
              </a:cxn>
            </a:cxnLst>
            <a:rect l="T9" t="T10" r="T11" b="T12"/>
            <a:pathLst>
              <a:path w="593" h="322">
                <a:moveTo>
                  <a:pt x="0" y="0"/>
                </a:moveTo>
                <a:cubicBezTo>
                  <a:pt x="7" y="108"/>
                  <a:pt x="86" y="190"/>
                  <a:pt x="194" y="247"/>
                </a:cubicBezTo>
                <a:cubicBezTo>
                  <a:pt x="310" y="308"/>
                  <a:pt x="461" y="322"/>
                  <a:pt x="593" y="314"/>
                </a:cubicBezTo>
              </a:path>
            </a:pathLst>
          </a:custGeom>
          <a:noFill/>
          <a:ln w="30163">
            <a:solidFill>
              <a:srgbClr val="8C64A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atin typeface="Century Gothic"/>
              <a:cs typeface="Century Gothic"/>
            </a:endParaRPr>
          </a:p>
        </p:txBody>
      </p:sp>
      <p:sp>
        <p:nvSpPr>
          <p:cNvPr id="238638" name="Line 46"/>
          <p:cNvSpPr>
            <a:spLocks noChangeShapeType="1"/>
          </p:cNvSpPr>
          <p:nvPr/>
        </p:nvSpPr>
        <p:spPr bwMode="auto">
          <a:xfrm>
            <a:off x="5710238" y="2459470"/>
            <a:ext cx="3144837" cy="1858963"/>
          </a:xfrm>
          <a:prstGeom prst="line">
            <a:avLst/>
          </a:prstGeom>
          <a:noFill/>
          <a:ln w="30163">
            <a:solidFill>
              <a:srgbClr val="3C5DAA"/>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38641" name="Rectangle 49"/>
          <p:cNvSpPr>
            <a:spLocks noChangeArrowheads="1"/>
          </p:cNvSpPr>
          <p:nvPr/>
        </p:nvSpPr>
        <p:spPr bwMode="auto">
          <a:xfrm>
            <a:off x="7746999" y="4762400"/>
            <a:ext cx="42624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588" indent="-1588"/>
            <a:r>
              <a:rPr lang="en-US" sz="1400" i="1" dirty="0" smtClean="0">
                <a:solidFill>
                  <a:srgbClr val="000000"/>
                </a:solidFill>
                <a:latin typeface="Century Gothic"/>
                <a:cs typeface="Century Gothic"/>
              </a:rPr>
              <a:t>Q</a:t>
            </a:r>
            <a:r>
              <a:rPr lang="en-US" sz="1400" baseline="-25000" dirty="0" smtClean="0">
                <a:solidFill>
                  <a:srgbClr val="000000"/>
                </a:solidFill>
                <a:latin typeface="Century Gothic"/>
                <a:cs typeface="Century Gothic"/>
              </a:rPr>
              <a:t>R</a:t>
            </a:r>
            <a:r>
              <a:rPr lang="en-US" sz="1400" dirty="0" smtClean="0">
                <a:solidFill>
                  <a:srgbClr val="000000"/>
                </a:solidFill>
                <a:latin typeface="Century Gothic"/>
                <a:cs typeface="Century Gothic"/>
              </a:rPr>
              <a:t>*</a:t>
            </a:r>
            <a:endParaRPr lang="en-US" sz="1400" baseline="-25000" dirty="0" smtClean="0">
              <a:latin typeface="Century Gothic"/>
              <a:cs typeface="Century Gothic"/>
            </a:endParaRPr>
          </a:p>
          <a:p>
            <a:pPr marL="1588" indent="-1588"/>
            <a:endParaRPr lang="en-US" sz="1400" dirty="0">
              <a:latin typeface="Century Gothic"/>
              <a:cs typeface="Century Gothic"/>
            </a:endParaRPr>
          </a:p>
        </p:txBody>
      </p:sp>
      <p:sp>
        <p:nvSpPr>
          <p:cNvPr id="238646" name="Rectangle 54"/>
          <p:cNvSpPr>
            <a:spLocks noChangeArrowheads="1"/>
          </p:cNvSpPr>
          <p:nvPr/>
        </p:nvSpPr>
        <p:spPr bwMode="auto">
          <a:xfrm>
            <a:off x="8872538" y="4194608"/>
            <a:ext cx="16270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a:solidFill>
                  <a:srgbClr val="000000"/>
                </a:solidFill>
                <a:latin typeface="Century Gothic"/>
                <a:cs typeface="Century Gothic"/>
              </a:rPr>
              <a:t>D</a:t>
            </a:r>
            <a:endParaRPr lang="en-US" sz="1400" i="1" dirty="0">
              <a:latin typeface="Century Gothic"/>
              <a:cs typeface="Century Gothic"/>
            </a:endParaRPr>
          </a:p>
        </p:txBody>
      </p:sp>
      <p:sp>
        <p:nvSpPr>
          <p:cNvPr id="238647" name="Rectangle 55"/>
          <p:cNvSpPr>
            <a:spLocks noChangeArrowheads="1"/>
          </p:cNvSpPr>
          <p:nvPr/>
        </p:nvSpPr>
        <p:spPr bwMode="auto">
          <a:xfrm>
            <a:off x="8756650" y="3861233"/>
            <a:ext cx="34005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a:solidFill>
                  <a:srgbClr val="000000"/>
                </a:solidFill>
                <a:latin typeface="Century Gothic"/>
                <a:cs typeface="Century Gothic"/>
              </a:rPr>
              <a:t>MC</a:t>
            </a:r>
            <a:endParaRPr lang="en-US" sz="1400" i="1" dirty="0">
              <a:latin typeface="Century Gothic"/>
              <a:cs typeface="Century Gothic"/>
            </a:endParaRPr>
          </a:p>
        </p:txBody>
      </p:sp>
      <p:sp>
        <p:nvSpPr>
          <p:cNvPr id="238648" name="Rectangle 56"/>
          <p:cNvSpPr>
            <a:spLocks noChangeArrowheads="1"/>
          </p:cNvSpPr>
          <p:nvPr/>
        </p:nvSpPr>
        <p:spPr bwMode="auto">
          <a:xfrm>
            <a:off x="7170738" y="4453370"/>
            <a:ext cx="30305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err="1">
                <a:solidFill>
                  <a:srgbClr val="000000"/>
                </a:solidFill>
                <a:latin typeface="Century Gothic"/>
                <a:cs typeface="Century Gothic"/>
              </a:rPr>
              <a:t>MR</a:t>
            </a:r>
            <a:endParaRPr lang="en-US" sz="1400" i="1" dirty="0">
              <a:latin typeface="Century Gothic"/>
              <a:cs typeface="Century Gothic"/>
            </a:endParaRPr>
          </a:p>
        </p:txBody>
      </p:sp>
      <p:sp>
        <p:nvSpPr>
          <p:cNvPr id="238649" name="Rectangle 57"/>
          <p:cNvSpPr>
            <a:spLocks noChangeArrowheads="1"/>
          </p:cNvSpPr>
          <p:nvPr/>
        </p:nvSpPr>
        <p:spPr bwMode="auto">
          <a:xfrm>
            <a:off x="8699500" y="3551670"/>
            <a:ext cx="39201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err="1" smtClean="0">
                <a:solidFill>
                  <a:srgbClr val="000000"/>
                </a:solidFill>
                <a:latin typeface="Century Gothic"/>
                <a:cs typeface="Century Gothic"/>
              </a:rPr>
              <a:t>ATC</a:t>
            </a:r>
            <a:endParaRPr lang="en-US" sz="1400" i="1" dirty="0">
              <a:latin typeface="Century Gothic"/>
              <a:cs typeface="Century Gothic"/>
            </a:endParaRPr>
          </a:p>
        </p:txBody>
      </p:sp>
      <p:sp>
        <p:nvSpPr>
          <p:cNvPr id="238652" name="Rectangle 60"/>
          <p:cNvSpPr>
            <a:spLocks noChangeArrowheads="1"/>
          </p:cNvSpPr>
          <p:nvPr/>
        </p:nvSpPr>
        <p:spPr bwMode="auto">
          <a:xfrm>
            <a:off x="8229600" y="4847070"/>
            <a:ext cx="75661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Quantity</a:t>
            </a:r>
            <a:endParaRPr lang="en-US" sz="1400">
              <a:latin typeface="Century Gothic"/>
              <a:cs typeface="Century Gothic"/>
            </a:endParaRPr>
          </a:p>
        </p:txBody>
      </p:sp>
      <p:sp>
        <p:nvSpPr>
          <p:cNvPr id="238659" name="Rectangle 67"/>
          <p:cNvSpPr>
            <a:spLocks noChangeArrowheads="1"/>
          </p:cNvSpPr>
          <p:nvPr/>
        </p:nvSpPr>
        <p:spPr bwMode="auto">
          <a:xfrm>
            <a:off x="5410200" y="3573597"/>
            <a:ext cx="264578"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smtClean="0">
                <a:solidFill>
                  <a:srgbClr val="000000"/>
                </a:solidFill>
                <a:latin typeface="Century Gothic"/>
                <a:cs typeface="Century Gothic"/>
              </a:rPr>
              <a:t>P</a:t>
            </a:r>
            <a:r>
              <a:rPr lang="en-US" sz="1400" baseline="-25000" dirty="0" smtClean="0">
                <a:solidFill>
                  <a:srgbClr val="000000"/>
                </a:solidFill>
                <a:latin typeface="Century Gothic"/>
                <a:cs typeface="Century Gothic"/>
              </a:rPr>
              <a:t>R</a:t>
            </a:r>
            <a:r>
              <a:rPr lang="en-US" sz="1400" dirty="0" smtClean="0">
                <a:solidFill>
                  <a:srgbClr val="000000"/>
                </a:solidFill>
                <a:latin typeface="Century Gothic"/>
                <a:cs typeface="Century Gothic"/>
              </a:rPr>
              <a:t>*</a:t>
            </a:r>
            <a:endParaRPr lang="en-US" sz="1400" dirty="0" smtClean="0">
              <a:latin typeface="Century Gothic"/>
              <a:cs typeface="Century Gothic"/>
            </a:endParaRPr>
          </a:p>
          <a:p>
            <a:pPr marL="1588" indent="-1588"/>
            <a:endParaRPr lang="en-US" sz="1400" baseline="-25000" dirty="0">
              <a:latin typeface="Century Gothic"/>
              <a:cs typeface="Century Gothic"/>
            </a:endParaRPr>
          </a:p>
        </p:txBody>
      </p:sp>
      <p:sp>
        <p:nvSpPr>
          <p:cNvPr id="238661" name="Line 69"/>
          <p:cNvSpPr>
            <a:spLocks noChangeShapeType="1"/>
          </p:cNvSpPr>
          <p:nvPr/>
        </p:nvSpPr>
        <p:spPr bwMode="auto">
          <a:xfrm flipV="1">
            <a:off x="6427788" y="2535670"/>
            <a:ext cx="133350" cy="444500"/>
          </a:xfrm>
          <a:prstGeom prst="line">
            <a:avLst/>
          </a:prstGeom>
          <a:noFill/>
          <a:ln w="79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38662" name="Freeform 70"/>
          <p:cNvSpPr>
            <a:spLocks/>
          </p:cNvSpPr>
          <p:nvPr/>
        </p:nvSpPr>
        <p:spPr bwMode="auto">
          <a:xfrm>
            <a:off x="6318250" y="2024495"/>
            <a:ext cx="1073150" cy="536575"/>
          </a:xfrm>
          <a:custGeom>
            <a:avLst/>
            <a:gdLst>
              <a:gd name="T0" fmla="*/ 163 w 163"/>
              <a:gd name="T1" fmla="*/ 79 h 95"/>
              <a:gd name="T2" fmla="*/ 147 w 163"/>
              <a:gd name="T3" fmla="*/ 95 h 95"/>
              <a:gd name="T4" fmla="*/ 16 w 163"/>
              <a:gd name="T5" fmla="*/ 95 h 95"/>
              <a:gd name="T6" fmla="*/ 0 w 163"/>
              <a:gd name="T7" fmla="*/ 79 h 95"/>
              <a:gd name="T8" fmla="*/ 0 w 163"/>
              <a:gd name="T9" fmla="*/ 16 h 95"/>
              <a:gd name="T10" fmla="*/ 16 w 163"/>
              <a:gd name="T11" fmla="*/ 0 h 95"/>
              <a:gd name="T12" fmla="*/ 147 w 163"/>
              <a:gd name="T13" fmla="*/ 0 h 95"/>
              <a:gd name="T14" fmla="*/ 163 w 163"/>
              <a:gd name="T15" fmla="*/ 16 h 95"/>
              <a:gd name="T16" fmla="*/ 163 w 163"/>
              <a:gd name="T17" fmla="*/ 79 h 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3"/>
              <a:gd name="T28" fmla="*/ 0 h 95"/>
              <a:gd name="T29" fmla="*/ 163 w 163"/>
              <a:gd name="T30" fmla="*/ 95 h 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3" h="95">
                <a:moveTo>
                  <a:pt x="163" y="79"/>
                </a:moveTo>
                <a:cubicBezTo>
                  <a:pt x="163" y="87"/>
                  <a:pt x="155" y="95"/>
                  <a:pt x="147" y="95"/>
                </a:cubicBezTo>
                <a:cubicBezTo>
                  <a:pt x="16" y="95"/>
                  <a:pt x="16" y="95"/>
                  <a:pt x="16" y="95"/>
                </a:cubicBezTo>
                <a:cubicBezTo>
                  <a:pt x="8" y="95"/>
                  <a:pt x="0" y="87"/>
                  <a:pt x="0" y="79"/>
                </a:cubicBezTo>
                <a:cubicBezTo>
                  <a:pt x="0" y="16"/>
                  <a:pt x="0" y="16"/>
                  <a:pt x="0" y="16"/>
                </a:cubicBezTo>
                <a:cubicBezTo>
                  <a:pt x="0" y="7"/>
                  <a:pt x="8" y="0"/>
                  <a:pt x="16" y="0"/>
                </a:cubicBezTo>
                <a:cubicBezTo>
                  <a:pt x="147" y="0"/>
                  <a:pt x="147" y="0"/>
                  <a:pt x="147" y="0"/>
                </a:cubicBezTo>
                <a:cubicBezTo>
                  <a:pt x="155" y="0"/>
                  <a:pt x="163" y="7"/>
                  <a:pt x="163" y="16"/>
                </a:cubicBezTo>
                <a:lnTo>
                  <a:pt x="163" y="79"/>
                </a:lnTo>
                <a:close/>
              </a:path>
            </a:pathLst>
          </a:custGeom>
          <a:solidFill>
            <a:srgbClr val="D7E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38663" name="Freeform 71"/>
          <p:cNvSpPr>
            <a:spLocks/>
          </p:cNvSpPr>
          <p:nvPr/>
        </p:nvSpPr>
        <p:spPr bwMode="auto">
          <a:xfrm>
            <a:off x="5691188" y="1876858"/>
            <a:ext cx="3402012" cy="2873375"/>
          </a:xfrm>
          <a:custGeom>
            <a:avLst/>
            <a:gdLst>
              <a:gd name="T0" fmla="*/ 1691 w 1691"/>
              <a:gd name="T1" fmla="*/ 1247 h 1247"/>
              <a:gd name="T2" fmla="*/ 0 w 1691"/>
              <a:gd name="T3" fmla="*/ 1247 h 1247"/>
              <a:gd name="T4" fmla="*/ 0 w 1691"/>
              <a:gd name="T5" fmla="*/ 0 h 1247"/>
              <a:gd name="T6" fmla="*/ 0 60000 65536"/>
              <a:gd name="T7" fmla="*/ 0 60000 65536"/>
              <a:gd name="T8" fmla="*/ 0 60000 65536"/>
              <a:gd name="T9" fmla="*/ 0 w 1691"/>
              <a:gd name="T10" fmla="*/ 0 h 1247"/>
              <a:gd name="T11" fmla="*/ 1691 w 1691"/>
              <a:gd name="T12" fmla="*/ 1247 h 1247"/>
            </a:gdLst>
            <a:ahLst/>
            <a:cxnLst>
              <a:cxn ang="T6">
                <a:pos x="T0" y="T1"/>
              </a:cxn>
              <a:cxn ang="T7">
                <a:pos x="T2" y="T3"/>
              </a:cxn>
              <a:cxn ang="T8">
                <a:pos x="T4" y="T5"/>
              </a:cxn>
            </a:cxnLst>
            <a:rect l="T9" t="T10" r="T11" b="T12"/>
            <a:pathLst>
              <a:path w="1691" h="1247">
                <a:moveTo>
                  <a:pt x="1691" y="1247"/>
                </a:moveTo>
                <a:lnTo>
                  <a:pt x="0" y="1247"/>
                </a:lnTo>
                <a:lnTo>
                  <a:pt x="0" y="0"/>
                </a:lnTo>
              </a:path>
            </a:pathLst>
          </a:cu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atin typeface="Century Gothic"/>
              <a:cs typeface="Century Gothic"/>
            </a:endParaRPr>
          </a:p>
        </p:txBody>
      </p:sp>
      <p:sp>
        <p:nvSpPr>
          <p:cNvPr id="238664" name="Freeform 72"/>
          <p:cNvSpPr>
            <a:spLocks/>
          </p:cNvSpPr>
          <p:nvPr/>
        </p:nvSpPr>
        <p:spPr bwMode="auto">
          <a:xfrm>
            <a:off x="1011238" y="1876858"/>
            <a:ext cx="3443287" cy="2873375"/>
          </a:xfrm>
          <a:custGeom>
            <a:avLst/>
            <a:gdLst>
              <a:gd name="T0" fmla="*/ 1712 w 1712"/>
              <a:gd name="T1" fmla="*/ 1247 h 1247"/>
              <a:gd name="T2" fmla="*/ 0 w 1712"/>
              <a:gd name="T3" fmla="*/ 1247 h 1247"/>
              <a:gd name="T4" fmla="*/ 0 w 1712"/>
              <a:gd name="T5" fmla="*/ 0 h 1247"/>
              <a:gd name="T6" fmla="*/ 0 60000 65536"/>
              <a:gd name="T7" fmla="*/ 0 60000 65536"/>
              <a:gd name="T8" fmla="*/ 0 60000 65536"/>
              <a:gd name="T9" fmla="*/ 0 w 1712"/>
              <a:gd name="T10" fmla="*/ 0 h 1247"/>
              <a:gd name="T11" fmla="*/ 1712 w 1712"/>
              <a:gd name="T12" fmla="*/ 1247 h 1247"/>
            </a:gdLst>
            <a:ahLst/>
            <a:cxnLst>
              <a:cxn ang="T6">
                <a:pos x="T0" y="T1"/>
              </a:cxn>
              <a:cxn ang="T7">
                <a:pos x="T2" y="T3"/>
              </a:cxn>
              <a:cxn ang="T8">
                <a:pos x="T4" y="T5"/>
              </a:cxn>
            </a:cxnLst>
            <a:rect l="T9" t="T10" r="T11" b="T12"/>
            <a:pathLst>
              <a:path w="1712" h="1247">
                <a:moveTo>
                  <a:pt x="1712" y="1247"/>
                </a:moveTo>
                <a:lnTo>
                  <a:pt x="0" y="1247"/>
                </a:lnTo>
                <a:lnTo>
                  <a:pt x="0" y="0"/>
                </a:lnTo>
              </a:path>
            </a:pathLst>
          </a:cu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atin typeface="Century Gothic"/>
              <a:cs typeface="Century Gothic"/>
            </a:endParaRPr>
          </a:p>
        </p:txBody>
      </p:sp>
      <p:cxnSp>
        <p:nvCxnSpPr>
          <p:cNvPr id="548914" name="Straight Connector 86"/>
          <p:cNvCxnSpPr>
            <a:cxnSpLocks noChangeShapeType="1"/>
          </p:cNvCxnSpPr>
          <p:nvPr/>
        </p:nvCxnSpPr>
        <p:spPr bwMode="auto">
          <a:xfrm>
            <a:off x="2082801" y="3099230"/>
            <a:ext cx="0" cy="1645920"/>
          </a:xfrm>
          <a:prstGeom prst="line">
            <a:avLst/>
          </a:prstGeom>
          <a:noFill/>
          <a:ln w="15875">
            <a:solidFill>
              <a:srgbClr val="808080"/>
            </a:solidFill>
            <a:prstDash val="sysDot"/>
            <a:round/>
            <a:headEnd/>
            <a:tailEnd type="none" w="med" len="lg"/>
          </a:ln>
          <a:extLst>
            <a:ext uri="{909E8E84-426E-40DD-AFC4-6F175D3DCCD1}">
              <a14:hiddenFill xmlns:a14="http://schemas.microsoft.com/office/drawing/2010/main">
                <a:noFill/>
              </a14:hiddenFill>
            </a:ext>
          </a:extLst>
        </p:spPr>
      </p:cxnSp>
      <p:cxnSp>
        <p:nvCxnSpPr>
          <p:cNvPr id="2" name="Straight Connector 86"/>
          <p:cNvCxnSpPr>
            <a:cxnSpLocks noChangeShapeType="1"/>
          </p:cNvCxnSpPr>
          <p:nvPr/>
        </p:nvCxnSpPr>
        <p:spPr bwMode="auto">
          <a:xfrm>
            <a:off x="1033463" y="3369108"/>
            <a:ext cx="1011237" cy="0"/>
          </a:xfrm>
          <a:prstGeom prst="line">
            <a:avLst/>
          </a:prstGeom>
          <a:noFill/>
          <a:ln w="15875">
            <a:solidFill>
              <a:srgbClr val="808080"/>
            </a:solidFill>
            <a:prstDash val="sysDot"/>
            <a:round/>
            <a:headEnd/>
            <a:tailEnd type="none" w="med" len="lg"/>
          </a:ln>
          <a:extLst>
            <a:ext uri="{909E8E84-426E-40DD-AFC4-6F175D3DCCD1}">
              <a14:hiddenFill xmlns:a14="http://schemas.microsoft.com/office/drawing/2010/main">
                <a:noFill/>
              </a14:hiddenFill>
            </a:ext>
          </a:extLst>
        </p:spPr>
      </p:cxnSp>
      <p:cxnSp>
        <p:nvCxnSpPr>
          <p:cNvPr id="3" name="Straight Connector 86"/>
          <p:cNvCxnSpPr>
            <a:cxnSpLocks noChangeShapeType="1"/>
          </p:cNvCxnSpPr>
          <p:nvPr/>
        </p:nvCxnSpPr>
        <p:spPr bwMode="auto">
          <a:xfrm>
            <a:off x="1030288" y="3081770"/>
            <a:ext cx="1011237" cy="0"/>
          </a:xfrm>
          <a:prstGeom prst="line">
            <a:avLst/>
          </a:prstGeom>
          <a:noFill/>
          <a:ln w="15875">
            <a:solidFill>
              <a:srgbClr val="808080"/>
            </a:solidFill>
            <a:prstDash val="sysDot"/>
            <a:round/>
            <a:headEnd/>
            <a:tailEnd type="none" w="med" len="lg"/>
          </a:ln>
          <a:extLst>
            <a:ext uri="{909E8E84-426E-40DD-AFC4-6F175D3DCCD1}">
              <a14:hiddenFill xmlns:a14="http://schemas.microsoft.com/office/drawing/2010/main">
                <a:noFill/>
              </a14:hiddenFill>
            </a:ext>
          </a:extLst>
        </p:spPr>
      </p:cxnSp>
      <p:cxnSp>
        <p:nvCxnSpPr>
          <p:cNvPr id="7" name="Straight Connector 86"/>
          <p:cNvCxnSpPr>
            <a:cxnSpLocks noChangeShapeType="1"/>
          </p:cNvCxnSpPr>
          <p:nvPr/>
        </p:nvCxnSpPr>
        <p:spPr bwMode="auto">
          <a:xfrm>
            <a:off x="5694363" y="3713595"/>
            <a:ext cx="2125662" cy="0"/>
          </a:xfrm>
          <a:prstGeom prst="line">
            <a:avLst/>
          </a:prstGeom>
          <a:noFill/>
          <a:ln w="15875">
            <a:solidFill>
              <a:srgbClr val="808080"/>
            </a:solidFill>
            <a:prstDash val="sysDot"/>
            <a:round/>
            <a:headEnd/>
            <a:tailEnd type="none" w="med" len="lg"/>
          </a:ln>
          <a:extLst>
            <a:ext uri="{909E8E84-426E-40DD-AFC4-6F175D3DCCD1}">
              <a14:hiddenFill xmlns:a14="http://schemas.microsoft.com/office/drawing/2010/main">
                <a:noFill/>
              </a14:hiddenFill>
            </a:ext>
          </a:extLst>
        </p:spPr>
      </p:cxnSp>
      <p:cxnSp>
        <p:nvCxnSpPr>
          <p:cNvPr id="9" name="Straight Connector 86"/>
          <p:cNvCxnSpPr>
            <a:cxnSpLocks noChangeShapeType="1"/>
          </p:cNvCxnSpPr>
          <p:nvPr/>
        </p:nvCxnSpPr>
        <p:spPr bwMode="auto">
          <a:xfrm>
            <a:off x="7834313" y="3775508"/>
            <a:ext cx="0" cy="933450"/>
          </a:xfrm>
          <a:prstGeom prst="line">
            <a:avLst/>
          </a:prstGeom>
          <a:noFill/>
          <a:ln w="15875">
            <a:solidFill>
              <a:srgbClr val="808080"/>
            </a:solidFill>
            <a:prstDash val="sysDot"/>
            <a:round/>
            <a:headEnd/>
            <a:tailEnd type="none" w="med" len="lg"/>
          </a:ln>
          <a:extLst>
            <a:ext uri="{909E8E84-426E-40DD-AFC4-6F175D3DCCD1}">
              <a14:hiddenFill xmlns:a14="http://schemas.microsoft.com/office/drawing/2010/main">
                <a:noFill/>
              </a14:hiddenFill>
            </a:ext>
          </a:extLst>
        </p:spPr>
      </p:cxnSp>
      <p:sp>
        <p:nvSpPr>
          <p:cNvPr id="238681" name="Rectangle 89"/>
          <p:cNvSpPr>
            <a:spLocks noChangeArrowheads="1"/>
          </p:cNvSpPr>
          <p:nvPr/>
        </p:nvSpPr>
        <p:spPr bwMode="auto">
          <a:xfrm>
            <a:off x="4633913" y="1848283"/>
            <a:ext cx="965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lgn="ctr"/>
            <a:r>
              <a:rPr lang="en-US" sz="1400">
                <a:solidFill>
                  <a:srgbClr val="000000"/>
                </a:solidFill>
                <a:latin typeface="Century Gothic"/>
                <a:cs typeface="Century Gothic"/>
              </a:rPr>
              <a:t>Price, cost, marginal revenue</a:t>
            </a:r>
            <a:endParaRPr lang="en-US" sz="1400">
              <a:latin typeface="Century Gothic"/>
              <a:cs typeface="Century Gothic"/>
            </a:endParaRPr>
          </a:p>
        </p:txBody>
      </p:sp>
      <p:sp>
        <p:nvSpPr>
          <p:cNvPr id="238682" name="Rectangle 90"/>
          <p:cNvSpPr>
            <a:spLocks noChangeArrowheads="1"/>
          </p:cNvSpPr>
          <p:nvPr/>
        </p:nvSpPr>
        <p:spPr bwMode="auto">
          <a:xfrm>
            <a:off x="0" y="1848283"/>
            <a:ext cx="965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lgn="ctr"/>
            <a:r>
              <a:rPr lang="en-US" sz="1400">
                <a:solidFill>
                  <a:srgbClr val="000000"/>
                </a:solidFill>
                <a:latin typeface="Century Gothic"/>
                <a:cs typeface="Century Gothic"/>
              </a:rPr>
              <a:t>Price, cost, marginal revenue</a:t>
            </a:r>
            <a:endParaRPr lang="en-US" sz="1400">
              <a:latin typeface="Century Gothic"/>
              <a:cs typeface="Century Gothic"/>
            </a:endParaRPr>
          </a:p>
        </p:txBody>
      </p:sp>
      <p:sp>
        <p:nvSpPr>
          <p:cNvPr id="238683" name="Rectangle 91"/>
          <p:cNvSpPr>
            <a:spLocks noChangeArrowheads="1"/>
          </p:cNvSpPr>
          <p:nvPr/>
        </p:nvSpPr>
        <p:spPr bwMode="auto">
          <a:xfrm>
            <a:off x="2569369" y="2785364"/>
            <a:ext cx="43025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dirty="0">
                <a:solidFill>
                  <a:srgbClr val="000000"/>
                </a:solidFill>
                <a:latin typeface="Century Gothic"/>
                <a:cs typeface="Century Gothic"/>
              </a:rPr>
              <a:t>Profit</a:t>
            </a:r>
            <a:endParaRPr lang="en-US" sz="1400" dirty="0">
              <a:latin typeface="Century Gothic"/>
              <a:cs typeface="Century Gothic"/>
            </a:endParaRPr>
          </a:p>
        </p:txBody>
      </p:sp>
      <p:sp>
        <p:nvSpPr>
          <p:cNvPr id="238684" name="Rectangle 92"/>
          <p:cNvSpPr>
            <a:spLocks noChangeArrowheads="1"/>
          </p:cNvSpPr>
          <p:nvPr/>
        </p:nvSpPr>
        <p:spPr bwMode="auto">
          <a:xfrm>
            <a:off x="6400800" y="2086936"/>
            <a:ext cx="914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588" indent="-1588"/>
            <a:r>
              <a:rPr lang="en-US" sz="1400" dirty="0">
                <a:solidFill>
                  <a:srgbClr val="000000"/>
                </a:solidFill>
                <a:latin typeface="Century Gothic"/>
                <a:cs typeface="Century Gothic"/>
              </a:rPr>
              <a:t>Consumer surplus</a:t>
            </a:r>
            <a:endParaRPr lang="en-US" sz="1400" dirty="0">
              <a:latin typeface="Century Gothic"/>
              <a:cs typeface="Century Gothic"/>
            </a:endParaRPr>
          </a:p>
        </p:txBody>
      </p:sp>
      <p:sp>
        <p:nvSpPr>
          <p:cNvPr id="238666" name="Oval 74"/>
          <p:cNvSpPr>
            <a:spLocks noChangeArrowheads="1"/>
          </p:cNvSpPr>
          <p:nvPr/>
        </p:nvSpPr>
        <p:spPr bwMode="auto">
          <a:xfrm>
            <a:off x="2033588" y="3311958"/>
            <a:ext cx="93662" cy="11112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38665" name="Oval 73"/>
          <p:cNvSpPr>
            <a:spLocks noChangeArrowheads="1"/>
          </p:cNvSpPr>
          <p:nvPr/>
        </p:nvSpPr>
        <p:spPr bwMode="auto">
          <a:xfrm>
            <a:off x="2033588" y="3934258"/>
            <a:ext cx="93662" cy="10795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38670" name="Oval 78"/>
          <p:cNvSpPr>
            <a:spLocks noChangeArrowheads="1"/>
          </p:cNvSpPr>
          <p:nvPr/>
        </p:nvSpPr>
        <p:spPr bwMode="auto">
          <a:xfrm>
            <a:off x="7785100" y="3662795"/>
            <a:ext cx="96838" cy="10795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38668" name="Oval 76"/>
          <p:cNvSpPr>
            <a:spLocks noChangeArrowheads="1"/>
          </p:cNvSpPr>
          <p:nvPr/>
        </p:nvSpPr>
        <p:spPr bwMode="auto">
          <a:xfrm>
            <a:off x="2033588" y="3035733"/>
            <a:ext cx="93662" cy="10795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4" name="Footer Placeholder 3"/>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1656168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38599"/>
                                        </p:tgtEl>
                                        <p:attrNameLst>
                                          <p:attrName>style.visibility</p:attrName>
                                        </p:attrNameLst>
                                      </p:cBhvr>
                                      <p:to>
                                        <p:strVal val="visible"/>
                                      </p:to>
                                    </p:set>
                                    <p:animEffect transition="in" filter="wipe(left)">
                                      <p:cBhvr>
                                        <p:cTn id="7" dur="500"/>
                                        <p:tgtEl>
                                          <p:spTgt spid="23859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38618"/>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38620"/>
                                        </p:tgtEl>
                                        <p:attrNameLst>
                                          <p:attrName>style.visibility</p:attrName>
                                        </p:attrNameLst>
                                      </p:cBhvr>
                                      <p:to>
                                        <p:strVal val="visible"/>
                                      </p:to>
                                    </p:set>
                                  </p:childTnLst>
                                </p:cTn>
                              </p:par>
                              <p:par>
                                <p:cTn id="12" presetID="22" presetClass="entr" presetSubtype="8" fill="hold" grpId="0" nodeType="withEffect">
                                  <p:stCondLst>
                                    <p:cond delay="0"/>
                                  </p:stCondLst>
                                  <p:childTnLst>
                                    <p:set>
                                      <p:cBhvr>
                                        <p:cTn id="13" dur="1" fill="hold">
                                          <p:stCondLst>
                                            <p:cond delay="0"/>
                                          </p:stCondLst>
                                        </p:cTn>
                                        <p:tgtEl>
                                          <p:spTgt spid="238609"/>
                                        </p:tgtEl>
                                        <p:attrNameLst>
                                          <p:attrName>style.visibility</p:attrName>
                                        </p:attrNameLst>
                                      </p:cBhvr>
                                      <p:to>
                                        <p:strVal val="visible"/>
                                      </p:to>
                                    </p:set>
                                    <p:animEffect transition="in" filter="wipe(left)">
                                      <p:cBhvr>
                                        <p:cTn id="14" dur="500"/>
                                        <p:tgtEl>
                                          <p:spTgt spid="23860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86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48914"/>
                                        </p:tgtEl>
                                        <p:attrNameLst>
                                          <p:attrName>style.visibility</p:attrName>
                                        </p:attrNameLst>
                                      </p:cBhvr>
                                      <p:to>
                                        <p:strVal val="visible"/>
                                      </p:to>
                                    </p:set>
                                    <p:animEffect transition="in" filter="wipe(down)">
                                      <p:cBhvr>
                                        <p:cTn id="23" dur="500"/>
                                        <p:tgtEl>
                                          <p:spTgt spid="548914"/>
                                        </p:tgtEl>
                                      </p:cBhvr>
                                    </p:animEffect>
                                  </p:childTnLst>
                                </p:cTn>
                              </p:par>
                            </p:childTnLst>
                          </p:cTn>
                        </p:par>
                        <p:par>
                          <p:cTn id="24" fill="hold">
                            <p:stCondLst>
                              <p:cond delay="500"/>
                            </p:stCondLst>
                            <p:childTnLst>
                              <p:par>
                                <p:cTn id="25" presetID="22" presetClass="entr" presetSubtype="2"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right)">
                                      <p:cBhvr>
                                        <p:cTn id="27" dur="500"/>
                                        <p:tgtEl>
                                          <p:spTgt spid="3"/>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238668"/>
                                        </p:tgtEl>
                                        <p:attrNameLst>
                                          <p:attrName>style.visibility</p:attrName>
                                        </p:attrNameLst>
                                      </p:cBhvr>
                                      <p:to>
                                        <p:strVal val="visible"/>
                                      </p:to>
                                    </p:se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238615"/>
                                        </p:tgtEl>
                                        <p:attrNameLst>
                                          <p:attrName>style.visibility</p:attrName>
                                        </p:attrNameLst>
                                      </p:cBhvr>
                                      <p:to>
                                        <p:strVal val="visible"/>
                                      </p:to>
                                    </p:set>
                                    <p:animEffect transition="in" filter="fade">
                                      <p:cBhvr>
                                        <p:cTn id="33" dur="500"/>
                                        <p:tgtEl>
                                          <p:spTgt spid="238615"/>
                                        </p:tgtEl>
                                      </p:cBhvr>
                                    </p:animEffect>
                                  </p:childTnLst>
                                </p:cTn>
                              </p:par>
                              <p:par>
                                <p:cTn id="34" presetID="1" presetClass="entr" presetSubtype="0" fill="hold" grpId="0" nodeType="withEffect">
                                  <p:stCondLst>
                                    <p:cond delay="0"/>
                                  </p:stCondLst>
                                  <p:childTnLst>
                                    <p:set>
                                      <p:cBhvr>
                                        <p:cTn id="35" dur="1" fill="hold">
                                          <p:stCondLst>
                                            <p:cond delay="0"/>
                                          </p:stCondLst>
                                        </p:cTn>
                                        <p:tgtEl>
                                          <p:spTgt spid="238666"/>
                                        </p:tgtEl>
                                        <p:attrNameLst>
                                          <p:attrName>style.visibility</p:attrName>
                                        </p:attrNameLst>
                                      </p:cBhvr>
                                      <p:to>
                                        <p:strVal val="visible"/>
                                      </p:to>
                                    </p:set>
                                  </p:childTnLst>
                                </p:cTn>
                              </p:par>
                            </p:childTnLst>
                          </p:cTn>
                        </p:par>
                        <p:par>
                          <p:cTn id="36" fill="hold">
                            <p:stCondLst>
                              <p:cond delay="1500"/>
                            </p:stCondLst>
                            <p:childTnLst>
                              <p:par>
                                <p:cTn id="37" presetID="22" presetClass="entr" presetSubtype="2"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right)">
                                      <p:cBhvr>
                                        <p:cTn id="39" dur="500"/>
                                        <p:tgtEl>
                                          <p:spTgt spid="2"/>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38634"/>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38635"/>
                                        </p:tgtEl>
                                        <p:attrNameLst>
                                          <p:attrName>style.visibility</p:attrName>
                                        </p:attrNameLst>
                                      </p:cBhvr>
                                      <p:to>
                                        <p:strVal val="visible"/>
                                      </p:to>
                                    </p:set>
                                  </p:childTnLst>
                                </p:cTn>
                              </p:par>
                            </p:childTnLst>
                          </p:cTn>
                        </p:par>
                        <p:par>
                          <p:cTn id="46" fill="hold">
                            <p:stCondLst>
                              <p:cond delay="0"/>
                            </p:stCondLst>
                            <p:childTnLst>
                              <p:par>
                                <p:cTn id="47" presetID="10" presetClass="entr" presetSubtype="0" fill="hold" grpId="0" nodeType="afterEffect">
                                  <p:stCondLst>
                                    <p:cond delay="0"/>
                                  </p:stCondLst>
                                  <p:childTnLst>
                                    <p:set>
                                      <p:cBhvr>
                                        <p:cTn id="48" dur="1" fill="hold">
                                          <p:stCondLst>
                                            <p:cond delay="0"/>
                                          </p:stCondLst>
                                        </p:cTn>
                                        <p:tgtEl>
                                          <p:spTgt spid="238601"/>
                                        </p:tgtEl>
                                        <p:attrNameLst>
                                          <p:attrName>style.visibility</p:attrName>
                                        </p:attrNameLst>
                                      </p:cBhvr>
                                      <p:to>
                                        <p:strVal val="visible"/>
                                      </p:to>
                                    </p:set>
                                    <p:animEffect transition="in" filter="fade">
                                      <p:cBhvr>
                                        <p:cTn id="49" dur="500"/>
                                        <p:tgtEl>
                                          <p:spTgt spid="238601"/>
                                        </p:tgtEl>
                                      </p:cBhvr>
                                    </p:animEffect>
                                  </p:childTnLst>
                                </p:cTn>
                              </p:par>
                              <p:par>
                                <p:cTn id="50" presetID="1" presetClass="entr" presetSubtype="0" fill="hold" grpId="0" nodeType="withEffect">
                                  <p:stCondLst>
                                    <p:cond delay="0"/>
                                  </p:stCondLst>
                                  <p:childTnLst>
                                    <p:set>
                                      <p:cBhvr>
                                        <p:cTn id="51" dur="1" fill="hold">
                                          <p:stCondLst>
                                            <p:cond delay="0"/>
                                          </p:stCondLst>
                                        </p:cTn>
                                        <p:tgtEl>
                                          <p:spTgt spid="23863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38633"/>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38683"/>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238632"/>
                                        </p:tgtEl>
                                        <p:attrNameLst>
                                          <p:attrName>style.visibility</p:attrName>
                                        </p:attrNameLst>
                                      </p:cBhvr>
                                      <p:to>
                                        <p:strVal val="visible"/>
                                      </p:to>
                                    </p:set>
                                  </p:childTnLst>
                                </p:cTn>
                              </p:par>
                            </p:childTnLst>
                          </p:cTn>
                        </p:par>
                        <p:par>
                          <p:cTn id="60" fill="hold" nodeType="withGroup">
                            <p:stCondLst>
                              <p:cond delay="0"/>
                            </p:stCondLst>
                            <p:childTnLst>
                              <p:par>
                                <p:cTn id="61" presetID="10" presetClass="entr" presetSubtype="0" fill="hold" grpId="0" nodeType="afterEffect">
                                  <p:stCondLst>
                                    <p:cond delay="0"/>
                                  </p:stCondLst>
                                  <p:childTnLst>
                                    <p:set>
                                      <p:cBhvr>
                                        <p:cTn id="62" dur="1" fill="hold">
                                          <p:stCondLst>
                                            <p:cond delay="0"/>
                                          </p:stCondLst>
                                        </p:cTn>
                                        <p:tgtEl>
                                          <p:spTgt spid="238600"/>
                                        </p:tgtEl>
                                        <p:attrNameLst>
                                          <p:attrName>style.visibility</p:attrName>
                                        </p:attrNameLst>
                                      </p:cBhvr>
                                      <p:to>
                                        <p:strVal val="visible"/>
                                      </p:to>
                                    </p:set>
                                    <p:animEffect transition="in" filter="fade">
                                      <p:cBhvr>
                                        <p:cTn id="63" dur="500"/>
                                        <p:tgtEl>
                                          <p:spTgt spid="238600"/>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38652"/>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238604"/>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238606"/>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238663"/>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238681"/>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238607"/>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238605"/>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238638"/>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238646"/>
                                        </p:tgtEl>
                                        <p:attrNameLst>
                                          <p:attrName>style.visibility</p:attrName>
                                        </p:attrNameLst>
                                      </p:cBhvr>
                                      <p:to>
                                        <p:strVal val="visible"/>
                                      </p:to>
                                    </p:set>
                                  </p:childTnLst>
                                </p:cTn>
                              </p:par>
                              <p:par>
                                <p:cTn id="84" presetID="22" presetClass="entr" presetSubtype="8" fill="hold" grpId="0" nodeType="withEffect">
                                  <p:stCondLst>
                                    <p:cond delay="0"/>
                                  </p:stCondLst>
                                  <p:childTnLst>
                                    <p:set>
                                      <p:cBhvr>
                                        <p:cTn id="85" dur="1" fill="hold">
                                          <p:stCondLst>
                                            <p:cond delay="0"/>
                                          </p:stCondLst>
                                        </p:cTn>
                                        <p:tgtEl>
                                          <p:spTgt spid="238636"/>
                                        </p:tgtEl>
                                        <p:attrNameLst>
                                          <p:attrName>style.visibility</p:attrName>
                                        </p:attrNameLst>
                                      </p:cBhvr>
                                      <p:to>
                                        <p:strVal val="visible"/>
                                      </p:to>
                                    </p:set>
                                    <p:animEffect transition="in" filter="wipe(left)">
                                      <p:cBhvr>
                                        <p:cTn id="86" dur="500"/>
                                        <p:tgtEl>
                                          <p:spTgt spid="238636"/>
                                        </p:tgtEl>
                                      </p:cBhvr>
                                    </p:animEffect>
                                  </p:childTnLst>
                                </p:cTn>
                              </p:par>
                              <p:par>
                                <p:cTn id="87" presetID="1" presetClass="entr" presetSubtype="0" fill="hold" grpId="0" nodeType="withEffect">
                                  <p:stCondLst>
                                    <p:cond delay="0"/>
                                  </p:stCondLst>
                                  <p:childTnLst>
                                    <p:set>
                                      <p:cBhvr>
                                        <p:cTn id="88" dur="1" fill="hold">
                                          <p:stCondLst>
                                            <p:cond delay="0"/>
                                          </p:stCondLst>
                                        </p:cTn>
                                        <p:tgtEl>
                                          <p:spTgt spid="23864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3864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38649"/>
                                        </p:tgtEl>
                                        <p:attrNameLst>
                                          <p:attrName>style.visibility</p:attrName>
                                        </p:attrNameLst>
                                      </p:cBhvr>
                                      <p:to>
                                        <p:strVal val="visible"/>
                                      </p:to>
                                    </p:set>
                                  </p:childTnLst>
                                </p:cTn>
                              </p:par>
                              <p:par>
                                <p:cTn id="93" presetID="22" presetClass="entr" presetSubtype="8" fill="hold" grpId="0" nodeType="withEffect">
                                  <p:stCondLst>
                                    <p:cond delay="0"/>
                                  </p:stCondLst>
                                  <p:childTnLst>
                                    <p:set>
                                      <p:cBhvr>
                                        <p:cTn id="94" dur="1" fill="hold">
                                          <p:stCondLst>
                                            <p:cond delay="0"/>
                                          </p:stCondLst>
                                        </p:cTn>
                                        <p:tgtEl>
                                          <p:spTgt spid="238597"/>
                                        </p:tgtEl>
                                        <p:attrNameLst>
                                          <p:attrName>style.visibility</p:attrName>
                                        </p:attrNameLst>
                                      </p:cBhvr>
                                      <p:to>
                                        <p:strVal val="visible"/>
                                      </p:to>
                                    </p:set>
                                    <p:animEffect transition="in" filter="wipe(left)">
                                      <p:cBhvr>
                                        <p:cTn id="95" dur="500"/>
                                        <p:tgtEl>
                                          <p:spTgt spid="238597"/>
                                        </p:tgtEl>
                                      </p:cBhvr>
                                    </p:animEffect>
                                  </p:childTnLst>
                                </p:cTn>
                              </p:par>
                              <p:par>
                                <p:cTn id="96" presetID="22" presetClass="entr" presetSubtype="8" fill="hold" grpId="0" nodeType="withEffect">
                                  <p:stCondLst>
                                    <p:cond delay="0"/>
                                  </p:stCondLst>
                                  <p:childTnLst>
                                    <p:set>
                                      <p:cBhvr>
                                        <p:cTn id="97" dur="1" fill="hold">
                                          <p:stCondLst>
                                            <p:cond delay="0"/>
                                          </p:stCondLst>
                                        </p:cTn>
                                        <p:tgtEl>
                                          <p:spTgt spid="238637"/>
                                        </p:tgtEl>
                                        <p:attrNameLst>
                                          <p:attrName>style.visibility</p:attrName>
                                        </p:attrNameLst>
                                      </p:cBhvr>
                                      <p:to>
                                        <p:strVal val="visible"/>
                                      </p:to>
                                    </p:set>
                                    <p:animEffect transition="in" filter="wipe(left)">
                                      <p:cBhvr>
                                        <p:cTn id="98" dur="500"/>
                                        <p:tgtEl>
                                          <p:spTgt spid="238637"/>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99346"/>
                                        </p:tgtEl>
                                        <p:attrNameLst>
                                          <p:attrName>style.visibility</p:attrName>
                                        </p:attrNameLst>
                                      </p:cBhvr>
                                      <p:to>
                                        <p:strVal val="visible"/>
                                      </p:to>
                                    </p:set>
                                    <p:animEffect transition="in" filter="fade">
                                      <p:cBhvr>
                                        <p:cTn id="103" dur="500"/>
                                        <p:tgtEl>
                                          <p:spTgt spid="99346"/>
                                        </p:tgtEl>
                                      </p:cBhvr>
                                    </p:animEffect>
                                  </p:childTnLst>
                                </p:cTn>
                              </p:par>
                            </p:childTnLst>
                          </p:cTn>
                        </p:par>
                        <p:par>
                          <p:cTn id="104" fill="hold">
                            <p:stCondLst>
                              <p:cond delay="500"/>
                            </p:stCondLst>
                            <p:childTnLst>
                              <p:par>
                                <p:cTn id="105" presetID="10" presetClass="entr" presetSubtype="0" fill="hold" grpId="0" nodeType="afterEffect">
                                  <p:stCondLst>
                                    <p:cond delay="0"/>
                                  </p:stCondLst>
                                  <p:childTnLst>
                                    <p:set>
                                      <p:cBhvr>
                                        <p:cTn id="106" dur="1" fill="hold">
                                          <p:stCondLst>
                                            <p:cond delay="0"/>
                                          </p:stCondLst>
                                        </p:cTn>
                                        <p:tgtEl>
                                          <p:spTgt spid="238659"/>
                                        </p:tgtEl>
                                        <p:attrNameLst>
                                          <p:attrName>style.visibility</p:attrName>
                                        </p:attrNameLst>
                                      </p:cBhvr>
                                      <p:to>
                                        <p:strVal val="visible"/>
                                      </p:to>
                                    </p:set>
                                    <p:animEffect transition="in" filter="fade">
                                      <p:cBhvr>
                                        <p:cTn id="107" dur="500"/>
                                        <p:tgtEl>
                                          <p:spTgt spid="238659"/>
                                        </p:tgtEl>
                                      </p:cBhvr>
                                    </p:animEffect>
                                  </p:childTnLst>
                                </p:cTn>
                              </p:par>
                            </p:childTnLst>
                          </p:cTn>
                        </p:par>
                        <p:par>
                          <p:cTn id="108" fill="hold">
                            <p:stCondLst>
                              <p:cond delay="1000"/>
                            </p:stCondLst>
                            <p:childTnLst>
                              <p:par>
                                <p:cTn id="109" presetID="22" presetClass="entr" presetSubtype="8" fill="hold" nodeType="afterEffect">
                                  <p:stCondLst>
                                    <p:cond delay="0"/>
                                  </p:stCondLst>
                                  <p:childTnLst>
                                    <p:set>
                                      <p:cBhvr>
                                        <p:cTn id="110" dur="1" fill="hold">
                                          <p:stCondLst>
                                            <p:cond delay="0"/>
                                          </p:stCondLst>
                                        </p:cTn>
                                        <p:tgtEl>
                                          <p:spTgt spid="7"/>
                                        </p:tgtEl>
                                        <p:attrNameLst>
                                          <p:attrName>style.visibility</p:attrName>
                                        </p:attrNameLst>
                                      </p:cBhvr>
                                      <p:to>
                                        <p:strVal val="visible"/>
                                      </p:to>
                                    </p:set>
                                    <p:animEffect transition="in" filter="wipe(left)">
                                      <p:cBhvr>
                                        <p:cTn id="111" dur="500"/>
                                        <p:tgtEl>
                                          <p:spTgt spid="7"/>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238670"/>
                                        </p:tgtEl>
                                        <p:attrNameLst>
                                          <p:attrName>style.visibility</p:attrName>
                                        </p:attrNameLst>
                                      </p:cBhvr>
                                      <p:to>
                                        <p:strVal val="visible"/>
                                      </p:to>
                                    </p:set>
                                    <p:animEffect transition="in" filter="fade">
                                      <p:cBhvr>
                                        <p:cTn id="114" dur="500"/>
                                        <p:tgtEl>
                                          <p:spTgt spid="238670"/>
                                        </p:tgtEl>
                                      </p:cBhvr>
                                    </p:animEffect>
                                  </p:childTnLst>
                                </p:cTn>
                              </p:par>
                            </p:childTnLst>
                          </p:cTn>
                        </p:par>
                        <p:par>
                          <p:cTn id="115" fill="hold">
                            <p:stCondLst>
                              <p:cond delay="1500"/>
                            </p:stCondLst>
                            <p:childTnLst>
                              <p:par>
                                <p:cTn id="116" presetID="22" presetClass="entr" presetSubtype="1" fill="hold" nodeType="afterEffect">
                                  <p:stCondLst>
                                    <p:cond delay="0"/>
                                  </p:stCondLst>
                                  <p:childTnLst>
                                    <p:set>
                                      <p:cBhvr>
                                        <p:cTn id="117" dur="1" fill="hold">
                                          <p:stCondLst>
                                            <p:cond delay="0"/>
                                          </p:stCondLst>
                                        </p:cTn>
                                        <p:tgtEl>
                                          <p:spTgt spid="9"/>
                                        </p:tgtEl>
                                        <p:attrNameLst>
                                          <p:attrName>style.visibility</p:attrName>
                                        </p:attrNameLst>
                                      </p:cBhvr>
                                      <p:to>
                                        <p:strVal val="visible"/>
                                      </p:to>
                                    </p:set>
                                    <p:animEffect transition="in" filter="wipe(up)">
                                      <p:cBhvr>
                                        <p:cTn id="118" dur="500"/>
                                        <p:tgtEl>
                                          <p:spTgt spid="9"/>
                                        </p:tgtEl>
                                      </p:cBhvr>
                                    </p:animEffect>
                                  </p:childTnLst>
                                </p:cTn>
                              </p:par>
                            </p:childTnLst>
                          </p:cTn>
                        </p:par>
                        <p:par>
                          <p:cTn id="119" fill="hold">
                            <p:stCondLst>
                              <p:cond delay="2000"/>
                            </p:stCondLst>
                            <p:childTnLst>
                              <p:par>
                                <p:cTn id="120" presetID="10" presetClass="entr" presetSubtype="0" fill="hold" grpId="0" nodeType="afterEffect">
                                  <p:stCondLst>
                                    <p:cond delay="0"/>
                                  </p:stCondLst>
                                  <p:childTnLst>
                                    <p:set>
                                      <p:cBhvr>
                                        <p:cTn id="121" dur="1" fill="hold">
                                          <p:stCondLst>
                                            <p:cond delay="0"/>
                                          </p:stCondLst>
                                        </p:cTn>
                                        <p:tgtEl>
                                          <p:spTgt spid="238641"/>
                                        </p:tgtEl>
                                        <p:attrNameLst>
                                          <p:attrName>style.visibility</p:attrName>
                                        </p:attrNameLst>
                                      </p:cBhvr>
                                      <p:to>
                                        <p:strVal val="visible"/>
                                      </p:to>
                                    </p:set>
                                    <p:animEffect transition="in" filter="fade">
                                      <p:cBhvr>
                                        <p:cTn id="122" dur="500"/>
                                        <p:tgtEl>
                                          <p:spTgt spid="238641"/>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238598"/>
                                        </p:tgtEl>
                                        <p:attrNameLst>
                                          <p:attrName>style.visibility</p:attrName>
                                        </p:attrNameLst>
                                      </p:cBhvr>
                                      <p:to>
                                        <p:strVal val="visible"/>
                                      </p:to>
                                    </p:set>
                                    <p:animEffect transition="in" filter="fade">
                                      <p:cBhvr>
                                        <p:cTn id="127" dur="500"/>
                                        <p:tgtEl>
                                          <p:spTgt spid="238598"/>
                                        </p:tgtEl>
                                      </p:cBhvr>
                                    </p:animEffect>
                                  </p:childTnLst>
                                </p:cTn>
                              </p:par>
                              <p:par>
                                <p:cTn id="128" presetID="1" presetClass="entr" presetSubtype="0" fill="hold" grpId="0" nodeType="withEffect">
                                  <p:stCondLst>
                                    <p:cond delay="0"/>
                                  </p:stCondLst>
                                  <p:childTnLst>
                                    <p:set>
                                      <p:cBhvr>
                                        <p:cTn id="129" dur="1" fill="hold">
                                          <p:stCondLst>
                                            <p:cond delay="0"/>
                                          </p:stCondLst>
                                        </p:cTn>
                                        <p:tgtEl>
                                          <p:spTgt spid="238662"/>
                                        </p:tgtEl>
                                        <p:attrNameLst>
                                          <p:attrName>style.visibility</p:attrName>
                                        </p:attrNameLst>
                                      </p:cBhvr>
                                      <p:to>
                                        <p:strVal val="visible"/>
                                      </p:to>
                                    </p:set>
                                  </p:childTnLst>
                                </p:cTn>
                              </p:par>
                              <p:par>
                                <p:cTn id="130" presetID="1" presetClass="entr" presetSubtype="0" fill="hold" grpId="0" nodeType="withEffect">
                                  <p:stCondLst>
                                    <p:cond delay="0"/>
                                  </p:stCondLst>
                                  <p:childTnLst>
                                    <p:set>
                                      <p:cBhvr>
                                        <p:cTn id="131" dur="1" fill="hold">
                                          <p:stCondLst>
                                            <p:cond delay="0"/>
                                          </p:stCondLst>
                                        </p:cTn>
                                        <p:tgtEl>
                                          <p:spTgt spid="238661"/>
                                        </p:tgtEl>
                                        <p:attrNameLst>
                                          <p:attrName>style.visibility</p:attrName>
                                        </p:attrNameLst>
                                      </p:cBhvr>
                                      <p:to>
                                        <p:strVal val="visible"/>
                                      </p:to>
                                    </p:set>
                                  </p:childTnLst>
                                </p:cTn>
                              </p:par>
                              <p:par>
                                <p:cTn id="132" presetID="1" presetClass="entr" presetSubtype="0" fill="hold" grpId="0" nodeType="withEffect">
                                  <p:stCondLst>
                                    <p:cond delay="0"/>
                                  </p:stCondLst>
                                  <p:childTnLst>
                                    <p:set>
                                      <p:cBhvr>
                                        <p:cTn id="133" dur="1" fill="hold">
                                          <p:stCondLst>
                                            <p:cond delay="0"/>
                                          </p:stCondLst>
                                        </p:cTn>
                                        <p:tgtEl>
                                          <p:spTgt spid="2386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46" grpId="0"/>
      <p:bldP spid="238597" grpId="0" animBg="1"/>
      <p:bldP spid="238598" grpId="0" animBg="1"/>
      <p:bldP spid="238599" grpId="0" animBg="1"/>
      <p:bldP spid="238600" grpId="0" animBg="1"/>
      <p:bldP spid="238601" grpId="0" animBg="1"/>
      <p:bldP spid="238604" grpId="0"/>
      <p:bldP spid="238605" grpId="0"/>
      <p:bldP spid="238606" grpId="0"/>
      <p:bldP spid="238607" grpId="0"/>
      <p:bldP spid="238609" grpId="0" animBg="1"/>
      <p:bldP spid="238615" grpId="0"/>
      <p:bldP spid="238618" grpId="0"/>
      <p:bldP spid="238620" grpId="0"/>
      <p:bldP spid="238631" grpId="0" animBg="1"/>
      <p:bldP spid="238632" grpId="0" animBg="1"/>
      <p:bldP spid="238633" grpId="0" animBg="1"/>
      <p:bldP spid="238634" grpId="0" animBg="1"/>
      <p:bldP spid="238635" grpId="0"/>
      <p:bldP spid="238636" grpId="0" animBg="1"/>
      <p:bldP spid="238637" grpId="0" animBg="1"/>
      <p:bldP spid="238638" grpId="0" animBg="1"/>
      <p:bldP spid="238641" grpId="0"/>
      <p:bldP spid="238646" grpId="0"/>
      <p:bldP spid="238647" grpId="0"/>
      <p:bldP spid="238648" grpId="0"/>
      <p:bldP spid="238649" grpId="0"/>
      <p:bldP spid="238652" grpId="0"/>
      <p:bldP spid="238659" grpId="0"/>
      <p:bldP spid="238661" grpId="0" animBg="1"/>
      <p:bldP spid="238662" grpId="0" animBg="1"/>
      <p:bldP spid="238663" grpId="0" animBg="1"/>
      <p:bldP spid="238681" grpId="0"/>
      <p:bldP spid="238683" grpId="0"/>
      <p:bldP spid="238684" grpId="0"/>
      <p:bldP spid="238666" grpId="0" animBg="1"/>
      <p:bldP spid="238665" grpId="0" animBg="1"/>
      <p:bldP spid="238670" grpId="0" animBg="1"/>
      <p:bldP spid="23866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alphaModFix amt="30000"/>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219200"/>
            <a:ext cx="9144000" cy="5410200"/>
          </a:xfrm>
          <a:solidFill>
            <a:schemeClr val="bg1">
              <a:alpha val="68000"/>
            </a:schemeClr>
          </a:solidFill>
        </p:spPr>
        <p:txBody>
          <a:bodyPr>
            <a:noAutofit/>
          </a:bodyPr>
          <a:lstStyle/>
          <a:p>
            <a:pPr>
              <a:spcBef>
                <a:spcPts val="0"/>
              </a:spcBef>
              <a:spcAft>
                <a:spcPts val="600"/>
              </a:spcAft>
            </a:pPr>
            <a:r>
              <a:rPr lang="en-US" sz="2800" dirty="0" smtClean="0">
                <a:solidFill>
                  <a:srgbClr val="C0504D"/>
                </a:solidFill>
                <a:latin typeface="Century Gothic"/>
                <a:cs typeface="Century Gothic"/>
              </a:rPr>
              <a:t>SHOCKED BY THE HIGH PRICE OF ELECTRICITY</a:t>
            </a:r>
          </a:p>
          <a:p>
            <a:pPr>
              <a:spcBef>
                <a:spcPts val="0"/>
              </a:spcBef>
              <a:spcAft>
                <a:spcPts val="600"/>
              </a:spcAft>
            </a:pPr>
            <a:r>
              <a:rPr lang="en-US" sz="2400" dirty="0" smtClean="0">
                <a:latin typeface="Century Gothic"/>
                <a:cs typeface="Century Gothic"/>
              </a:rPr>
              <a:t>2000-2001: California energy “crisis”: blackouts and higher prices</a:t>
            </a:r>
          </a:p>
          <a:p>
            <a:pPr>
              <a:spcBef>
                <a:spcPts val="0"/>
              </a:spcBef>
              <a:spcAft>
                <a:spcPts val="600"/>
              </a:spcAft>
            </a:pPr>
            <a:r>
              <a:rPr lang="en-US" sz="2400" i="1" cap="all" dirty="0" smtClean="0">
                <a:solidFill>
                  <a:srgbClr val="660066"/>
                </a:solidFill>
                <a:latin typeface="Century Gothic"/>
                <a:cs typeface="Century Gothic"/>
              </a:rPr>
              <a:t>Ingredients for the crisis:</a:t>
            </a:r>
          </a:p>
          <a:p>
            <a:pPr lvl="1" indent="-342900">
              <a:spcBef>
                <a:spcPts val="0"/>
              </a:spcBef>
              <a:spcAft>
                <a:spcPts val="600"/>
              </a:spcAft>
              <a:buClr>
                <a:schemeClr val="accent3"/>
              </a:buClr>
              <a:buFont typeface="Wingdings" charset="2"/>
              <a:buChar char="§"/>
            </a:pPr>
            <a:r>
              <a:rPr lang="en-US" sz="2400" dirty="0" smtClean="0">
                <a:solidFill>
                  <a:srgbClr val="C0504D"/>
                </a:solidFill>
                <a:latin typeface="Century Gothic"/>
                <a:cs typeface="Century Gothic"/>
              </a:rPr>
              <a:t>Deregulation</a:t>
            </a:r>
            <a:r>
              <a:rPr lang="en-US" sz="2400" dirty="0" smtClean="0">
                <a:latin typeface="Century Gothic"/>
                <a:cs typeface="Century Gothic"/>
              </a:rPr>
              <a:t> (away from government-regulated rates) became popular as a way to increase competition and reduce electricity prices</a:t>
            </a:r>
          </a:p>
          <a:p>
            <a:pPr lvl="1" indent="-342900">
              <a:spcBef>
                <a:spcPts val="0"/>
              </a:spcBef>
              <a:spcAft>
                <a:spcPts val="600"/>
              </a:spcAft>
              <a:buClr>
                <a:schemeClr val="accent3"/>
              </a:buClr>
              <a:buFont typeface="Wingdings" charset="2"/>
              <a:buChar char="§"/>
            </a:pPr>
            <a:r>
              <a:rPr lang="en-US" sz="2400" dirty="0" smtClean="0">
                <a:solidFill>
                  <a:srgbClr val="C0504D"/>
                </a:solidFill>
                <a:latin typeface="Century Gothic"/>
                <a:cs typeface="Century Gothic"/>
              </a:rPr>
              <a:t>Large up-front fixed costs </a:t>
            </a:r>
            <a:r>
              <a:rPr lang="en-US" sz="2400" dirty="0" smtClean="0">
                <a:latin typeface="Century Gothic"/>
                <a:cs typeface="Century Gothic"/>
              </a:rPr>
              <a:t>deterred many would-be new generators</a:t>
            </a:r>
          </a:p>
          <a:p>
            <a:pPr lvl="1" indent="-342900">
              <a:spcBef>
                <a:spcPts val="0"/>
              </a:spcBef>
              <a:spcAft>
                <a:spcPts val="600"/>
              </a:spcAft>
              <a:buClr>
                <a:schemeClr val="accent3"/>
              </a:buClr>
              <a:buFont typeface="Wingdings" charset="2"/>
              <a:buChar char="§"/>
            </a:pPr>
            <a:r>
              <a:rPr lang="en-US" sz="2400" dirty="0" smtClean="0">
                <a:solidFill>
                  <a:srgbClr val="C0504D"/>
                </a:solidFill>
                <a:latin typeface="Century Gothic"/>
                <a:cs typeface="Century Gothic"/>
              </a:rPr>
              <a:t>Incumbent firms could now manipulate the market</a:t>
            </a:r>
            <a:r>
              <a:rPr lang="en-US" sz="2400" dirty="0" smtClean="0">
                <a:latin typeface="Century Gothic"/>
                <a:cs typeface="Century Gothic"/>
              </a:rPr>
              <a:t>- and did!   Plants were shut down during peak demand hours to raise prices.</a:t>
            </a:r>
            <a:endParaRPr lang="en-US" sz="2400" dirty="0">
              <a:latin typeface="Century Gothic"/>
              <a:cs typeface="Century Gothic"/>
            </a:endParaRPr>
          </a:p>
          <a:p>
            <a:pPr>
              <a:spcBef>
                <a:spcPts val="0"/>
              </a:spcBef>
              <a:spcAft>
                <a:spcPts val="600"/>
              </a:spcAft>
            </a:pPr>
            <a:r>
              <a:rPr lang="en-US" sz="2000" i="1" dirty="0" smtClean="0">
                <a:solidFill>
                  <a:schemeClr val="accent3">
                    <a:lumMod val="75000"/>
                  </a:schemeClr>
                </a:solidFill>
                <a:latin typeface="Century Gothic"/>
                <a:cs typeface="Century Gothic"/>
              </a:rPr>
              <a:t>Proof of manipulation?  Prices rose more in deregulated states.</a:t>
            </a:r>
          </a:p>
          <a:p>
            <a:pPr marL="800100" lvl="1" indent="-342900">
              <a:spcBef>
                <a:spcPts val="0"/>
              </a:spcBef>
              <a:spcAft>
                <a:spcPts val="600"/>
              </a:spcAft>
              <a:buFont typeface="Arial"/>
              <a:buChar char="•"/>
            </a:pPr>
            <a:endParaRPr lang="en-US" sz="2400" dirty="0">
              <a:latin typeface="Century Gothic"/>
              <a:cs typeface="Century Gothic"/>
            </a:endParaRPr>
          </a:p>
        </p:txBody>
      </p:sp>
      <p:sp>
        <p:nvSpPr>
          <p:cNvPr id="3" name="Footer Placeholder 2"/>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37887140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pc="0" dirty="0" smtClean="0"/>
              <a:t>PRICE DISCRIMINATION</a:t>
            </a:r>
            <a:endParaRPr lang="en-US" spc="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8269" y="870929"/>
            <a:ext cx="4487463" cy="598707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0" y="3362026"/>
            <a:ext cx="2514600" cy="523220"/>
          </a:xfrm>
          <a:prstGeom prst="rect">
            <a:avLst/>
          </a:prstGeom>
          <a:noFill/>
        </p:spPr>
        <p:txBody>
          <a:bodyPr wrap="square" rtlCol="0">
            <a:spAutoFit/>
          </a:bodyPr>
          <a:lstStyle/>
          <a:p>
            <a:r>
              <a:rPr lang="en-US" sz="2800" b="1" dirty="0">
                <a:solidFill>
                  <a:schemeClr val="accent6">
                    <a:lumMod val="75000"/>
                  </a:schemeClr>
                </a:solidFill>
                <a:latin typeface="Century Gothic"/>
                <a:cs typeface="Century Gothic"/>
              </a:rPr>
              <a:t>¿</a:t>
            </a:r>
            <a:r>
              <a:rPr lang="en-US" sz="2800" b="1" i="1" dirty="0" err="1">
                <a:solidFill>
                  <a:schemeClr val="accent6">
                    <a:lumMod val="75000"/>
                  </a:schemeClr>
                </a:solidFill>
                <a:latin typeface="Century Gothic"/>
                <a:cs typeface="Century Gothic"/>
              </a:rPr>
              <a:t>Qué</a:t>
            </a:r>
            <a:r>
              <a:rPr lang="en-US" sz="2800" b="1" i="1" dirty="0">
                <a:solidFill>
                  <a:schemeClr val="accent6">
                    <a:lumMod val="75000"/>
                  </a:schemeClr>
                </a:solidFill>
                <a:latin typeface="Century Gothic"/>
                <a:cs typeface="Century Gothic"/>
              </a:rPr>
              <a:t> </a:t>
            </a:r>
            <a:r>
              <a:rPr lang="en-US" sz="2800" b="1" i="1" dirty="0" err="1" smtClean="0">
                <a:solidFill>
                  <a:schemeClr val="accent6">
                    <a:lumMod val="75000"/>
                  </a:schemeClr>
                </a:solidFill>
                <a:latin typeface="Century Gothic"/>
                <a:cs typeface="Century Gothic"/>
              </a:rPr>
              <a:t>pasa</a:t>
            </a:r>
            <a:r>
              <a:rPr lang="en-US" sz="2800" b="1" dirty="0" smtClean="0">
                <a:solidFill>
                  <a:schemeClr val="accent6">
                    <a:lumMod val="75000"/>
                  </a:schemeClr>
                </a:solidFill>
                <a:latin typeface="Century Gothic"/>
                <a:cs typeface="Century Gothic"/>
              </a:rPr>
              <a:t>?</a:t>
            </a:r>
            <a:endParaRPr lang="en-US" sz="2800" b="1" dirty="0">
              <a:solidFill>
                <a:schemeClr val="accent6">
                  <a:lumMod val="75000"/>
                </a:schemeClr>
              </a:solidFill>
              <a:latin typeface="Century Gothic"/>
              <a:cs typeface="Century Gothic"/>
            </a:endParaRPr>
          </a:p>
        </p:txBody>
      </p:sp>
      <p:sp>
        <p:nvSpPr>
          <p:cNvPr id="5" name="Footer Placeholder 4"/>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904856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0" dirty="0" smtClean="0"/>
              <a:t>PRICE DISCRIMINATION</a:t>
            </a:r>
            <a:endParaRPr lang="en-US" spc="0" dirty="0"/>
          </a:p>
        </p:txBody>
      </p:sp>
      <p:sp>
        <p:nvSpPr>
          <p:cNvPr id="3" name="Content Placeholder 2"/>
          <p:cNvSpPr>
            <a:spLocks noGrp="1"/>
          </p:cNvSpPr>
          <p:nvPr>
            <p:ph idx="1"/>
          </p:nvPr>
        </p:nvSpPr>
        <p:spPr/>
        <p:txBody>
          <a:bodyPr/>
          <a:lstStyle/>
          <a:p>
            <a:r>
              <a:rPr lang="en-US" b="0" dirty="0" smtClean="0"/>
              <a:t>So far we’ve been assuming our firms is a </a:t>
            </a:r>
            <a:r>
              <a:rPr lang="en-US" i="1" dirty="0" smtClean="0">
                <a:solidFill>
                  <a:srgbClr val="990033"/>
                </a:solidFill>
              </a:rPr>
              <a:t>single-price monopolist:</a:t>
            </a:r>
            <a:r>
              <a:rPr lang="en-US" dirty="0" smtClean="0"/>
              <a:t> </a:t>
            </a:r>
            <a:r>
              <a:rPr lang="en-US" b="0" dirty="0" smtClean="0"/>
              <a:t>It</a:t>
            </a:r>
            <a:r>
              <a:rPr lang="en-US" dirty="0" smtClean="0"/>
              <a:t> </a:t>
            </a:r>
            <a:r>
              <a:rPr lang="en-US" b="0" dirty="0" smtClean="0"/>
              <a:t>offers its </a:t>
            </a:r>
            <a:r>
              <a:rPr lang="en-US" b="0" dirty="0"/>
              <a:t>product to all consumers at </a:t>
            </a:r>
            <a:r>
              <a:rPr lang="en-US" b="0" dirty="0" smtClean="0"/>
              <a:t>the same </a:t>
            </a:r>
            <a:r>
              <a:rPr lang="en-US" b="0" dirty="0"/>
              <a:t>price</a:t>
            </a:r>
            <a:r>
              <a:rPr lang="en-US" b="0" dirty="0" smtClean="0"/>
              <a:t>.</a:t>
            </a:r>
          </a:p>
          <a:p>
            <a:endParaRPr lang="en-US" b="0" dirty="0"/>
          </a:p>
          <a:p>
            <a:r>
              <a:rPr lang="en-US" b="0" dirty="0" smtClean="0"/>
              <a:t>Some firms practice </a:t>
            </a:r>
            <a:r>
              <a:rPr lang="en-US" i="1" dirty="0" smtClean="0">
                <a:solidFill>
                  <a:srgbClr val="990033"/>
                </a:solidFill>
              </a:rPr>
              <a:t>price discrimination: </a:t>
            </a:r>
            <a:r>
              <a:rPr lang="en-US" b="0" dirty="0" smtClean="0"/>
              <a:t>They charge </a:t>
            </a:r>
            <a:r>
              <a:rPr lang="en-US" b="0" dirty="0"/>
              <a:t>different prices to </a:t>
            </a:r>
            <a:r>
              <a:rPr lang="en-US" b="0" dirty="0" smtClean="0"/>
              <a:t>different consumers </a:t>
            </a:r>
            <a:r>
              <a:rPr lang="en-US" b="0" dirty="0"/>
              <a:t>for the same good.</a:t>
            </a:r>
            <a:endParaRPr lang="en-US" dirty="0"/>
          </a:p>
        </p:txBody>
      </p:sp>
      <p:sp>
        <p:nvSpPr>
          <p:cNvPr id="4" name="Footer Placeholder 3"/>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16301626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Autofit/>
          </a:bodyPr>
          <a:lstStyle/>
          <a:p>
            <a:pPr eaLnBrk="1" hangingPunct="1">
              <a:defRPr/>
            </a:pPr>
            <a:r>
              <a:rPr lang="en-US" sz="3600" spc="0" dirty="0" smtClean="0"/>
              <a:t>PRICE DISCRIMINATION AND PROFIT MAXIMIZATION</a:t>
            </a:r>
            <a:endParaRPr lang="en-US" sz="3600" spc="0" dirty="0"/>
          </a:p>
        </p:txBody>
      </p:sp>
      <p:sp>
        <p:nvSpPr>
          <p:cNvPr id="3" name="Content Placeholder 2"/>
          <p:cNvSpPr>
            <a:spLocks noGrp="1"/>
          </p:cNvSpPr>
          <p:nvPr>
            <p:ph idx="1"/>
          </p:nvPr>
        </p:nvSpPr>
        <p:spPr>
          <a:xfrm>
            <a:off x="152400" y="1143000"/>
            <a:ext cx="8839200" cy="5029200"/>
          </a:xfrm>
        </p:spPr>
        <p:txBody>
          <a:bodyPr>
            <a:normAutofit fontScale="92500" lnSpcReduction="10000"/>
          </a:bodyPr>
          <a:lstStyle/>
          <a:p>
            <a:pPr eaLnBrk="1" hangingPunct="1">
              <a:spcBef>
                <a:spcPts val="0"/>
              </a:spcBef>
              <a:spcAft>
                <a:spcPts val="1800"/>
              </a:spcAft>
              <a:defRPr/>
            </a:pPr>
            <a:r>
              <a:rPr lang="en-US" dirty="0" smtClean="0"/>
              <a:t>Recall the profit-maximizing rule for firms with monopoly power:</a:t>
            </a:r>
          </a:p>
          <a:p>
            <a:pPr marL="914400" lvl="1" indent="-457200" eaLnBrk="1" hangingPunct="1">
              <a:spcBef>
                <a:spcPts val="0"/>
              </a:spcBef>
              <a:spcAft>
                <a:spcPts val="1800"/>
              </a:spcAft>
              <a:buClr>
                <a:schemeClr val="accent3"/>
              </a:buClr>
              <a:buFont typeface="Wingdings" charset="2"/>
              <a:buChar char="§"/>
              <a:defRPr/>
            </a:pPr>
            <a:r>
              <a:rPr lang="en-US" i="1" dirty="0" smtClean="0">
                <a:solidFill>
                  <a:srgbClr val="0070C0"/>
                </a:solidFill>
              </a:rPr>
              <a:t>Produce the </a:t>
            </a:r>
            <a:r>
              <a:rPr lang="en-US" dirty="0" smtClean="0">
                <a:solidFill>
                  <a:srgbClr val="0070C0"/>
                </a:solidFill>
              </a:rPr>
              <a:t>Q</a:t>
            </a:r>
            <a:r>
              <a:rPr lang="en-US" i="1" dirty="0" smtClean="0">
                <a:solidFill>
                  <a:srgbClr val="0070C0"/>
                </a:solidFill>
              </a:rPr>
              <a:t> at which</a:t>
            </a:r>
            <a:r>
              <a:rPr lang="en-US" i="1" dirty="0" smtClean="0">
                <a:solidFill>
                  <a:schemeClr val="accent1"/>
                </a:solidFill>
              </a:rPr>
              <a:t> </a:t>
            </a:r>
            <a:r>
              <a:rPr lang="en-US" dirty="0" err="1">
                <a:solidFill>
                  <a:srgbClr val="0070C0"/>
                </a:solidFill>
              </a:rPr>
              <a:t>MR</a:t>
            </a:r>
            <a:r>
              <a:rPr lang="en-US" i="1" dirty="0" smtClean="0">
                <a:solidFill>
                  <a:schemeClr val="accent1"/>
                </a:solidFill>
              </a:rPr>
              <a:t> </a:t>
            </a:r>
            <a:r>
              <a:rPr lang="en-US" i="1" dirty="0" smtClean="0">
                <a:solidFill>
                  <a:srgbClr val="0070C0"/>
                </a:solidFill>
              </a:rPr>
              <a:t>= </a:t>
            </a:r>
            <a:r>
              <a:rPr lang="en-US" dirty="0" smtClean="0">
                <a:solidFill>
                  <a:srgbClr val="0070C0"/>
                </a:solidFill>
              </a:rPr>
              <a:t>MC.</a:t>
            </a:r>
          </a:p>
          <a:p>
            <a:pPr marL="914400" lvl="1" indent="-457200" eaLnBrk="1" hangingPunct="1">
              <a:spcBef>
                <a:spcPts val="0"/>
              </a:spcBef>
              <a:spcAft>
                <a:spcPts val="1800"/>
              </a:spcAft>
              <a:buClr>
                <a:schemeClr val="accent3"/>
              </a:buClr>
              <a:buFont typeface="Wingdings" charset="2"/>
              <a:buChar char="§"/>
              <a:defRPr/>
            </a:pPr>
            <a:r>
              <a:rPr lang="en-US" i="1" dirty="0" smtClean="0">
                <a:solidFill>
                  <a:srgbClr val="0070C0"/>
                </a:solidFill>
              </a:rPr>
              <a:t>Based on that </a:t>
            </a:r>
            <a:r>
              <a:rPr lang="en-US" dirty="0" smtClean="0">
                <a:solidFill>
                  <a:srgbClr val="0070C0"/>
                </a:solidFill>
              </a:rPr>
              <a:t>Q</a:t>
            </a:r>
            <a:r>
              <a:rPr lang="en-US" i="1" dirty="0" smtClean="0">
                <a:solidFill>
                  <a:srgbClr val="0070C0"/>
                </a:solidFill>
              </a:rPr>
              <a:t>, charge as much as the market will bear (found by the position of the demand curve).</a:t>
            </a:r>
          </a:p>
          <a:p>
            <a:pPr marL="57150" eaLnBrk="1" hangingPunct="1">
              <a:spcBef>
                <a:spcPts val="0"/>
              </a:spcBef>
              <a:spcAft>
                <a:spcPts val="1800"/>
              </a:spcAft>
              <a:defRPr/>
            </a:pPr>
            <a:r>
              <a:rPr lang="en-US" i="1" dirty="0" smtClean="0">
                <a:solidFill>
                  <a:srgbClr val="990033"/>
                </a:solidFill>
              </a:rPr>
              <a:t>But what if you sell to more than one market, each with its own demand curve?</a:t>
            </a:r>
          </a:p>
          <a:p>
            <a:pPr lvl="1" eaLnBrk="1" hangingPunct="1">
              <a:spcBef>
                <a:spcPts val="0"/>
              </a:spcBef>
              <a:spcAft>
                <a:spcPts val="1800"/>
              </a:spcAft>
              <a:defRPr/>
            </a:pPr>
            <a:r>
              <a:rPr lang="en-US" dirty="0" smtClean="0"/>
              <a:t>E.g., senior citizens and young people, business travelers and leisure travelers.</a:t>
            </a:r>
          </a:p>
        </p:txBody>
      </p:sp>
      <p:sp>
        <p:nvSpPr>
          <p:cNvPr id="4" name="Footer Placeholder 3"/>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10331144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spc="0" dirty="0" smtClean="0"/>
              <a:t>PRICE DISCRIMINATION</a:t>
            </a:r>
            <a:endParaRPr lang="en-US" sz="4000" spc="0" dirty="0"/>
          </a:p>
        </p:txBody>
      </p:sp>
      <p:pic>
        <p:nvPicPr>
          <p:cNvPr id="2050"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3629" y="838200"/>
            <a:ext cx="8533979" cy="64878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1147561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spc="0" dirty="0" smtClean="0"/>
              <a:t>PRICE DISCRIMINATION</a:t>
            </a:r>
            <a:endParaRPr lang="en-US" spc="0" dirty="0"/>
          </a:p>
        </p:txBody>
      </p:sp>
      <p:pic>
        <p:nvPicPr>
          <p:cNvPr id="6" name="Content Placeholder 5" descr="Cowen_fig_12_0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917416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5"/>
          <p:cNvGrpSpPr>
            <a:grpSpLocks/>
          </p:cNvGrpSpPr>
          <p:nvPr/>
        </p:nvGrpSpPr>
        <p:grpSpPr bwMode="auto">
          <a:xfrm>
            <a:off x="4724400" y="4419600"/>
            <a:ext cx="2667000" cy="1905000"/>
            <a:chOff x="4724400" y="4419600"/>
            <a:chExt cx="2667000" cy="1905000"/>
          </a:xfrm>
        </p:grpSpPr>
        <p:sp>
          <p:nvSpPr>
            <p:cNvPr id="8" name="Cloud 7"/>
            <p:cNvSpPr/>
            <p:nvPr/>
          </p:nvSpPr>
          <p:spPr>
            <a:xfrm>
              <a:off x="4724400" y="4419600"/>
              <a:ext cx="2667000" cy="19050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4876800" y="4572000"/>
              <a:ext cx="2286000" cy="1569660"/>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entury Gothic"/>
                  <a:cs typeface="Century Gothic"/>
                </a:rPr>
                <a:t>Students Get </a:t>
              </a:r>
            </a:p>
            <a:p>
              <a:pPr algn="ctr" fontAlgn="auto">
                <a:spcBef>
                  <a:spcPts val="0"/>
                </a:spcBef>
                <a:spcAft>
                  <a:spcPts val="0"/>
                </a:spcAft>
                <a:defRPr/>
              </a:pPr>
              <a:r>
                <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entury Gothic"/>
                  <a:cs typeface="Century Gothic"/>
                </a:rPr>
                <a:t>10% Off!</a:t>
              </a:r>
            </a:p>
          </p:txBody>
        </p:sp>
      </p:grpSp>
      <p:grpSp>
        <p:nvGrpSpPr>
          <p:cNvPr id="4" name="Group 14"/>
          <p:cNvGrpSpPr>
            <a:grpSpLocks/>
          </p:cNvGrpSpPr>
          <p:nvPr/>
        </p:nvGrpSpPr>
        <p:grpSpPr bwMode="auto">
          <a:xfrm>
            <a:off x="76200" y="3733800"/>
            <a:ext cx="3810000" cy="3048000"/>
            <a:chOff x="76200" y="3733800"/>
            <a:chExt cx="3810000" cy="3048000"/>
          </a:xfrm>
        </p:grpSpPr>
        <p:sp>
          <p:nvSpPr>
            <p:cNvPr id="11" name="Explosion 1 10"/>
            <p:cNvSpPr/>
            <p:nvPr/>
          </p:nvSpPr>
          <p:spPr>
            <a:xfrm>
              <a:off x="76200" y="3733800"/>
              <a:ext cx="3810000" cy="3048000"/>
            </a:xfrm>
            <a:prstGeom prst="irregularSeal1">
              <a:avLst/>
            </a:prstGeom>
            <a:solidFill>
              <a:srgbClr val="FFC000"/>
            </a:solidFill>
            <a:ln>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p:nvPr/>
          </p:nvSpPr>
          <p:spPr>
            <a:xfrm>
              <a:off x="381000" y="4731603"/>
              <a:ext cx="3200400" cy="830997"/>
            </a:xfrm>
            <a:prstGeom prst="rect">
              <a:avLst/>
            </a:prstGeom>
            <a:noFill/>
          </p:spPr>
          <p:txBody>
            <a:bodyPr>
              <a:spAutoFit/>
            </a:bodyPr>
            <a:lstStyle/>
            <a:p>
              <a:pPr algn="ctr" fontAlgn="auto">
                <a:spcBef>
                  <a:spcPts val="0"/>
                </a:spcBef>
                <a:spcAft>
                  <a:spcPts val="0"/>
                </a:spcAft>
                <a:defRPr/>
              </a:pPr>
              <a:r>
                <a:rPr lang="en-US" sz="2400" b="1"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entury Gothic"/>
                  <a:cs typeface="Century Gothic"/>
                </a:rPr>
                <a:t>55+ </a:t>
              </a:r>
            </a:p>
            <a:p>
              <a:pPr algn="ctr" fontAlgn="auto">
                <a:spcBef>
                  <a:spcPts val="0"/>
                </a:spcBef>
                <a:spcAft>
                  <a:spcPts val="0"/>
                </a:spcAft>
                <a:defRPr/>
              </a:pPr>
              <a:r>
                <a:rPr lang="en-US" sz="2400" b="1"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entury Gothic"/>
                  <a:cs typeface="Century Gothic"/>
                </a:rPr>
                <a:t>Discount</a:t>
              </a:r>
            </a:p>
          </p:txBody>
        </p:sp>
      </p:grpSp>
      <p:pic>
        <p:nvPicPr>
          <p:cNvPr id="14" name="Picture 13" descr="file00097472248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41625" y="2060575"/>
            <a:ext cx="355917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http://saloonnyc.com/images/Ladies%20night-no%20cover-website.JPG">
            <a:hlinkClick r:id="rId5"/>
          </p:cNvPr>
          <p:cNvPicPr>
            <a:picLocks noChangeAspect="1" noChangeArrowheads="1"/>
          </p:cNvPicPr>
          <p:nvPr/>
        </p:nvPicPr>
        <p:blipFill>
          <a:blip r:embed="rId6" cstate="screen">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6096000" y="1514061"/>
            <a:ext cx="2667000" cy="22959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Footer Placeholder 6"/>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20756666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5122"/>
                                        </p:tgtEl>
                                        <p:attrNameLst>
                                          <p:attrName>style.visibility</p:attrName>
                                        </p:attrNameLst>
                                      </p:cBhvr>
                                      <p:to>
                                        <p:strVal val="visible"/>
                                      </p:to>
                                    </p:set>
                                    <p:anim calcmode="lin" valueType="num">
                                      <p:cBhvr>
                                        <p:cTn id="28" dur="500" fill="hold"/>
                                        <p:tgtEl>
                                          <p:spTgt spid="5122"/>
                                        </p:tgtEl>
                                        <p:attrNameLst>
                                          <p:attrName>ppt_w</p:attrName>
                                        </p:attrNameLst>
                                      </p:cBhvr>
                                      <p:tavLst>
                                        <p:tav tm="0">
                                          <p:val>
                                            <p:fltVal val="0"/>
                                          </p:val>
                                        </p:tav>
                                        <p:tav tm="100000">
                                          <p:val>
                                            <p:strVal val="#ppt_w"/>
                                          </p:val>
                                        </p:tav>
                                      </p:tavLst>
                                    </p:anim>
                                    <p:anim calcmode="lin" valueType="num">
                                      <p:cBhvr>
                                        <p:cTn id="29" dur="500" fill="hold"/>
                                        <p:tgtEl>
                                          <p:spTgt spid="5122"/>
                                        </p:tgtEl>
                                        <p:attrNameLst>
                                          <p:attrName>ppt_h</p:attrName>
                                        </p:attrNameLst>
                                      </p:cBhvr>
                                      <p:tavLst>
                                        <p:tav tm="0">
                                          <p:val>
                                            <p:fltVal val="0"/>
                                          </p:val>
                                        </p:tav>
                                        <p:tav tm="100000">
                                          <p:val>
                                            <p:strVal val="#ppt_h"/>
                                          </p:val>
                                        </p:tav>
                                      </p:tavLst>
                                    </p:anim>
                                    <p:animEffect transition="in" filter="fade">
                                      <p:cBhvr>
                                        <p:cTn id="30" dur="500"/>
                                        <p:tgtEl>
                                          <p:spTgt spid="512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2000"/>
                                        <p:tgtEl>
                                          <p:spTgt spid="4"/>
                                        </p:tgtEl>
                                      </p:cBhvr>
                                    </p:animEffect>
                                    <p:set>
                                      <p:cBhvr>
                                        <p:cTn id="35" dur="1" fill="hold">
                                          <p:stCondLst>
                                            <p:cond delay="1999"/>
                                          </p:stCondLst>
                                        </p:cTn>
                                        <p:tgtEl>
                                          <p:spTgt spid="4"/>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2000"/>
                                        <p:tgtEl>
                                          <p:spTgt spid="14"/>
                                        </p:tgtEl>
                                      </p:cBhvr>
                                    </p:animEffect>
                                    <p:set>
                                      <p:cBhvr>
                                        <p:cTn id="38" dur="1" fill="hold">
                                          <p:stCondLst>
                                            <p:cond delay="1999"/>
                                          </p:stCondLst>
                                        </p:cTn>
                                        <p:tgtEl>
                                          <p:spTgt spid="14"/>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2000"/>
                                        <p:tgtEl>
                                          <p:spTgt spid="5122"/>
                                        </p:tgtEl>
                                      </p:cBhvr>
                                    </p:animEffect>
                                    <p:set>
                                      <p:cBhvr>
                                        <p:cTn id="41" dur="1" fill="hold">
                                          <p:stCondLst>
                                            <p:cond delay="1999"/>
                                          </p:stCondLst>
                                        </p:cTn>
                                        <p:tgtEl>
                                          <p:spTgt spid="5122"/>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2000"/>
                                        <p:tgtEl>
                                          <p:spTgt spid="3"/>
                                        </p:tgtEl>
                                      </p:cBhvr>
                                    </p:animEffect>
                                    <p:set>
                                      <p:cBhvr>
                                        <p:cTn id="44" dur="1" fill="hold">
                                          <p:stCondLst>
                                            <p:cond delay="1999"/>
                                          </p:stCondLst>
                                        </p:cTn>
                                        <p:tgtEl>
                                          <p:spTgt spid="3"/>
                                        </p:tgtEl>
                                        <p:attrNameLst>
                                          <p:attrName>style.visibility</p:attrName>
                                        </p:attrNameLst>
                                      </p:cBhvr>
                                      <p:to>
                                        <p:strVal val="hidden"/>
                                      </p:to>
                                    </p:set>
                                  </p:childTnLst>
                                </p:cTn>
                              </p:par>
                              <p:par>
                                <p:cTn id="45" presetID="53"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smtClean="0"/>
              <a:t>Is it right for consumers to face different prices based on their age?</a:t>
            </a:r>
          </a:p>
          <a:p>
            <a:pPr marL="742950" indent="-742950">
              <a:buFont typeface="+mj-lt"/>
              <a:buAutoNum type="alphaLcParenR"/>
            </a:pPr>
            <a:r>
              <a:rPr lang="en-US" sz="3200" dirty="0" smtClean="0"/>
              <a:t>Yes</a:t>
            </a:r>
          </a:p>
          <a:p>
            <a:pPr marL="742950" indent="-742950">
              <a:buFont typeface="+mj-lt"/>
              <a:buAutoNum type="alphaLcParenR"/>
            </a:pPr>
            <a:r>
              <a:rPr lang="en-US" sz="3200" dirty="0" smtClean="0"/>
              <a:t>No</a:t>
            </a:r>
          </a:p>
          <a:p>
            <a:endParaRPr lang="en-US" sz="3200" dirty="0"/>
          </a:p>
        </p:txBody>
      </p:sp>
      <p:sp>
        <p:nvSpPr>
          <p:cNvPr id="6" name="Rectangle 5"/>
          <p:cNvSpPr/>
          <p:nvPr/>
        </p:nvSpPr>
        <p:spPr>
          <a:xfrm>
            <a:off x="25705" y="6307666"/>
            <a:ext cx="1172116" cy="369332"/>
          </a:xfrm>
          <a:prstGeom prst="rect">
            <a:avLst/>
          </a:prstGeom>
        </p:spPr>
        <p:txBody>
          <a:bodyPr wrap="none">
            <a:spAutoFit/>
          </a:bodyPr>
          <a:lstStyle/>
          <a:p>
            <a:pPr algn="ctr" fontAlgn="auto">
              <a:spcBef>
                <a:spcPts val="0"/>
              </a:spcBef>
              <a:spcAft>
                <a:spcPts val="0"/>
              </a:spcAft>
              <a:defRPr/>
            </a:pPr>
            <a:r>
              <a:rPr lang="en-US" sz="9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hlinkClick r:id="rId3" action="ppaction://hlinksldjump"/>
              </a:rPr>
              <a:t>To Next </a:t>
            </a:r>
          </a:p>
          <a:p>
            <a:pPr algn="ctr" fontAlgn="auto">
              <a:spcBef>
                <a:spcPts val="0"/>
              </a:spcBef>
              <a:spcAft>
                <a:spcPts val="0"/>
              </a:spcAft>
              <a:defRPr/>
            </a:pPr>
            <a:r>
              <a:rPr lang="en-US" sz="9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hlinkClick r:id="rId3" action="ppaction://hlinksldjump"/>
              </a:rPr>
              <a:t>Active Learning</a:t>
            </a:r>
            <a:endParaRPr lang="en-US" sz="9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endParaRPr>
          </a:p>
        </p:txBody>
      </p:sp>
      <p:sp>
        <p:nvSpPr>
          <p:cNvPr id="8" name="Footer Placeholder 7"/>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1091788980"/>
      </p:ext>
    </p:extLst>
  </p:cSld>
  <p:clrMapOvr>
    <a:masterClrMapping/>
  </p:clrMapOvr>
  <p:transition>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2329248" y="3048000"/>
            <a:ext cx="3447535" cy="2667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28600" y="1143000"/>
            <a:ext cx="8763000" cy="1200328"/>
          </a:xfrm>
          <a:prstGeom prst="rect">
            <a:avLst/>
          </a:prstGeom>
          <a:noFill/>
        </p:spPr>
        <p:txBody>
          <a:bodyPr wrap="square" rtlCol="0">
            <a:spAutoFit/>
          </a:bodyPr>
          <a:lstStyle/>
          <a:p>
            <a:r>
              <a:rPr lang="en-US" sz="2400" b="1" dirty="0" smtClean="0">
                <a:latin typeface="Century Gothic"/>
                <a:cs typeface="Century Gothic"/>
              </a:rPr>
              <a:t>A New York politician has suggested making gasoline “zone pricing” (price discrimination) illegal </a:t>
            </a:r>
            <a:r>
              <a:rPr lang="en-US" sz="2400" b="1" dirty="0" smtClean="0">
                <a:latin typeface="Century Gothic"/>
                <a:cs typeface="Century Gothic"/>
                <a:hlinkClick r:id="rId3"/>
              </a:rPr>
              <a:t>here</a:t>
            </a:r>
            <a:r>
              <a:rPr lang="en-US" sz="2400" b="1" dirty="0" smtClean="0">
                <a:solidFill>
                  <a:schemeClr val="accent1">
                    <a:lumMod val="75000"/>
                  </a:schemeClr>
                </a:solidFill>
                <a:latin typeface="Century Gothic"/>
                <a:cs typeface="Century Gothic"/>
              </a:rPr>
              <a:t>.</a:t>
            </a:r>
            <a:r>
              <a:rPr lang="en-US" sz="2400" b="1" dirty="0" smtClean="0">
                <a:latin typeface="Century Gothic"/>
                <a:cs typeface="Century Gothic"/>
              </a:rPr>
              <a:t>  (1 minute)</a:t>
            </a:r>
            <a:endParaRPr lang="en-US" sz="2400" b="1" dirty="0">
              <a:latin typeface="Century Gothic"/>
              <a:cs typeface="Century Gothic"/>
            </a:endParaRPr>
          </a:p>
        </p:txBody>
      </p:sp>
      <p:pic>
        <p:nvPicPr>
          <p:cNvPr id="7" name="Picture 6">
            <a:hlinkClick r:id="" action="ppaction://noaction"/>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6200" y="6009697"/>
            <a:ext cx="1143000" cy="856979"/>
          </a:xfrm>
          <a:prstGeom prst="rect">
            <a:avLst/>
          </a:prstGeom>
        </p:spPr>
      </p:pic>
      <p:sp>
        <p:nvSpPr>
          <p:cNvPr id="5" name="Rectangle 4"/>
          <p:cNvSpPr/>
          <p:nvPr/>
        </p:nvSpPr>
        <p:spPr>
          <a:xfrm>
            <a:off x="76200" y="6172200"/>
            <a:ext cx="914400" cy="461665"/>
          </a:xfrm>
          <a:prstGeom prst="rect">
            <a:avLst/>
          </a:prstGeom>
        </p:spPr>
        <p:txBody>
          <a:bodyPr wrap="square">
            <a:spAutoFit/>
          </a:bodyPr>
          <a:lstStyle/>
          <a:p>
            <a:pPr algn="ctr" fontAlgn="auto">
              <a:spcBef>
                <a:spcPts val="0"/>
              </a:spcBef>
              <a:spcAft>
                <a:spcPts val="0"/>
              </a:spcAft>
              <a:defRPr/>
            </a:pPr>
            <a:r>
              <a:rPr lang="en-US" sz="12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hlinkClick r:id="rId6" action="ppaction://hlinksldjump"/>
              </a:rPr>
              <a:t>To Next </a:t>
            </a:r>
          </a:p>
          <a:p>
            <a:pPr algn="ctr" fontAlgn="auto">
              <a:spcBef>
                <a:spcPts val="0"/>
              </a:spcBef>
              <a:spcAft>
                <a:spcPts val="0"/>
              </a:spcAft>
              <a:defRPr/>
            </a:pPr>
            <a:r>
              <a:rPr lang="en-US" sz="1200" b="1" spc="60" dirty="0" smtClean="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hlinkClick r:id="rId6" action="ppaction://hlinksldjump"/>
              </a:rPr>
              <a:t>Video</a:t>
            </a:r>
            <a:endParaRPr lang="en-US" sz="12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endParaRPr>
          </a:p>
        </p:txBody>
      </p:sp>
      <p:sp>
        <p:nvSpPr>
          <p:cNvPr id="6" name="Footer Placeholder 5"/>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3623001751"/>
      </p:ext>
    </p:extLst>
  </p:cSld>
  <p:clrMapOvr>
    <a:masterClrMapping/>
  </p:clrMapOvr>
  <p:transition>
    <p:fade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rrowheads="1"/>
          </p:cNvSpPr>
          <p:nvPr>
            <p:ph type="title"/>
          </p:nvPr>
        </p:nvSpPr>
        <p:spPr/>
        <p:txBody>
          <a:bodyPr>
            <a:normAutofit fontScale="90000"/>
          </a:bodyPr>
          <a:lstStyle/>
          <a:p>
            <a:pPr algn="l"/>
            <a:r>
              <a:rPr lang="en-US" spc="0" dirty="0" smtClean="0"/>
              <a:t>TWO TYPES OF AIRLINE CUSTOMERS</a:t>
            </a:r>
          </a:p>
        </p:txBody>
      </p:sp>
      <p:sp>
        <p:nvSpPr>
          <p:cNvPr id="240645" name="Rectangle 5"/>
          <p:cNvSpPr>
            <a:spLocks noChangeArrowheads="1"/>
          </p:cNvSpPr>
          <p:nvPr/>
        </p:nvSpPr>
        <p:spPr bwMode="auto">
          <a:xfrm>
            <a:off x="4294188" y="4748213"/>
            <a:ext cx="2536825" cy="160337"/>
          </a:xfrm>
          <a:prstGeom prst="rect">
            <a:avLst/>
          </a:prstGeom>
          <a:solidFill>
            <a:srgbClr val="CFE5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entury Gothic"/>
              <a:cs typeface="Century Gothic"/>
            </a:endParaRPr>
          </a:p>
        </p:txBody>
      </p:sp>
      <p:sp>
        <p:nvSpPr>
          <p:cNvPr id="240646" name="Rectangle 6"/>
          <p:cNvSpPr>
            <a:spLocks noChangeArrowheads="1"/>
          </p:cNvSpPr>
          <p:nvPr/>
        </p:nvSpPr>
        <p:spPr bwMode="auto">
          <a:xfrm>
            <a:off x="1754188" y="2111375"/>
            <a:ext cx="2540000" cy="2797175"/>
          </a:xfrm>
          <a:prstGeom prst="rect">
            <a:avLst/>
          </a:prstGeom>
          <a:solidFill>
            <a:srgbClr val="D7EDE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Century Gothic"/>
              <a:cs typeface="Century Gothic"/>
            </a:endParaRPr>
          </a:p>
        </p:txBody>
      </p:sp>
      <p:sp>
        <p:nvSpPr>
          <p:cNvPr id="240647" name="Rectangle 7"/>
          <p:cNvSpPr>
            <a:spLocks noChangeArrowheads="1"/>
          </p:cNvSpPr>
          <p:nvPr/>
        </p:nvSpPr>
        <p:spPr bwMode="auto">
          <a:xfrm>
            <a:off x="6226175" y="6072188"/>
            <a:ext cx="157515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Quantity of tickets</a:t>
            </a:r>
            <a:endParaRPr lang="en-US" sz="1400">
              <a:latin typeface="Century Gothic"/>
              <a:cs typeface="Century Gothic"/>
            </a:endParaRPr>
          </a:p>
        </p:txBody>
      </p:sp>
      <p:sp>
        <p:nvSpPr>
          <p:cNvPr id="240648" name="Rectangle 8"/>
          <p:cNvSpPr>
            <a:spLocks noChangeArrowheads="1"/>
          </p:cNvSpPr>
          <p:nvPr/>
        </p:nvSpPr>
        <p:spPr bwMode="auto">
          <a:xfrm>
            <a:off x="457200" y="1066800"/>
            <a:ext cx="113665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r>
              <a:rPr lang="en-US" sz="1400">
                <a:solidFill>
                  <a:srgbClr val="000000"/>
                </a:solidFill>
                <a:latin typeface="Century Gothic"/>
                <a:cs typeface="Century Gothic"/>
              </a:rPr>
              <a:t>Price, cost of ticket</a:t>
            </a:r>
            <a:endParaRPr lang="en-US" sz="1400">
              <a:latin typeface="Century Gothic"/>
              <a:cs typeface="Century Gothic"/>
            </a:endParaRPr>
          </a:p>
        </p:txBody>
      </p:sp>
      <p:sp>
        <p:nvSpPr>
          <p:cNvPr id="240649" name="Rectangle 9"/>
          <p:cNvSpPr>
            <a:spLocks noChangeArrowheads="1"/>
          </p:cNvSpPr>
          <p:nvPr/>
        </p:nvSpPr>
        <p:spPr bwMode="auto">
          <a:xfrm>
            <a:off x="6958013" y="5438775"/>
            <a:ext cx="16270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a:solidFill>
                  <a:srgbClr val="000000"/>
                </a:solidFill>
                <a:latin typeface="Century Gothic"/>
                <a:cs typeface="Century Gothic"/>
              </a:rPr>
              <a:t>D</a:t>
            </a:r>
            <a:endParaRPr lang="en-US" sz="1400" i="1" dirty="0">
              <a:latin typeface="Century Gothic"/>
              <a:cs typeface="Century Gothic"/>
            </a:endParaRPr>
          </a:p>
        </p:txBody>
      </p:sp>
      <p:sp>
        <p:nvSpPr>
          <p:cNvPr id="240650" name="Rectangle 10"/>
          <p:cNvSpPr>
            <a:spLocks noChangeArrowheads="1"/>
          </p:cNvSpPr>
          <p:nvPr/>
        </p:nvSpPr>
        <p:spPr bwMode="auto">
          <a:xfrm>
            <a:off x="7448550" y="4767263"/>
            <a:ext cx="34005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a:solidFill>
                  <a:srgbClr val="000000"/>
                </a:solidFill>
                <a:latin typeface="Century Gothic"/>
                <a:cs typeface="Century Gothic"/>
              </a:rPr>
              <a:t>MC</a:t>
            </a:r>
            <a:endParaRPr lang="en-US" sz="1400" i="1" dirty="0">
              <a:latin typeface="Century Gothic"/>
              <a:cs typeface="Century Gothic"/>
            </a:endParaRPr>
          </a:p>
        </p:txBody>
      </p:sp>
      <p:sp>
        <p:nvSpPr>
          <p:cNvPr id="240651" name="Line 11"/>
          <p:cNvSpPr>
            <a:spLocks noChangeShapeType="1"/>
          </p:cNvSpPr>
          <p:nvPr/>
        </p:nvSpPr>
        <p:spPr bwMode="auto">
          <a:xfrm flipV="1">
            <a:off x="4294188" y="5588000"/>
            <a:ext cx="0" cy="147638"/>
          </a:xfrm>
          <a:prstGeom prst="line">
            <a:avLst/>
          </a:prstGeom>
          <a:noFill/>
          <a:ln w="79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40652" name="Rectangle 12"/>
          <p:cNvSpPr>
            <a:spLocks noChangeArrowheads="1"/>
          </p:cNvSpPr>
          <p:nvPr/>
        </p:nvSpPr>
        <p:spPr bwMode="auto">
          <a:xfrm>
            <a:off x="3994150" y="5775325"/>
            <a:ext cx="44770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2,000</a:t>
            </a:r>
            <a:endParaRPr lang="en-US" sz="1400">
              <a:latin typeface="Century Gothic"/>
              <a:cs typeface="Century Gothic"/>
            </a:endParaRPr>
          </a:p>
        </p:txBody>
      </p:sp>
      <p:sp>
        <p:nvSpPr>
          <p:cNvPr id="240653" name="Rectangle 13"/>
          <p:cNvSpPr>
            <a:spLocks noChangeArrowheads="1"/>
          </p:cNvSpPr>
          <p:nvPr/>
        </p:nvSpPr>
        <p:spPr bwMode="auto">
          <a:xfrm>
            <a:off x="6535738" y="5775325"/>
            <a:ext cx="44770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4,000</a:t>
            </a:r>
            <a:endParaRPr lang="en-US" sz="1400">
              <a:latin typeface="Century Gothic"/>
              <a:cs typeface="Century Gothic"/>
            </a:endParaRPr>
          </a:p>
        </p:txBody>
      </p:sp>
      <p:sp>
        <p:nvSpPr>
          <p:cNvPr id="240654" name="Line 14"/>
          <p:cNvSpPr>
            <a:spLocks noChangeShapeType="1"/>
          </p:cNvSpPr>
          <p:nvPr/>
        </p:nvSpPr>
        <p:spPr bwMode="auto">
          <a:xfrm>
            <a:off x="1754188" y="4748213"/>
            <a:ext cx="174625" cy="0"/>
          </a:xfrm>
          <a:prstGeom prst="line">
            <a:avLst/>
          </a:prstGeom>
          <a:noFill/>
          <a:ln w="79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40655" name="Rectangle 15"/>
          <p:cNvSpPr>
            <a:spLocks noChangeArrowheads="1"/>
          </p:cNvSpPr>
          <p:nvPr/>
        </p:nvSpPr>
        <p:spPr bwMode="auto">
          <a:xfrm>
            <a:off x="1095375" y="1971675"/>
            <a:ext cx="39799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$550</a:t>
            </a:r>
            <a:endParaRPr lang="en-US" sz="1400">
              <a:latin typeface="Century Gothic"/>
              <a:cs typeface="Century Gothic"/>
            </a:endParaRPr>
          </a:p>
        </p:txBody>
      </p:sp>
      <p:sp>
        <p:nvSpPr>
          <p:cNvPr id="240656" name="Rectangle 16"/>
          <p:cNvSpPr>
            <a:spLocks noChangeArrowheads="1"/>
          </p:cNvSpPr>
          <p:nvPr/>
        </p:nvSpPr>
        <p:spPr bwMode="auto">
          <a:xfrm>
            <a:off x="1231900" y="4591050"/>
            <a:ext cx="2984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150</a:t>
            </a:r>
            <a:endParaRPr lang="en-US" sz="1400">
              <a:latin typeface="Century Gothic"/>
              <a:cs typeface="Century Gothic"/>
            </a:endParaRPr>
          </a:p>
        </p:txBody>
      </p:sp>
      <p:sp>
        <p:nvSpPr>
          <p:cNvPr id="240657" name="Rectangle 17"/>
          <p:cNvSpPr>
            <a:spLocks noChangeArrowheads="1"/>
          </p:cNvSpPr>
          <p:nvPr/>
        </p:nvSpPr>
        <p:spPr bwMode="auto">
          <a:xfrm>
            <a:off x="1412081" y="5790052"/>
            <a:ext cx="9949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dirty="0">
                <a:solidFill>
                  <a:srgbClr val="000000"/>
                </a:solidFill>
                <a:latin typeface="Century Gothic"/>
                <a:cs typeface="Century Gothic"/>
              </a:rPr>
              <a:t>0</a:t>
            </a:r>
            <a:endParaRPr lang="en-US" sz="1400" dirty="0">
              <a:latin typeface="Century Gothic"/>
              <a:cs typeface="Century Gothic"/>
            </a:endParaRPr>
          </a:p>
        </p:txBody>
      </p:sp>
      <p:sp>
        <p:nvSpPr>
          <p:cNvPr id="240658" name="Rectangle 18"/>
          <p:cNvSpPr>
            <a:spLocks noChangeArrowheads="1"/>
          </p:cNvSpPr>
          <p:nvPr/>
        </p:nvSpPr>
        <p:spPr bwMode="auto">
          <a:xfrm>
            <a:off x="2951163" y="3382963"/>
            <a:ext cx="1322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a:solidFill>
                  <a:srgbClr val="000000"/>
                </a:solidFill>
                <a:latin typeface="Century Gothic"/>
                <a:cs typeface="Century Gothic"/>
              </a:rPr>
              <a:t>B</a:t>
            </a:r>
            <a:endParaRPr lang="en-US" sz="1400" i="1">
              <a:latin typeface="Century Gothic"/>
              <a:cs typeface="Century Gothic"/>
            </a:endParaRPr>
          </a:p>
        </p:txBody>
      </p:sp>
      <p:sp>
        <p:nvSpPr>
          <p:cNvPr id="240659" name="Rectangle 19"/>
          <p:cNvSpPr>
            <a:spLocks noChangeArrowheads="1"/>
          </p:cNvSpPr>
          <p:nvPr/>
        </p:nvSpPr>
        <p:spPr bwMode="auto">
          <a:xfrm>
            <a:off x="5497513" y="5087938"/>
            <a:ext cx="12022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a:solidFill>
                  <a:srgbClr val="000000"/>
                </a:solidFill>
                <a:latin typeface="Century Gothic"/>
                <a:cs typeface="Century Gothic"/>
              </a:rPr>
              <a:t>S</a:t>
            </a:r>
            <a:endParaRPr lang="en-US" sz="1400" i="1" dirty="0">
              <a:latin typeface="Century Gothic"/>
              <a:cs typeface="Century Gothic"/>
            </a:endParaRPr>
          </a:p>
        </p:txBody>
      </p:sp>
      <p:sp>
        <p:nvSpPr>
          <p:cNvPr id="240660" name="Rectangle 20"/>
          <p:cNvSpPr>
            <a:spLocks noChangeArrowheads="1"/>
          </p:cNvSpPr>
          <p:nvPr/>
        </p:nvSpPr>
        <p:spPr bwMode="auto">
          <a:xfrm>
            <a:off x="1231900" y="4794250"/>
            <a:ext cx="2984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125</a:t>
            </a:r>
            <a:endParaRPr lang="en-US" sz="1400">
              <a:latin typeface="Century Gothic"/>
              <a:cs typeface="Century Gothic"/>
            </a:endParaRPr>
          </a:p>
        </p:txBody>
      </p:sp>
      <p:sp>
        <p:nvSpPr>
          <p:cNvPr id="240661" name="Freeform 21"/>
          <p:cNvSpPr>
            <a:spLocks/>
          </p:cNvSpPr>
          <p:nvPr/>
        </p:nvSpPr>
        <p:spPr bwMode="auto">
          <a:xfrm>
            <a:off x="1754188" y="2111375"/>
            <a:ext cx="5076825" cy="3624263"/>
          </a:xfrm>
          <a:custGeom>
            <a:avLst/>
            <a:gdLst>
              <a:gd name="T0" fmla="*/ 0 w 1645"/>
              <a:gd name="T1" fmla="*/ 0 h 1377"/>
              <a:gd name="T2" fmla="*/ 823 w 1645"/>
              <a:gd name="T3" fmla="*/ 0 h 1377"/>
              <a:gd name="T4" fmla="*/ 823 w 1645"/>
              <a:gd name="T5" fmla="*/ 1002 h 1377"/>
              <a:gd name="T6" fmla="*/ 1645 w 1645"/>
              <a:gd name="T7" fmla="*/ 1002 h 1377"/>
              <a:gd name="T8" fmla="*/ 1645 w 1645"/>
              <a:gd name="T9" fmla="*/ 1377 h 1377"/>
            </a:gdLst>
            <a:ahLst/>
            <a:cxnLst>
              <a:cxn ang="0">
                <a:pos x="T0" y="T1"/>
              </a:cxn>
              <a:cxn ang="0">
                <a:pos x="T2" y="T3"/>
              </a:cxn>
              <a:cxn ang="0">
                <a:pos x="T4" y="T5"/>
              </a:cxn>
              <a:cxn ang="0">
                <a:pos x="T6" y="T7"/>
              </a:cxn>
              <a:cxn ang="0">
                <a:pos x="T8" y="T9"/>
              </a:cxn>
            </a:cxnLst>
            <a:rect l="0" t="0" r="r" b="b"/>
            <a:pathLst>
              <a:path w="1645" h="1377">
                <a:moveTo>
                  <a:pt x="0" y="0"/>
                </a:moveTo>
                <a:lnTo>
                  <a:pt x="823" y="0"/>
                </a:lnTo>
                <a:lnTo>
                  <a:pt x="823" y="1002"/>
                </a:lnTo>
                <a:lnTo>
                  <a:pt x="1645" y="1002"/>
                </a:lnTo>
                <a:lnTo>
                  <a:pt x="1645" y="1377"/>
                </a:lnTo>
              </a:path>
            </a:pathLst>
          </a:custGeom>
          <a:noFill/>
          <a:ln w="30163" cap="flat">
            <a:solidFill>
              <a:srgbClr val="3C5DAA"/>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atin typeface="Century Gothic"/>
              <a:cs typeface="Century Gothic"/>
            </a:endParaRPr>
          </a:p>
        </p:txBody>
      </p:sp>
      <p:sp>
        <p:nvSpPr>
          <p:cNvPr id="240662" name="Line 22"/>
          <p:cNvSpPr>
            <a:spLocks noChangeShapeType="1"/>
          </p:cNvSpPr>
          <p:nvPr/>
        </p:nvSpPr>
        <p:spPr bwMode="auto">
          <a:xfrm>
            <a:off x="1754188" y="4908550"/>
            <a:ext cx="5616575" cy="0"/>
          </a:xfrm>
          <a:prstGeom prst="line">
            <a:avLst/>
          </a:prstGeom>
          <a:noFill/>
          <a:ln w="23813">
            <a:solidFill>
              <a:srgbClr val="F3716D"/>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40663" name="Line 23"/>
          <p:cNvSpPr>
            <a:spLocks noChangeShapeType="1"/>
          </p:cNvSpPr>
          <p:nvPr/>
        </p:nvSpPr>
        <p:spPr bwMode="auto">
          <a:xfrm flipV="1">
            <a:off x="5562600" y="4830763"/>
            <a:ext cx="0" cy="265112"/>
          </a:xfrm>
          <a:prstGeom prst="line">
            <a:avLst/>
          </a:prstGeom>
          <a:noFill/>
          <a:ln w="79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40664" name="Line 24"/>
          <p:cNvSpPr>
            <a:spLocks noChangeShapeType="1"/>
          </p:cNvSpPr>
          <p:nvPr/>
        </p:nvSpPr>
        <p:spPr bwMode="auto">
          <a:xfrm flipV="1">
            <a:off x="3032125" y="1752600"/>
            <a:ext cx="625475" cy="1235075"/>
          </a:xfrm>
          <a:prstGeom prst="line">
            <a:avLst/>
          </a:prstGeom>
          <a:noFill/>
          <a:ln w="79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40665" name="Line 25"/>
          <p:cNvSpPr>
            <a:spLocks noChangeShapeType="1"/>
          </p:cNvSpPr>
          <p:nvPr/>
        </p:nvSpPr>
        <p:spPr bwMode="auto">
          <a:xfrm flipV="1">
            <a:off x="5751513" y="3679825"/>
            <a:ext cx="431800" cy="1160463"/>
          </a:xfrm>
          <a:prstGeom prst="line">
            <a:avLst/>
          </a:prstGeom>
          <a:noFill/>
          <a:ln w="79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40666" name="Freeform 26"/>
          <p:cNvSpPr>
            <a:spLocks/>
          </p:cNvSpPr>
          <p:nvPr/>
        </p:nvSpPr>
        <p:spPr bwMode="auto">
          <a:xfrm>
            <a:off x="2747963" y="1316038"/>
            <a:ext cx="1747837" cy="588962"/>
          </a:xfrm>
          <a:custGeom>
            <a:avLst/>
            <a:gdLst>
              <a:gd name="T0" fmla="*/ 301 w 301"/>
              <a:gd name="T1" fmla="*/ 78 h 94"/>
              <a:gd name="T2" fmla="*/ 289 w 301"/>
              <a:gd name="T3" fmla="*/ 94 h 94"/>
              <a:gd name="T4" fmla="*/ 13 w 301"/>
              <a:gd name="T5" fmla="*/ 94 h 94"/>
              <a:gd name="T6" fmla="*/ 0 w 301"/>
              <a:gd name="T7" fmla="*/ 78 h 94"/>
              <a:gd name="T8" fmla="*/ 0 w 301"/>
              <a:gd name="T9" fmla="*/ 16 h 94"/>
              <a:gd name="T10" fmla="*/ 13 w 301"/>
              <a:gd name="T11" fmla="*/ 0 h 94"/>
              <a:gd name="T12" fmla="*/ 289 w 301"/>
              <a:gd name="T13" fmla="*/ 0 h 94"/>
              <a:gd name="T14" fmla="*/ 301 w 301"/>
              <a:gd name="T15" fmla="*/ 16 h 94"/>
              <a:gd name="T16" fmla="*/ 301 w 301"/>
              <a:gd name="T17" fmla="*/ 7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 h="94">
                <a:moveTo>
                  <a:pt x="301" y="78"/>
                </a:moveTo>
                <a:cubicBezTo>
                  <a:pt x="301" y="87"/>
                  <a:pt x="295" y="94"/>
                  <a:pt x="289" y="94"/>
                </a:cubicBezTo>
                <a:cubicBezTo>
                  <a:pt x="13" y="94"/>
                  <a:pt x="13" y="94"/>
                  <a:pt x="13" y="94"/>
                </a:cubicBezTo>
                <a:cubicBezTo>
                  <a:pt x="6" y="94"/>
                  <a:pt x="0" y="87"/>
                  <a:pt x="0" y="78"/>
                </a:cubicBezTo>
                <a:cubicBezTo>
                  <a:pt x="0" y="16"/>
                  <a:pt x="0" y="16"/>
                  <a:pt x="0" y="16"/>
                </a:cubicBezTo>
                <a:cubicBezTo>
                  <a:pt x="0" y="7"/>
                  <a:pt x="6" y="0"/>
                  <a:pt x="13" y="0"/>
                </a:cubicBezTo>
                <a:cubicBezTo>
                  <a:pt x="289" y="0"/>
                  <a:pt x="289" y="0"/>
                  <a:pt x="289" y="0"/>
                </a:cubicBezTo>
                <a:cubicBezTo>
                  <a:pt x="295" y="0"/>
                  <a:pt x="301" y="7"/>
                  <a:pt x="301" y="16"/>
                </a:cubicBezTo>
                <a:lnTo>
                  <a:pt x="301" y="78"/>
                </a:lnTo>
                <a:close/>
              </a:path>
            </a:pathLst>
          </a:custGeom>
          <a:solidFill>
            <a:srgbClr val="D7E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40667" name="Rectangle 27"/>
          <p:cNvSpPr>
            <a:spLocks noChangeArrowheads="1"/>
          </p:cNvSpPr>
          <p:nvPr/>
        </p:nvSpPr>
        <p:spPr bwMode="auto">
          <a:xfrm>
            <a:off x="2844798" y="1346199"/>
            <a:ext cx="220821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r>
              <a:rPr lang="en-US" sz="1400" dirty="0">
                <a:solidFill>
                  <a:srgbClr val="000000"/>
                </a:solidFill>
                <a:latin typeface="Century Gothic"/>
                <a:cs typeface="Century Gothic"/>
              </a:rPr>
              <a:t>Profit from sales to business  travelers</a:t>
            </a:r>
            <a:endParaRPr lang="en-US" sz="1400" dirty="0">
              <a:latin typeface="Century Gothic"/>
              <a:cs typeface="Century Gothic"/>
            </a:endParaRPr>
          </a:p>
        </p:txBody>
      </p:sp>
      <p:sp>
        <p:nvSpPr>
          <p:cNvPr id="240668" name="Freeform 28"/>
          <p:cNvSpPr>
            <a:spLocks/>
          </p:cNvSpPr>
          <p:nvPr/>
        </p:nvSpPr>
        <p:spPr bwMode="auto">
          <a:xfrm>
            <a:off x="4953000" y="3276600"/>
            <a:ext cx="2312988" cy="646906"/>
          </a:xfrm>
          <a:custGeom>
            <a:avLst/>
            <a:gdLst>
              <a:gd name="T0" fmla="*/ 292 w 292"/>
              <a:gd name="T1" fmla="*/ 79 h 95"/>
              <a:gd name="T2" fmla="*/ 279 w 292"/>
              <a:gd name="T3" fmla="*/ 95 h 95"/>
              <a:gd name="T4" fmla="*/ 12 w 292"/>
              <a:gd name="T5" fmla="*/ 95 h 95"/>
              <a:gd name="T6" fmla="*/ 0 w 292"/>
              <a:gd name="T7" fmla="*/ 79 h 95"/>
              <a:gd name="T8" fmla="*/ 0 w 292"/>
              <a:gd name="T9" fmla="*/ 16 h 95"/>
              <a:gd name="T10" fmla="*/ 12 w 292"/>
              <a:gd name="T11" fmla="*/ 0 h 95"/>
              <a:gd name="T12" fmla="*/ 279 w 292"/>
              <a:gd name="T13" fmla="*/ 0 h 95"/>
              <a:gd name="T14" fmla="*/ 292 w 292"/>
              <a:gd name="T15" fmla="*/ 16 h 95"/>
              <a:gd name="T16" fmla="*/ 292 w 292"/>
              <a:gd name="T17" fmla="*/ 7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95">
                <a:moveTo>
                  <a:pt x="292" y="79"/>
                </a:moveTo>
                <a:cubicBezTo>
                  <a:pt x="292" y="88"/>
                  <a:pt x="286" y="95"/>
                  <a:pt x="279" y="95"/>
                </a:cubicBezTo>
                <a:cubicBezTo>
                  <a:pt x="12" y="95"/>
                  <a:pt x="12" y="95"/>
                  <a:pt x="12" y="95"/>
                </a:cubicBezTo>
                <a:cubicBezTo>
                  <a:pt x="5" y="95"/>
                  <a:pt x="0" y="88"/>
                  <a:pt x="0" y="79"/>
                </a:cubicBezTo>
                <a:cubicBezTo>
                  <a:pt x="0" y="16"/>
                  <a:pt x="0" y="16"/>
                  <a:pt x="0" y="16"/>
                </a:cubicBezTo>
                <a:cubicBezTo>
                  <a:pt x="0" y="7"/>
                  <a:pt x="5" y="0"/>
                  <a:pt x="12" y="0"/>
                </a:cubicBezTo>
                <a:cubicBezTo>
                  <a:pt x="279" y="0"/>
                  <a:pt x="279" y="0"/>
                  <a:pt x="279" y="0"/>
                </a:cubicBezTo>
                <a:cubicBezTo>
                  <a:pt x="286" y="0"/>
                  <a:pt x="292" y="7"/>
                  <a:pt x="292" y="16"/>
                </a:cubicBezTo>
                <a:lnTo>
                  <a:pt x="292" y="79"/>
                </a:lnTo>
                <a:close/>
              </a:path>
            </a:pathLst>
          </a:custGeom>
          <a:solidFill>
            <a:srgbClr val="D7E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40669" name="Freeform 29"/>
          <p:cNvSpPr>
            <a:spLocks/>
          </p:cNvSpPr>
          <p:nvPr/>
        </p:nvSpPr>
        <p:spPr bwMode="auto">
          <a:xfrm>
            <a:off x="1754188" y="1111250"/>
            <a:ext cx="6475412" cy="4624388"/>
          </a:xfrm>
          <a:custGeom>
            <a:avLst/>
            <a:gdLst>
              <a:gd name="T0" fmla="*/ 2098 w 2098"/>
              <a:gd name="T1" fmla="*/ 1757 h 1757"/>
              <a:gd name="T2" fmla="*/ 0 w 2098"/>
              <a:gd name="T3" fmla="*/ 1757 h 1757"/>
              <a:gd name="T4" fmla="*/ 0 w 2098"/>
              <a:gd name="T5" fmla="*/ 0 h 1757"/>
            </a:gdLst>
            <a:ahLst/>
            <a:cxnLst>
              <a:cxn ang="0">
                <a:pos x="T0" y="T1"/>
              </a:cxn>
              <a:cxn ang="0">
                <a:pos x="T2" y="T3"/>
              </a:cxn>
              <a:cxn ang="0">
                <a:pos x="T4" y="T5"/>
              </a:cxn>
            </a:cxnLst>
            <a:rect l="0" t="0" r="r" b="b"/>
            <a:pathLst>
              <a:path w="2098" h="1757">
                <a:moveTo>
                  <a:pt x="2098" y="1757"/>
                </a:moveTo>
                <a:lnTo>
                  <a:pt x="0" y="1757"/>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atin typeface="Century Gothic"/>
              <a:cs typeface="Century Gothic"/>
            </a:endParaRPr>
          </a:p>
        </p:txBody>
      </p:sp>
      <p:cxnSp>
        <p:nvCxnSpPr>
          <p:cNvPr id="548914" name="Straight Connector 86"/>
          <p:cNvCxnSpPr>
            <a:cxnSpLocks noChangeShapeType="1"/>
          </p:cNvCxnSpPr>
          <p:nvPr/>
        </p:nvCxnSpPr>
        <p:spPr bwMode="auto">
          <a:xfrm>
            <a:off x="4278313" y="4791075"/>
            <a:ext cx="0" cy="939800"/>
          </a:xfrm>
          <a:prstGeom prst="line">
            <a:avLst/>
          </a:prstGeom>
          <a:noFill/>
          <a:ln w="15875">
            <a:solidFill>
              <a:srgbClr val="808080"/>
            </a:solidFill>
            <a:prstDash val="sysDot"/>
            <a:round/>
            <a:headEnd/>
            <a:tailEnd type="none" w="med" len="lg"/>
          </a:ln>
          <a:extLst>
            <a:ext uri="{909E8E84-426E-40DD-AFC4-6F175D3DCCD1}">
              <a14:hiddenFill xmlns:a14="http://schemas.microsoft.com/office/drawing/2010/main">
                <a:noFill/>
              </a14:hiddenFill>
            </a:ext>
          </a:extLst>
        </p:spPr>
      </p:cxnSp>
      <p:cxnSp>
        <p:nvCxnSpPr>
          <p:cNvPr id="2" name="Straight Connector 86"/>
          <p:cNvCxnSpPr>
            <a:cxnSpLocks noChangeShapeType="1"/>
          </p:cNvCxnSpPr>
          <p:nvPr/>
        </p:nvCxnSpPr>
        <p:spPr bwMode="auto">
          <a:xfrm>
            <a:off x="1947863" y="4756150"/>
            <a:ext cx="2392362" cy="0"/>
          </a:xfrm>
          <a:prstGeom prst="line">
            <a:avLst/>
          </a:prstGeom>
          <a:noFill/>
          <a:ln w="15875">
            <a:solidFill>
              <a:srgbClr val="808080"/>
            </a:solidFill>
            <a:prstDash val="sysDot"/>
            <a:round/>
            <a:headEnd/>
            <a:tailEnd type="none" w="med" len="lg"/>
          </a:ln>
          <a:extLst>
            <a:ext uri="{909E8E84-426E-40DD-AFC4-6F175D3DCCD1}">
              <a14:hiddenFill xmlns:a14="http://schemas.microsoft.com/office/drawing/2010/main">
                <a:noFill/>
              </a14:hiddenFill>
            </a:ext>
          </a:extLst>
        </p:spPr>
      </p:cxnSp>
      <p:sp>
        <p:nvSpPr>
          <p:cNvPr id="240672" name="Rectangle 32"/>
          <p:cNvSpPr>
            <a:spLocks noChangeArrowheads="1"/>
          </p:cNvSpPr>
          <p:nvPr/>
        </p:nvSpPr>
        <p:spPr bwMode="auto">
          <a:xfrm>
            <a:off x="5029200" y="3352800"/>
            <a:ext cx="220662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r>
              <a:rPr lang="en-US" sz="1400" dirty="0">
                <a:solidFill>
                  <a:srgbClr val="000000"/>
                </a:solidFill>
                <a:latin typeface="Century Gothic"/>
                <a:cs typeface="Century Gothic"/>
              </a:rPr>
              <a:t>Profit from sales to student travelers</a:t>
            </a:r>
            <a:endParaRPr lang="en-US" sz="1400" dirty="0">
              <a:latin typeface="Century Gothic"/>
              <a:cs typeface="Century Gothic"/>
            </a:endParaRPr>
          </a:p>
        </p:txBody>
      </p:sp>
      <p:sp>
        <p:nvSpPr>
          <p:cNvPr id="4" name="TextBox 3"/>
          <p:cNvSpPr txBox="1"/>
          <p:nvPr/>
        </p:nvSpPr>
        <p:spPr>
          <a:xfrm>
            <a:off x="5497513" y="1111250"/>
            <a:ext cx="3494087" cy="1569660"/>
          </a:xfrm>
          <a:prstGeom prst="rect">
            <a:avLst/>
          </a:prstGeom>
          <a:noFill/>
        </p:spPr>
        <p:txBody>
          <a:bodyPr wrap="square" rtlCol="0">
            <a:spAutoFit/>
          </a:bodyPr>
          <a:lstStyle/>
          <a:p>
            <a:r>
              <a:rPr lang="en-US" sz="2400" b="1" i="1" dirty="0" smtClean="0">
                <a:solidFill>
                  <a:schemeClr val="tx1">
                    <a:lumMod val="75000"/>
                    <a:lumOff val="25000"/>
                  </a:schemeClr>
                </a:solidFill>
                <a:latin typeface="Century Gothic"/>
                <a:cs typeface="Century Gothic"/>
              </a:rPr>
              <a:t>If your consumers have low price elasticity, charge them more!</a:t>
            </a:r>
            <a:endParaRPr lang="en-US" sz="2400" b="1" i="1" dirty="0">
              <a:solidFill>
                <a:schemeClr val="tx1">
                  <a:lumMod val="75000"/>
                  <a:lumOff val="25000"/>
                </a:schemeClr>
              </a:solidFill>
              <a:latin typeface="Century Gothic"/>
              <a:cs typeface="Century Gothic"/>
            </a:endParaRPr>
          </a:p>
        </p:txBody>
      </p:sp>
      <p:sp>
        <p:nvSpPr>
          <p:cNvPr id="3" name="Footer Placeholder 2"/>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1725345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0646"/>
                                        </p:tgtEl>
                                        <p:attrNameLst>
                                          <p:attrName>style.visibility</p:attrName>
                                        </p:attrNameLst>
                                      </p:cBhvr>
                                      <p:to>
                                        <p:strVal val="visible"/>
                                      </p:to>
                                    </p:set>
                                    <p:animEffect transition="in" filter="fade">
                                      <p:cBhvr>
                                        <p:cTn id="7" dur="500"/>
                                        <p:tgtEl>
                                          <p:spTgt spid="240646"/>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0658"/>
                                        </p:tgtEl>
                                        <p:attrNameLst>
                                          <p:attrName>style.visibility</p:attrName>
                                        </p:attrNameLst>
                                      </p:cBhvr>
                                      <p:to>
                                        <p:strVal val="visible"/>
                                      </p:to>
                                    </p:set>
                                    <p:animEffect transition="in" filter="fade">
                                      <p:cBhvr>
                                        <p:cTn id="11" dur="500"/>
                                        <p:tgtEl>
                                          <p:spTgt spid="240658"/>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0664"/>
                                        </p:tgtEl>
                                        <p:attrNameLst>
                                          <p:attrName>style.visibility</p:attrName>
                                        </p:attrNameLst>
                                      </p:cBhvr>
                                      <p:to>
                                        <p:strVal val="visible"/>
                                      </p:to>
                                    </p:set>
                                    <p:animEffect transition="in" filter="fade">
                                      <p:cBhvr>
                                        <p:cTn id="15" dur="500"/>
                                        <p:tgtEl>
                                          <p:spTgt spid="24066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0667"/>
                                        </p:tgtEl>
                                        <p:attrNameLst>
                                          <p:attrName>style.visibility</p:attrName>
                                        </p:attrNameLst>
                                      </p:cBhvr>
                                      <p:to>
                                        <p:strVal val="visible"/>
                                      </p:to>
                                    </p:set>
                                    <p:animEffect transition="in" filter="fade">
                                      <p:cBhvr>
                                        <p:cTn id="18" dur="500"/>
                                        <p:tgtEl>
                                          <p:spTgt spid="24066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40666"/>
                                        </p:tgtEl>
                                        <p:attrNameLst>
                                          <p:attrName>style.visibility</p:attrName>
                                        </p:attrNameLst>
                                      </p:cBhvr>
                                      <p:to>
                                        <p:strVal val="visible"/>
                                      </p:to>
                                    </p:set>
                                    <p:animEffect transition="in" filter="fade">
                                      <p:cBhvr>
                                        <p:cTn id="21" dur="500"/>
                                        <p:tgtEl>
                                          <p:spTgt spid="24066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40645"/>
                                        </p:tgtEl>
                                        <p:attrNameLst>
                                          <p:attrName>style.visibility</p:attrName>
                                        </p:attrNameLst>
                                      </p:cBhvr>
                                      <p:to>
                                        <p:strVal val="visible"/>
                                      </p:to>
                                    </p:set>
                                    <p:animEffect transition="in" filter="fade">
                                      <p:cBhvr>
                                        <p:cTn id="26" dur="500"/>
                                        <p:tgtEl>
                                          <p:spTgt spid="240645"/>
                                        </p:tgtEl>
                                      </p:cBhvr>
                                    </p:animEffect>
                                  </p:childTnLst>
                                </p:cTn>
                              </p:par>
                            </p:childTnLst>
                          </p:cTn>
                        </p:par>
                        <p:par>
                          <p:cTn id="27" fill="hold" nodeType="afterGroup">
                            <p:stCondLst>
                              <p:cond delay="500"/>
                            </p:stCondLst>
                            <p:childTnLst>
                              <p:par>
                                <p:cTn id="28" presetID="10" presetClass="entr" presetSubtype="0" fill="hold" nodeType="afterEffect">
                                  <p:stCondLst>
                                    <p:cond delay="0"/>
                                  </p:stCondLst>
                                  <p:childTnLst>
                                    <p:set>
                                      <p:cBhvr>
                                        <p:cTn id="29" dur="1" fill="hold">
                                          <p:stCondLst>
                                            <p:cond delay="0"/>
                                          </p:stCondLst>
                                        </p:cTn>
                                        <p:tgtEl>
                                          <p:spTgt spid="240672">
                                            <p:txEl>
                                              <p:pRg st="0" end="0"/>
                                            </p:txEl>
                                          </p:spTgt>
                                        </p:tgtEl>
                                        <p:attrNameLst>
                                          <p:attrName>style.visibility</p:attrName>
                                        </p:attrNameLst>
                                      </p:cBhvr>
                                      <p:to>
                                        <p:strVal val="visible"/>
                                      </p:to>
                                    </p:set>
                                    <p:animEffect transition="in" filter="fade">
                                      <p:cBhvr>
                                        <p:cTn id="30" dur="500"/>
                                        <p:tgtEl>
                                          <p:spTgt spid="240672">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40668"/>
                                        </p:tgtEl>
                                        <p:attrNameLst>
                                          <p:attrName>style.visibility</p:attrName>
                                        </p:attrNameLst>
                                      </p:cBhvr>
                                      <p:to>
                                        <p:strVal val="visible"/>
                                      </p:to>
                                    </p:set>
                                    <p:animEffect transition="in" filter="fade">
                                      <p:cBhvr>
                                        <p:cTn id="33" dur="500"/>
                                        <p:tgtEl>
                                          <p:spTgt spid="24066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40665"/>
                                        </p:tgtEl>
                                        <p:attrNameLst>
                                          <p:attrName>style.visibility</p:attrName>
                                        </p:attrNameLst>
                                      </p:cBhvr>
                                      <p:to>
                                        <p:strVal val="visible"/>
                                      </p:to>
                                    </p:set>
                                    <p:animEffect transition="in" filter="fade">
                                      <p:cBhvr>
                                        <p:cTn id="36" dur="500"/>
                                        <p:tgtEl>
                                          <p:spTgt spid="2406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5" grpId="0" animBg="1"/>
      <p:bldP spid="240646" grpId="0" animBg="1"/>
      <p:bldP spid="240658" grpId="0"/>
      <p:bldP spid="240664" grpId="0" animBg="1"/>
      <p:bldP spid="240665" grpId="0" animBg="1"/>
      <p:bldP spid="240666" grpId="0" animBg="1"/>
      <p:bldP spid="240667" grpId="0"/>
      <p:bldP spid="24066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rrowheads="1"/>
          </p:cNvSpPr>
          <p:nvPr>
            <p:ph type="title"/>
          </p:nvPr>
        </p:nvSpPr>
        <p:spPr/>
        <p:txBody>
          <a:bodyPr/>
          <a:lstStyle/>
          <a:p>
            <a:pPr algn="l"/>
            <a:r>
              <a:rPr lang="en-US" spc="0" dirty="0" smtClean="0"/>
              <a:t>TYPES OF MARKET STRUCTURE</a:t>
            </a:r>
          </a:p>
        </p:txBody>
      </p:sp>
      <p:sp>
        <p:nvSpPr>
          <p:cNvPr id="220165" name="Rectangle 5"/>
          <p:cNvSpPr>
            <a:spLocks noChangeArrowheads="1"/>
          </p:cNvSpPr>
          <p:nvPr/>
        </p:nvSpPr>
        <p:spPr bwMode="auto">
          <a:xfrm>
            <a:off x="2886075" y="3287713"/>
            <a:ext cx="3819525" cy="1098550"/>
          </a:xfrm>
          <a:prstGeom prst="rect">
            <a:avLst/>
          </a:prstGeom>
          <a:solidFill>
            <a:srgbClr val="FFCD6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b="1">
              <a:latin typeface="Century Gothic"/>
              <a:cs typeface="Century Gothic"/>
            </a:endParaRPr>
          </a:p>
        </p:txBody>
      </p:sp>
      <p:sp>
        <p:nvSpPr>
          <p:cNvPr id="220166" name="Rectangle 6"/>
          <p:cNvSpPr>
            <a:spLocks noChangeArrowheads="1"/>
          </p:cNvSpPr>
          <p:nvPr/>
        </p:nvSpPr>
        <p:spPr bwMode="auto">
          <a:xfrm>
            <a:off x="4795838" y="2187575"/>
            <a:ext cx="1909762" cy="1100138"/>
          </a:xfrm>
          <a:prstGeom prst="rect">
            <a:avLst/>
          </a:prstGeom>
          <a:solidFill>
            <a:srgbClr val="CFE5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b="1">
              <a:latin typeface="Century Gothic"/>
              <a:cs typeface="Century Gothic"/>
            </a:endParaRPr>
          </a:p>
        </p:txBody>
      </p:sp>
      <p:sp>
        <p:nvSpPr>
          <p:cNvPr id="220167" name="Rectangle 7"/>
          <p:cNvSpPr>
            <a:spLocks noChangeArrowheads="1"/>
          </p:cNvSpPr>
          <p:nvPr/>
        </p:nvSpPr>
        <p:spPr bwMode="auto">
          <a:xfrm>
            <a:off x="2886075" y="2187575"/>
            <a:ext cx="1909763" cy="1100138"/>
          </a:xfrm>
          <a:prstGeom prst="rect">
            <a:avLst/>
          </a:prstGeom>
          <a:solidFill>
            <a:srgbClr val="C7C4E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b="1">
              <a:latin typeface="Century Gothic"/>
              <a:cs typeface="Century Gothic"/>
            </a:endParaRPr>
          </a:p>
        </p:txBody>
      </p:sp>
      <p:sp>
        <p:nvSpPr>
          <p:cNvPr id="220168" name="Rectangle 8"/>
          <p:cNvSpPr>
            <a:spLocks noChangeArrowheads="1"/>
          </p:cNvSpPr>
          <p:nvPr/>
        </p:nvSpPr>
        <p:spPr bwMode="auto">
          <a:xfrm>
            <a:off x="4795838" y="4386263"/>
            <a:ext cx="1909762" cy="1100137"/>
          </a:xfrm>
          <a:prstGeom prst="rect">
            <a:avLst/>
          </a:prstGeom>
          <a:solidFill>
            <a:srgbClr val="B1DF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b="1">
              <a:latin typeface="Century Gothic"/>
              <a:cs typeface="Century Gothic"/>
            </a:endParaRPr>
          </a:p>
        </p:txBody>
      </p:sp>
      <p:sp>
        <p:nvSpPr>
          <p:cNvPr id="220169" name="Rectangle 9"/>
          <p:cNvSpPr>
            <a:spLocks noChangeArrowheads="1"/>
          </p:cNvSpPr>
          <p:nvPr/>
        </p:nvSpPr>
        <p:spPr bwMode="auto">
          <a:xfrm>
            <a:off x="2886075" y="4386263"/>
            <a:ext cx="1909763" cy="1100137"/>
          </a:xfrm>
          <a:prstGeom prst="rect">
            <a:avLst/>
          </a:prstGeom>
          <a:solidFill>
            <a:srgbClr val="F6979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b="1">
              <a:latin typeface="Century Gothic"/>
              <a:cs typeface="Century Gothic"/>
            </a:endParaRPr>
          </a:p>
        </p:txBody>
      </p:sp>
      <p:sp>
        <p:nvSpPr>
          <p:cNvPr id="220170" name="Rectangle 10"/>
          <p:cNvSpPr>
            <a:spLocks noChangeArrowheads="1"/>
          </p:cNvSpPr>
          <p:nvPr/>
        </p:nvSpPr>
        <p:spPr bwMode="auto">
          <a:xfrm>
            <a:off x="3226742" y="1295400"/>
            <a:ext cx="31740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b="1" dirty="0">
                <a:solidFill>
                  <a:srgbClr val="000000"/>
                </a:solidFill>
                <a:latin typeface="Century Gothic"/>
                <a:cs typeface="Century Gothic"/>
              </a:rPr>
              <a:t>Are </a:t>
            </a:r>
            <a:r>
              <a:rPr lang="en-US" b="1" dirty="0" smtClean="0">
                <a:solidFill>
                  <a:srgbClr val="000000"/>
                </a:solidFill>
                <a:latin typeface="Century Gothic"/>
                <a:cs typeface="Century Gothic"/>
              </a:rPr>
              <a:t>products differentiated?</a:t>
            </a:r>
            <a:endParaRPr lang="en-US" b="1" dirty="0">
              <a:latin typeface="Century Gothic"/>
              <a:cs typeface="Century Gothic"/>
            </a:endParaRPr>
          </a:p>
        </p:txBody>
      </p:sp>
      <p:sp>
        <p:nvSpPr>
          <p:cNvPr id="220171" name="Rectangle 11"/>
          <p:cNvSpPr>
            <a:spLocks noChangeArrowheads="1"/>
          </p:cNvSpPr>
          <p:nvPr/>
        </p:nvSpPr>
        <p:spPr bwMode="auto">
          <a:xfrm>
            <a:off x="228600" y="3500438"/>
            <a:ext cx="16241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588" indent="-1588"/>
            <a:r>
              <a:rPr lang="en-US" b="1" dirty="0">
                <a:solidFill>
                  <a:srgbClr val="000000"/>
                </a:solidFill>
                <a:latin typeface="Century Gothic"/>
                <a:cs typeface="Century Gothic"/>
              </a:rPr>
              <a:t>How </a:t>
            </a:r>
            <a:r>
              <a:rPr lang="en-US" b="1" dirty="0" smtClean="0">
                <a:solidFill>
                  <a:srgbClr val="000000"/>
                </a:solidFill>
                <a:latin typeface="Century Gothic"/>
                <a:cs typeface="Century Gothic"/>
              </a:rPr>
              <a:t>many producers are there?</a:t>
            </a:r>
            <a:endParaRPr lang="en-US" b="1" dirty="0">
              <a:latin typeface="Century Gothic"/>
              <a:cs typeface="Century Gothic"/>
            </a:endParaRPr>
          </a:p>
        </p:txBody>
      </p:sp>
      <p:sp>
        <p:nvSpPr>
          <p:cNvPr id="220172" name="Rectangle 12"/>
          <p:cNvSpPr>
            <a:spLocks noChangeArrowheads="1"/>
          </p:cNvSpPr>
          <p:nvPr/>
        </p:nvSpPr>
        <p:spPr bwMode="auto">
          <a:xfrm>
            <a:off x="4373563" y="3713163"/>
            <a:ext cx="10940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b="1">
                <a:solidFill>
                  <a:srgbClr val="000000"/>
                </a:solidFill>
                <a:latin typeface="Century Gothic"/>
                <a:cs typeface="Century Gothic"/>
              </a:rPr>
              <a:t>Oligopoly</a:t>
            </a:r>
            <a:endParaRPr lang="en-US" b="1">
              <a:latin typeface="Century Gothic"/>
              <a:cs typeface="Century Gothic"/>
            </a:endParaRPr>
          </a:p>
        </p:txBody>
      </p:sp>
      <p:sp>
        <p:nvSpPr>
          <p:cNvPr id="220173" name="Rectangle 13"/>
          <p:cNvSpPr>
            <a:spLocks noChangeArrowheads="1"/>
          </p:cNvSpPr>
          <p:nvPr/>
        </p:nvSpPr>
        <p:spPr bwMode="auto">
          <a:xfrm>
            <a:off x="3048001" y="4627602"/>
            <a:ext cx="152399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588" indent="-1588" algn="ctr"/>
            <a:r>
              <a:rPr lang="en-US" b="1" dirty="0">
                <a:solidFill>
                  <a:srgbClr val="000000"/>
                </a:solidFill>
                <a:latin typeface="Century Gothic"/>
                <a:cs typeface="Century Gothic"/>
              </a:rPr>
              <a:t>Perfect competition</a:t>
            </a:r>
            <a:endParaRPr lang="en-US" b="1" dirty="0">
              <a:latin typeface="Century Gothic"/>
              <a:cs typeface="Century Gothic"/>
            </a:endParaRPr>
          </a:p>
        </p:txBody>
      </p:sp>
      <p:sp>
        <p:nvSpPr>
          <p:cNvPr id="220174" name="Rectangle 14"/>
          <p:cNvSpPr>
            <a:spLocks noChangeArrowheads="1"/>
          </p:cNvSpPr>
          <p:nvPr/>
        </p:nvSpPr>
        <p:spPr bwMode="auto">
          <a:xfrm>
            <a:off x="3719513" y="1814513"/>
            <a:ext cx="3219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b="1">
                <a:solidFill>
                  <a:srgbClr val="000000"/>
                </a:solidFill>
                <a:latin typeface="Century Gothic"/>
                <a:cs typeface="Century Gothic"/>
              </a:rPr>
              <a:t>No</a:t>
            </a:r>
            <a:endParaRPr lang="en-US" b="1">
              <a:latin typeface="Century Gothic"/>
              <a:cs typeface="Century Gothic"/>
            </a:endParaRPr>
          </a:p>
        </p:txBody>
      </p:sp>
      <p:sp>
        <p:nvSpPr>
          <p:cNvPr id="220175" name="Rectangle 15"/>
          <p:cNvSpPr>
            <a:spLocks noChangeArrowheads="1"/>
          </p:cNvSpPr>
          <p:nvPr/>
        </p:nvSpPr>
        <p:spPr bwMode="auto">
          <a:xfrm>
            <a:off x="2101999" y="2593975"/>
            <a:ext cx="4914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b="1">
                <a:solidFill>
                  <a:srgbClr val="000000"/>
                </a:solidFill>
                <a:latin typeface="Century Gothic"/>
                <a:cs typeface="Century Gothic"/>
              </a:rPr>
              <a:t>One</a:t>
            </a:r>
            <a:endParaRPr lang="en-US" b="1">
              <a:latin typeface="Century Gothic"/>
              <a:cs typeface="Century Gothic"/>
            </a:endParaRPr>
          </a:p>
        </p:txBody>
      </p:sp>
      <p:sp>
        <p:nvSpPr>
          <p:cNvPr id="220176" name="Rectangle 16"/>
          <p:cNvSpPr>
            <a:spLocks noChangeArrowheads="1"/>
          </p:cNvSpPr>
          <p:nvPr/>
        </p:nvSpPr>
        <p:spPr bwMode="auto">
          <a:xfrm>
            <a:off x="2101999" y="3784600"/>
            <a:ext cx="4537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b="1">
                <a:solidFill>
                  <a:srgbClr val="000000"/>
                </a:solidFill>
                <a:latin typeface="Century Gothic"/>
                <a:cs typeface="Century Gothic"/>
              </a:rPr>
              <a:t>Few</a:t>
            </a:r>
            <a:endParaRPr lang="en-US" b="1">
              <a:latin typeface="Century Gothic"/>
              <a:cs typeface="Century Gothic"/>
            </a:endParaRPr>
          </a:p>
        </p:txBody>
      </p:sp>
      <p:sp>
        <p:nvSpPr>
          <p:cNvPr id="220177" name="Rectangle 17"/>
          <p:cNvSpPr>
            <a:spLocks noChangeArrowheads="1"/>
          </p:cNvSpPr>
          <p:nvPr/>
        </p:nvSpPr>
        <p:spPr bwMode="auto">
          <a:xfrm>
            <a:off x="2101999" y="4803775"/>
            <a:ext cx="6412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b="1">
                <a:solidFill>
                  <a:srgbClr val="000000"/>
                </a:solidFill>
                <a:latin typeface="Century Gothic"/>
                <a:cs typeface="Century Gothic"/>
              </a:rPr>
              <a:t>Many</a:t>
            </a:r>
            <a:endParaRPr lang="en-US" b="1">
              <a:latin typeface="Century Gothic"/>
              <a:cs typeface="Century Gothic"/>
            </a:endParaRPr>
          </a:p>
        </p:txBody>
      </p:sp>
      <p:sp>
        <p:nvSpPr>
          <p:cNvPr id="220178" name="Rectangle 18"/>
          <p:cNvSpPr>
            <a:spLocks noChangeArrowheads="1"/>
          </p:cNvSpPr>
          <p:nvPr/>
        </p:nvSpPr>
        <p:spPr bwMode="auto">
          <a:xfrm>
            <a:off x="5635625" y="1789113"/>
            <a:ext cx="3924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b="1">
                <a:solidFill>
                  <a:srgbClr val="000000"/>
                </a:solidFill>
                <a:latin typeface="Century Gothic"/>
                <a:cs typeface="Century Gothic"/>
              </a:rPr>
              <a:t>Yes</a:t>
            </a:r>
            <a:endParaRPr lang="en-US" b="1">
              <a:latin typeface="Century Gothic"/>
              <a:cs typeface="Century Gothic"/>
            </a:endParaRPr>
          </a:p>
        </p:txBody>
      </p:sp>
      <p:sp>
        <p:nvSpPr>
          <p:cNvPr id="220179" name="Freeform 19"/>
          <p:cNvSpPr>
            <a:spLocks/>
          </p:cNvSpPr>
          <p:nvPr/>
        </p:nvSpPr>
        <p:spPr bwMode="auto">
          <a:xfrm>
            <a:off x="1913087" y="2446338"/>
            <a:ext cx="144462" cy="2824162"/>
          </a:xfrm>
          <a:custGeom>
            <a:avLst/>
            <a:gdLst>
              <a:gd name="T0" fmla="*/ 25 w 25"/>
              <a:gd name="T1" fmla="*/ 0 h 493"/>
              <a:gd name="T2" fmla="*/ 10 w 25"/>
              <a:gd name="T3" fmla="*/ 11 h 493"/>
              <a:gd name="T4" fmla="*/ 10 w 25"/>
              <a:gd name="T5" fmla="*/ 239 h 493"/>
              <a:gd name="T6" fmla="*/ 0 w 25"/>
              <a:gd name="T7" fmla="*/ 246 h 493"/>
              <a:gd name="T8" fmla="*/ 10 w 25"/>
              <a:gd name="T9" fmla="*/ 254 h 493"/>
              <a:gd name="T10" fmla="*/ 10 w 25"/>
              <a:gd name="T11" fmla="*/ 482 h 493"/>
              <a:gd name="T12" fmla="*/ 25 w 25"/>
              <a:gd name="T13" fmla="*/ 493 h 493"/>
            </a:gdLst>
            <a:ahLst/>
            <a:cxnLst>
              <a:cxn ang="0">
                <a:pos x="T0" y="T1"/>
              </a:cxn>
              <a:cxn ang="0">
                <a:pos x="T2" y="T3"/>
              </a:cxn>
              <a:cxn ang="0">
                <a:pos x="T4" y="T5"/>
              </a:cxn>
              <a:cxn ang="0">
                <a:pos x="T6" y="T7"/>
              </a:cxn>
              <a:cxn ang="0">
                <a:pos x="T8" y="T9"/>
              </a:cxn>
              <a:cxn ang="0">
                <a:pos x="T10" y="T11"/>
              </a:cxn>
              <a:cxn ang="0">
                <a:pos x="T12" y="T13"/>
              </a:cxn>
            </a:cxnLst>
            <a:rect l="0" t="0" r="r" b="b"/>
            <a:pathLst>
              <a:path w="25" h="493">
                <a:moveTo>
                  <a:pt x="25" y="0"/>
                </a:moveTo>
                <a:cubicBezTo>
                  <a:pt x="15" y="0"/>
                  <a:pt x="10" y="1"/>
                  <a:pt x="10" y="11"/>
                </a:cubicBezTo>
                <a:cubicBezTo>
                  <a:pt x="10" y="12"/>
                  <a:pt x="10" y="237"/>
                  <a:pt x="10" y="239"/>
                </a:cubicBezTo>
                <a:cubicBezTo>
                  <a:pt x="10" y="241"/>
                  <a:pt x="8" y="246"/>
                  <a:pt x="0" y="246"/>
                </a:cubicBezTo>
                <a:cubicBezTo>
                  <a:pt x="8" y="246"/>
                  <a:pt x="10" y="251"/>
                  <a:pt x="10" y="254"/>
                </a:cubicBezTo>
                <a:cubicBezTo>
                  <a:pt x="10" y="255"/>
                  <a:pt x="10" y="480"/>
                  <a:pt x="10" y="482"/>
                </a:cubicBezTo>
                <a:cubicBezTo>
                  <a:pt x="10" y="491"/>
                  <a:pt x="15" y="493"/>
                  <a:pt x="25" y="493"/>
                </a:cubicBezTo>
              </a:path>
            </a:pathLst>
          </a:custGeom>
          <a:noFill/>
          <a:ln w="23813" cap="flat">
            <a:solidFill>
              <a:srgbClr val="6D6F7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b="1">
              <a:latin typeface="Century Gothic"/>
              <a:cs typeface="Century Gothic"/>
            </a:endParaRPr>
          </a:p>
        </p:txBody>
      </p:sp>
      <p:sp>
        <p:nvSpPr>
          <p:cNvPr id="220180" name="Freeform 20"/>
          <p:cNvSpPr>
            <a:spLocks/>
          </p:cNvSpPr>
          <p:nvPr/>
        </p:nvSpPr>
        <p:spPr bwMode="auto">
          <a:xfrm>
            <a:off x="3148013" y="1684338"/>
            <a:ext cx="3352800" cy="144462"/>
          </a:xfrm>
          <a:custGeom>
            <a:avLst/>
            <a:gdLst>
              <a:gd name="T0" fmla="*/ 576 w 576"/>
              <a:gd name="T1" fmla="*/ 25 h 25"/>
              <a:gd name="T2" fmla="*/ 563 w 576"/>
              <a:gd name="T3" fmla="*/ 10 h 25"/>
              <a:gd name="T4" fmla="*/ 296 w 576"/>
              <a:gd name="T5" fmla="*/ 10 h 25"/>
              <a:gd name="T6" fmla="*/ 288 w 576"/>
              <a:gd name="T7" fmla="*/ 0 h 25"/>
              <a:gd name="T8" fmla="*/ 279 w 576"/>
              <a:gd name="T9" fmla="*/ 10 h 25"/>
              <a:gd name="T10" fmla="*/ 13 w 576"/>
              <a:gd name="T11" fmla="*/ 10 h 25"/>
              <a:gd name="T12" fmla="*/ 0 w 576"/>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576" h="25">
                <a:moveTo>
                  <a:pt x="576" y="25"/>
                </a:moveTo>
                <a:cubicBezTo>
                  <a:pt x="576" y="15"/>
                  <a:pt x="573" y="10"/>
                  <a:pt x="563" y="10"/>
                </a:cubicBezTo>
                <a:cubicBezTo>
                  <a:pt x="561" y="10"/>
                  <a:pt x="298" y="10"/>
                  <a:pt x="296" y="10"/>
                </a:cubicBezTo>
                <a:cubicBezTo>
                  <a:pt x="294" y="10"/>
                  <a:pt x="288" y="8"/>
                  <a:pt x="288" y="0"/>
                </a:cubicBezTo>
                <a:cubicBezTo>
                  <a:pt x="288" y="8"/>
                  <a:pt x="282" y="10"/>
                  <a:pt x="279" y="10"/>
                </a:cubicBezTo>
                <a:cubicBezTo>
                  <a:pt x="278" y="10"/>
                  <a:pt x="15" y="10"/>
                  <a:pt x="13" y="10"/>
                </a:cubicBezTo>
                <a:cubicBezTo>
                  <a:pt x="2" y="10"/>
                  <a:pt x="0" y="15"/>
                  <a:pt x="0" y="25"/>
                </a:cubicBezTo>
              </a:path>
            </a:pathLst>
          </a:custGeom>
          <a:noFill/>
          <a:ln w="23813" cap="flat">
            <a:solidFill>
              <a:srgbClr val="6D6F7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b="1">
              <a:latin typeface="Century Gothic"/>
              <a:cs typeface="Century Gothic"/>
            </a:endParaRPr>
          </a:p>
        </p:txBody>
      </p:sp>
      <p:sp>
        <p:nvSpPr>
          <p:cNvPr id="220181" name="Rectangle 21"/>
          <p:cNvSpPr>
            <a:spLocks noChangeArrowheads="1"/>
          </p:cNvSpPr>
          <p:nvPr/>
        </p:nvSpPr>
        <p:spPr bwMode="auto">
          <a:xfrm>
            <a:off x="2886075" y="2187575"/>
            <a:ext cx="3819525" cy="3298825"/>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b="1">
              <a:latin typeface="Century Gothic"/>
              <a:cs typeface="Century Gothic"/>
            </a:endParaRPr>
          </a:p>
        </p:txBody>
      </p:sp>
      <p:sp>
        <p:nvSpPr>
          <p:cNvPr id="220182" name="Line 22"/>
          <p:cNvSpPr>
            <a:spLocks noChangeShapeType="1"/>
          </p:cNvSpPr>
          <p:nvPr/>
        </p:nvSpPr>
        <p:spPr bwMode="auto">
          <a:xfrm>
            <a:off x="2886075" y="3287713"/>
            <a:ext cx="3819525" cy="0"/>
          </a:xfrm>
          <a:prstGeom prst="line">
            <a:avLst/>
          </a:prstGeom>
          <a:noFill/>
          <a:ln w="79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b="1">
              <a:latin typeface="Century Gothic"/>
              <a:cs typeface="Century Gothic"/>
            </a:endParaRPr>
          </a:p>
        </p:txBody>
      </p:sp>
      <p:sp>
        <p:nvSpPr>
          <p:cNvPr id="220183" name="Line 23"/>
          <p:cNvSpPr>
            <a:spLocks noChangeShapeType="1"/>
          </p:cNvSpPr>
          <p:nvPr/>
        </p:nvSpPr>
        <p:spPr bwMode="auto">
          <a:xfrm>
            <a:off x="2886075" y="4386263"/>
            <a:ext cx="3819525" cy="0"/>
          </a:xfrm>
          <a:prstGeom prst="line">
            <a:avLst/>
          </a:prstGeom>
          <a:noFill/>
          <a:ln w="79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b="1">
              <a:latin typeface="Century Gothic"/>
              <a:cs typeface="Century Gothic"/>
            </a:endParaRPr>
          </a:p>
        </p:txBody>
      </p:sp>
      <p:sp>
        <p:nvSpPr>
          <p:cNvPr id="220184" name="Line 24"/>
          <p:cNvSpPr>
            <a:spLocks noChangeShapeType="1"/>
          </p:cNvSpPr>
          <p:nvPr/>
        </p:nvSpPr>
        <p:spPr bwMode="auto">
          <a:xfrm flipV="1">
            <a:off x="4795838" y="2187575"/>
            <a:ext cx="0" cy="1100138"/>
          </a:xfrm>
          <a:prstGeom prst="line">
            <a:avLst/>
          </a:prstGeom>
          <a:noFill/>
          <a:ln w="79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b="1">
              <a:latin typeface="Century Gothic"/>
              <a:cs typeface="Century Gothic"/>
            </a:endParaRPr>
          </a:p>
        </p:txBody>
      </p:sp>
      <p:sp>
        <p:nvSpPr>
          <p:cNvPr id="220185" name="Line 25"/>
          <p:cNvSpPr>
            <a:spLocks noChangeShapeType="1"/>
          </p:cNvSpPr>
          <p:nvPr/>
        </p:nvSpPr>
        <p:spPr bwMode="auto">
          <a:xfrm flipV="1">
            <a:off x="4795838" y="4386263"/>
            <a:ext cx="0" cy="1100137"/>
          </a:xfrm>
          <a:prstGeom prst="line">
            <a:avLst/>
          </a:prstGeom>
          <a:noFill/>
          <a:ln w="79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b="1">
              <a:latin typeface="Century Gothic"/>
              <a:cs typeface="Century Gothic"/>
            </a:endParaRPr>
          </a:p>
        </p:txBody>
      </p:sp>
      <p:sp>
        <p:nvSpPr>
          <p:cNvPr id="220186" name="Rectangle 26"/>
          <p:cNvSpPr>
            <a:spLocks noChangeArrowheads="1"/>
          </p:cNvSpPr>
          <p:nvPr/>
        </p:nvSpPr>
        <p:spPr bwMode="auto">
          <a:xfrm>
            <a:off x="4953000" y="4627602"/>
            <a:ext cx="150812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588" indent="-1588" algn="ctr"/>
            <a:r>
              <a:rPr lang="en-US" b="1" dirty="0">
                <a:solidFill>
                  <a:srgbClr val="000000"/>
                </a:solidFill>
                <a:latin typeface="Century Gothic"/>
                <a:cs typeface="Century Gothic"/>
              </a:rPr>
              <a:t>Monopolistic competition</a:t>
            </a:r>
            <a:endParaRPr lang="en-US" b="1" dirty="0">
              <a:latin typeface="Century Gothic"/>
              <a:cs typeface="Century Gothic"/>
            </a:endParaRPr>
          </a:p>
        </p:txBody>
      </p:sp>
      <p:sp>
        <p:nvSpPr>
          <p:cNvPr id="220187" name="Rectangle 27"/>
          <p:cNvSpPr>
            <a:spLocks noChangeArrowheads="1"/>
          </p:cNvSpPr>
          <p:nvPr/>
        </p:nvSpPr>
        <p:spPr bwMode="auto">
          <a:xfrm>
            <a:off x="4953000" y="2438400"/>
            <a:ext cx="149542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lgn="ctr"/>
            <a:r>
              <a:rPr lang="en-US" b="1" dirty="0">
                <a:solidFill>
                  <a:srgbClr val="000000"/>
                </a:solidFill>
                <a:latin typeface="Century Gothic"/>
                <a:cs typeface="Century Gothic"/>
              </a:rPr>
              <a:t>Not applicable</a:t>
            </a:r>
            <a:endParaRPr lang="en-US" b="1" dirty="0">
              <a:latin typeface="Century Gothic"/>
              <a:cs typeface="Century Gothic"/>
            </a:endParaRPr>
          </a:p>
        </p:txBody>
      </p:sp>
      <p:sp>
        <p:nvSpPr>
          <p:cNvPr id="220188" name="Rectangle 28"/>
          <p:cNvSpPr>
            <a:spLocks noChangeArrowheads="1"/>
          </p:cNvSpPr>
          <p:nvPr/>
        </p:nvSpPr>
        <p:spPr bwMode="auto">
          <a:xfrm>
            <a:off x="2970213" y="2660650"/>
            <a:ext cx="14938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lgn="ctr"/>
            <a:r>
              <a:rPr lang="en-US" b="1" dirty="0">
                <a:solidFill>
                  <a:srgbClr val="000000"/>
                </a:solidFill>
                <a:latin typeface="Century Gothic"/>
                <a:cs typeface="Century Gothic"/>
              </a:rPr>
              <a:t>Monopoly</a:t>
            </a:r>
            <a:endParaRPr lang="en-US" b="1" dirty="0">
              <a:latin typeface="Century Gothic"/>
              <a:cs typeface="Century Gothic"/>
            </a:endParaRPr>
          </a:p>
        </p:txBody>
      </p:sp>
      <p:sp>
        <p:nvSpPr>
          <p:cNvPr id="2" name="Footer Placeholder 1"/>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1558001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0188"/>
                                        </p:tgtEl>
                                        <p:attrNameLst>
                                          <p:attrName>style.visibility</p:attrName>
                                        </p:attrNameLst>
                                      </p:cBhvr>
                                      <p:to>
                                        <p:strVal val="visible"/>
                                      </p:to>
                                    </p:set>
                                    <p:animEffect transition="in" filter="dissolve">
                                      <p:cBhvr>
                                        <p:cTn id="7" dur="500"/>
                                        <p:tgtEl>
                                          <p:spTgt spid="220188"/>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20187"/>
                                        </p:tgtEl>
                                        <p:attrNameLst>
                                          <p:attrName>style.visibility</p:attrName>
                                        </p:attrNameLst>
                                      </p:cBhvr>
                                      <p:to>
                                        <p:strVal val="visible"/>
                                      </p:to>
                                    </p:set>
                                    <p:animEffect transition="in" filter="dissolve">
                                      <p:cBhvr>
                                        <p:cTn id="11" dur="500"/>
                                        <p:tgtEl>
                                          <p:spTgt spid="220187"/>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20172"/>
                                        </p:tgtEl>
                                        <p:attrNameLst>
                                          <p:attrName>style.visibility</p:attrName>
                                        </p:attrNameLst>
                                      </p:cBhvr>
                                      <p:to>
                                        <p:strVal val="visible"/>
                                      </p:to>
                                    </p:set>
                                    <p:animEffect transition="in" filter="dissolve">
                                      <p:cBhvr>
                                        <p:cTn id="15" dur="500"/>
                                        <p:tgtEl>
                                          <p:spTgt spid="220172"/>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20173"/>
                                        </p:tgtEl>
                                        <p:attrNameLst>
                                          <p:attrName>style.visibility</p:attrName>
                                        </p:attrNameLst>
                                      </p:cBhvr>
                                      <p:to>
                                        <p:strVal val="visible"/>
                                      </p:to>
                                    </p:set>
                                    <p:animEffect transition="in" filter="dissolve">
                                      <p:cBhvr>
                                        <p:cTn id="19" dur="500"/>
                                        <p:tgtEl>
                                          <p:spTgt spid="220173"/>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220186"/>
                                        </p:tgtEl>
                                        <p:attrNameLst>
                                          <p:attrName>style.visibility</p:attrName>
                                        </p:attrNameLst>
                                      </p:cBhvr>
                                      <p:to>
                                        <p:strVal val="visible"/>
                                      </p:to>
                                    </p:set>
                                    <p:animEffect transition="in" filter="dissolve">
                                      <p:cBhvr>
                                        <p:cTn id="23" dur="500"/>
                                        <p:tgtEl>
                                          <p:spTgt spid="220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72" grpId="0"/>
      <p:bldP spid="220173" grpId="0"/>
      <p:bldP spid="220186" grpId="0"/>
      <p:bldP spid="220187" grpId="0"/>
      <p:bldP spid="22018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90600"/>
            <a:ext cx="8686800" cy="5365750"/>
          </a:xfrm>
        </p:spPr>
        <p:txBody>
          <a:bodyPr>
            <a:noAutofit/>
          </a:bodyPr>
          <a:lstStyle/>
          <a:p>
            <a:r>
              <a:rPr lang="en-US" sz="2400" dirty="0">
                <a:solidFill>
                  <a:srgbClr val="0070C0"/>
                </a:solidFill>
              </a:rPr>
              <a:t>Who probably has more elastic demand</a:t>
            </a:r>
            <a:r>
              <a:rPr lang="en-US" sz="2400" dirty="0">
                <a:solidFill>
                  <a:srgbClr val="00B050"/>
                </a:solidFill>
              </a:rPr>
              <a:t> </a:t>
            </a:r>
            <a:r>
              <a:rPr lang="en-US" sz="2400" dirty="0"/>
              <a:t>for a Hertz rental </a:t>
            </a:r>
            <a:r>
              <a:rPr lang="en-US" sz="2400" dirty="0" smtClean="0"/>
              <a:t>car? Person A reserves </a:t>
            </a:r>
            <a:r>
              <a:rPr lang="en-US" sz="2400" dirty="0"/>
              <a:t>a car online weeks before a </a:t>
            </a:r>
            <a:r>
              <a:rPr lang="en-US" sz="2400" dirty="0" smtClean="0"/>
              <a:t>trip; person B walks </a:t>
            </a:r>
            <a:r>
              <a:rPr lang="en-US" sz="2400" dirty="0"/>
              <a:t>up to a Hertz counter after he walks off an airplane after a </a:t>
            </a:r>
            <a:r>
              <a:rPr lang="en-US" sz="2400" dirty="0" smtClean="0"/>
              <a:t>four-hour </a:t>
            </a:r>
            <a:r>
              <a:rPr lang="en-US" sz="2400" dirty="0"/>
              <a:t>flight? </a:t>
            </a:r>
            <a:r>
              <a:rPr lang="en-US" sz="2400" i="1" dirty="0">
                <a:solidFill>
                  <a:srgbClr val="0070C0"/>
                </a:solidFill>
              </a:rPr>
              <a:t>Who probably gets charged more</a:t>
            </a:r>
            <a:r>
              <a:rPr lang="en-US" sz="2400" i="1" dirty="0" smtClean="0">
                <a:solidFill>
                  <a:srgbClr val="0070C0"/>
                </a:solidFill>
              </a:rPr>
              <a:t>?</a:t>
            </a:r>
            <a:r>
              <a:rPr lang="en-US" sz="2400" dirty="0"/>
              <a:t>	</a:t>
            </a:r>
          </a:p>
          <a:p>
            <a:pPr marL="509588" indent="-509588">
              <a:buFont typeface="+mj-lt"/>
              <a:buAutoNum type="alphaLcParenR"/>
            </a:pPr>
            <a:r>
              <a:rPr lang="en-US" sz="2400" dirty="0" smtClean="0"/>
              <a:t>Person B </a:t>
            </a:r>
            <a:r>
              <a:rPr lang="en-US" sz="2400" i="1" dirty="0" smtClean="0"/>
              <a:t>a </a:t>
            </a:r>
            <a:r>
              <a:rPr lang="en-US" sz="2400" i="1" dirty="0"/>
              <a:t>more </a:t>
            </a:r>
            <a:r>
              <a:rPr lang="en-US" sz="2400" i="1" dirty="0" smtClean="0"/>
              <a:t>elastic </a:t>
            </a:r>
            <a:r>
              <a:rPr lang="en-US" sz="2400" dirty="0" smtClean="0"/>
              <a:t>demand </a:t>
            </a:r>
            <a:r>
              <a:rPr lang="en-US" sz="2400" dirty="0"/>
              <a:t>and will be </a:t>
            </a:r>
            <a:r>
              <a:rPr lang="en-US" sz="2400" i="1" dirty="0"/>
              <a:t>charged less.</a:t>
            </a:r>
          </a:p>
          <a:p>
            <a:pPr marL="509588" indent="-509588">
              <a:buFont typeface="+mj-lt"/>
              <a:buAutoNum type="alphaLcParenR"/>
            </a:pPr>
            <a:r>
              <a:rPr lang="en-US" sz="2400" dirty="0" smtClean="0"/>
              <a:t>Person B has </a:t>
            </a:r>
            <a:r>
              <a:rPr lang="en-US" sz="2400" dirty="0"/>
              <a:t>a </a:t>
            </a:r>
            <a:r>
              <a:rPr lang="en-US" sz="2400" i="1" dirty="0"/>
              <a:t>more elastic demand</a:t>
            </a:r>
            <a:r>
              <a:rPr lang="en-US" sz="2400" dirty="0"/>
              <a:t> and will be </a:t>
            </a:r>
            <a:r>
              <a:rPr lang="en-US" sz="2400" i="1" dirty="0"/>
              <a:t>charged more.</a:t>
            </a:r>
          </a:p>
          <a:p>
            <a:pPr marL="509588" indent="-509588">
              <a:buFont typeface="+mj-lt"/>
              <a:buAutoNum type="alphaLcParenR"/>
            </a:pPr>
            <a:r>
              <a:rPr lang="en-US" sz="2400" dirty="0" smtClean="0"/>
              <a:t>Person A </a:t>
            </a:r>
            <a:r>
              <a:rPr lang="en-US" sz="2400" i="1" dirty="0" smtClean="0"/>
              <a:t>has </a:t>
            </a:r>
            <a:r>
              <a:rPr lang="en-US" sz="2400" i="1" dirty="0"/>
              <a:t>a more elastic demand</a:t>
            </a:r>
            <a:r>
              <a:rPr lang="en-US" sz="2400" dirty="0"/>
              <a:t> and will be </a:t>
            </a:r>
            <a:r>
              <a:rPr lang="en-US" sz="2400" i="1" dirty="0"/>
              <a:t>charged more.</a:t>
            </a:r>
          </a:p>
          <a:p>
            <a:pPr marL="509588" indent="-509588">
              <a:buFont typeface="+mj-lt"/>
              <a:buAutoNum type="alphaLcParenR"/>
            </a:pPr>
            <a:r>
              <a:rPr lang="en-US" sz="2400" dirty="0"/>
              <a:t>Person A </a:t>
            </a:r>
            <a:r>
              <a:rPr lang="en-US" sz="2400" i="1" dirty="0" smtClean="0"/>
              <a:t>has </a:t>
            </a:r>
            <a:r>
              <a:rPr lang="en-US" sz="2400" i="1" dirty="0"/>
              <a:t>a more elastic demand </a:t>
            </a:r>
            <a:r>
              <a:rPr lang="en-US" sz="2400" dirty="0"/>
              <a:t>and will be </a:t>
            </a:r>
            <a:r>
              <a:rPr lang="en-US" sz="2400" i="1" dirty="0"/>
              <a:t>charged less.</a:t>
            </a:r>
          </a:p>
        </p:txBody>
      </p:sp>
      <p:sp>
        <p:nvSpPr>
          <p:cNvPr id="6" name="Rectangle 5"/>
          <p:cNvSpPr/>
          <p:nvPr/>
        </p:nvSpPr>
        <p:spPr>
          <a:xfrm>
            <a:off x="25705" y="6307666"/>
            <a:ext cx="1172116" cy="369332"/>
          </a:xfrm>
          <a:prstGeom prst="rect">
            <a:avLst/>
          </a:prstGeom>
        </p:spPr>
        <p:txBody>
          <a:bodyPr wrap="none">
            <a:spAutoFit/>
          </a:bodyPr>
          <a:lstStyle/>
          <a:p>
            <a:pPr algn="ctr" fontAlgn="auto">
              <a:spcBef>
                <a:spcPts val="0"/>
              </a:spcBef>
              <a:spcAft>
                <a:spcPts val="0"/>
              </a:spcAft>
              <a:defRPr/>
            </a:pPr>
            <a:r>
              <a:rPr lang="en-US" sz="9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hlinkClick r:id="rId3" action="ppaction://hlinksldjump"/>
              </a:rPr>
              <a:t>To Next </a:t>
            </a:r>
          </a:p>
          <a:p>
            <a:pPr algn="ctr" fontAlgn="auto">
              <a:spcBef>
                <a:spcPts val="0"/>
              </a:spcBef>
              <a:spcAft>
                <a:spcPts val="0"/>
              </a:spcAft>
              <a:defRPr/>
            </a:pPr>
            <a:r>
              <a:rPr lang="en-US" sz="9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hlinkClick r:id="rId3" action="ppaction://hlinksldjump"/>
              </a:rPr>
              <a:t>Active Learning</a:t>
            </a:r>
            <a:endParaRPr lang="en-US" sz="900" b="1" spc="60" dirty="0">
              <a:ln w="9000" cmpd="sng">
                <a:noFill/>
                <a:prstDash val="solid"/>
              </a:ln>
              <a:solidFill>
                <a:schemeClr val="accent6">
                  <a:lumMod val="75000"/>
                </a:schemeClr>
              </a:solidFill>
              <a:effectLst>
                <a:reflection blurRad="12700" stA="28000" endPos="45000" dist="1000" dir="5400000" sy="-100000" algn="bl" rotWithShape="0"/>
              </a:effectLst>
              <a:latin typeface="Century Gothic" pitchFamily="34" charset="0"/>
              <a:cs typeface="Courier New" pitchFamily="49" charset="0"/>
            </a:endParaRPr>
          </a:p>
        </p:txBody>
      </p:sp>
      <p:sp>
        <p:nvSpPr>
          <p:cNvPr id="7" name="Footer Placeholder 6"/>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357263637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4" end="4"/>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0" y="1447800"/>
            <a:ext cx="9144000" cy="914400"/>
          </a:xfrm>
          <a:prstGeom prst="rect">
            <a:avLst/>
          </a:prstGeom>
          <a:solidFill>
            <a:schemeClr val="accent1">
              <a:lumMod val="20000"/>
              <a:lumOff val="80000"/>
            </a:schemeClr>
          </a:solidFill>
        </p:spPr>
        <p:txBody>
          <a:bodyPr/>
          <a:lstStyle/>
          <a:p>
            <a:pPr fontAlgn="auto">
              <a:spcBef>
                <a:spcPct val="20000"/>
              </a:spcBef>
              <a:spcAft>
                <a:spcPts val="0"/>
              </a:spcAft>
              <a:defRPr/>
            </a:pPr>
            <a:r>
              <a:rPr lang="en-US" sz="2800" b="1" dirty="0">
                <a:latin typeface="Century Gothic" pitchFamily="34" charset="0"/>
              </a:rPr>
              <a:t>Do you expect prices to be higher or lower near the pirate dens in Somalia?</a:t>
            </a:r>
          </a:p>
        </p:txBody>
      </p:sp>
      <p:pic>
        <p:nvPicPr>
          <p:cNvPr id="120836" name="Picture 4" descr="_DSC183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667000"/>
            <a:ext cx="3352800" cy="30400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bwMode="auto">
          <a:xfrm>
            <a:off x="152400" y="3048000"/>
            <a:ext cx="4724400" cy="1371600"/>
          </a:xfrm>
          <a:prstGeom prst="rect">
            <a:avLst/>
          </a:prstGeom>
          <a:noFill/>
          <a:ln>
            <a:noFill/>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20000"/>
              </a:spcBef>
            </a:pPr>
            <a:r>
              <a:rPr lang="en-US" sz="2400" b="1" dirty="0">
                <a:latin typeface="Century Gothic" pitchFamily="34" charset="0"/>
              </a:rPr>
              <a:t>Pirates pay $5 for a shoeshine, everyone else </a:t>
            </a:r>
            <a:r>
              <a:rPr lang="en-US" sz="2400" b="1" dirty="0" smtClean="0">
                <a:latin typeface="Century Gothic" pitchFamily="34" charset="0"/>
              </a:rPr>
              <a:t>$0.50</a:t>
            </a:r>
            <a:r>
              <a:rPr lang="en-US" sz="2400" b="1" dirty="0">
                <a:latin typeface="Century Gothic" pitchFamily="34" charset="0"/>
              </a:rPr>
              <a:t>.  Full article </a:t>
            </a:r>
            <a:r>
              <a:rPr lang="en-US" sz="2400" b="1" dirty="0" smtClean="0">
                <a:latin typeface="Century Gothic" pitchFamily="34" charset="0"/>
                <a:hlinkClick r:id="rId4"/>
              </a:rPr>
              <a:t>here</a:t>
            </a:r>
            <a:r>
              <a:rPr lang="en-US" sz="2400" b="1" dirty="0" smtClean="0">
                <a:latin typeface="Century Gothic" pitchFamily="34" charset="0"/>
              </a:rPr>
              <a:t>.</a:t>
            </a:r>
            <a:endParaRPr lang="en-US" sz="2400" b="1" dirty="0">
              <a:latin typeface="Century Gothic" pitchFamily="34" charset="0"/>
            </a:endParaRPr>
          </a:p>
          <a:p>
            <a:pPr eaLnBrk="1" hangingPunct="1">
              <a:spcBef>
                <a:spcPct val="20000"/>
              </a:spcBef>
            </a:pPr>
            <a:endParaRPr lang="en-US" sz="2400" b="1" dirty="0">
              <a:latin typeface="Century Gothic" pitchFamily="34" charset="0"/>
            </a:endParaRPr>
          </a:p>
        </p:txBody>
      </p:sp>
      <p:sp>
        <p:nvSpPr>
          <p:cNvPr id="11" name="Footer Placeholder 10"/>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205806157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1000"/>
                                        <p:tgtEl>
                                          <p:spTgt spid="4">
                                            <p:bg/>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6"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Rot="1" noChangeArrowheads="1"/>
          </p:cNvSpPr>
          <p:nvPr>
            <p:ph type="title"/>
          </p:nvPr>
        </p:nvSpPr>
        <p:spPr>
          <a:xfrm>
            <a:off x="0" y="0"/>
            <a:ext cx="9144000" cy="990600"/>
          </a:xfrm>
        </p:spPr>
        <p:txBody>
          <a:bodyPr>
            <a:noAutofit/>
          </a:bodyPr>
          <a:lstStyle/>
          <a:p>
            <a:pPr algn="l"/>
            <a:r>
              <a:rPr lang="en-US" sz="3600" spc="0" dirty="0" smtClean="0"/>
              <a:t>PRICE DISCRIMINATION INCREASES SALES AND  PROFITS</a:t>
            </a:r>
          </a:p>
        </p:txBody>
      </p:sp>
      <p:sp>
        <p:nvSpPr>
          <p:cNvPr id="242692" name="Freeform 4"/>
          <p:cNvSpPr>
            <a:spLocks/>
          </p:cNvSpPr>
          <p:nvPr/>
        </p:nvSpPr>
        <p:spPr bwMode="auto">
          <a:xfrm>
            <a:off x="5257800" y="2438400"/>
            <a:ext cx="2081213" cy="1512888"/>
          </a:xfrm>
          <a:custGeom>
            <a:avLst/>
            <a:gdLst>
              <a:gd name="T0" fmla="*/ 206 w 1078"/>
              <a:gd name="T1" fmla="*/ 0 h 656"/>
              <a:gd name="T2" fmla="*/ 0 w 1078"/>
              <a:gd name="T3" fmla="*/ 0 h 656"/>
              <a:gd name="T4" fmla="*/ 0 w 1078"/>
              <a:gd name="T5" fmla="*/ 656 h 656"/>
              <a:gd name="T6" fmla="*/ 1078 w 1078"/>
              <a:gd name="T7" fmla="*/ 656 h 656"/>
              <a:gd name="T8" fmla="*/ 1078 w 1078"/>
              <a:gd name="T9" fmla="*/ 477 h 656"/>
              <a:gd name="T10" fmla="*/ 716 w 1078"/>
              <a:gd name="T11" fmla="*/ 477 h 656"/>
              <a:gd name="T12" fmla="*/ 716 w 1078"/>
              <a:gd name="T13" fmla="*/ 279 h 656"/>
              <a:gd name="T14" fmla="*/ 206 w 1078"/>
              <a:gd name="T15" fmla="*/ 279 h 656"/>
              <a:gd name="T16" fmla="*/ 206 w 1078"/>
              <a:gd name="T17" fmla="*/ 0 h 6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78"/>
              <a:gd name="T28" fmla="*/ 0 h 656"/>
              <a:gd name="T29" fmla="*/ 1078 w 1078"/>
              <a:gd name="T30" fmla="*/ 656 h 6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78" h="656">
                <a:moveTo>
                  <a:pt x="206" y="0"/>
                </a:moveTo>
                <a:lnTo>
                  <a:pt x="0" y="0"/>
                </a:lnTo>
                <a:lnTo>
                  <a:pt x="0" y="656"/>
                </a:lnTo>
                <a:lnTo>
                  <a:pt x="1078" y="656"/>
                </a:lnTo>
                <a:lnTo>
                  <a:pt x="1078" y="477"/>
                </a:lnTo>
                <a:lnTo>
                  <a:pt x="716" y="477"/>
                </a:lnTo>
                <a:lnTo>
                  <a:pt x="716" y="279"/>
                </a:lnTo>
                <a:lnTo>
                  <a:pt x="206" y="279"/>
                </a:lnTo>
                <a:lnTo>
                  <a:pt x="206" y="0"/>
                </a:lnTo>
                <a:close/>
              </a:path>
            </a:pathLst>
          </a:custGeom>
          <a:solidFill>
            <a:srgbClr val="D7ED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42693" name="Freeform 5"/>
          <p:cNvSpPr>
            <a:spLocks/>
          </p:cNvSpPr>
          <p:nvPr/>
        </p:nvSpPr>
        <p:spPr bwMode="auto">
          <a:xfrm>
            <a:off x="735013" y="2768600"/>
            <a:ext cx="1851025" cy="1182688"/>
          </a:xfrm>
          <a:custGeom>
            <a:avLst/>
            <a:gdLst>
              <a:gd name="T0" fmla="*/ 0 w 959"/>
              <a:gd name="T1" fmla="*/ 0 h 507"/>
              <a:gd name="T2" fmla="*/ 0 w 959"/>
              <a:gd name="T3" fmla="*/ 507 h 507"/>
              <a:gd name="T4" fmla="*/ 959 w 959"/>
              <a:gd name="T5" fmla="*/ 507 h 507"/>
              <a:gd name="T6" fmla="*/ 959 w 959"/>
              <a:gd name="T7" fmla="*/ 262 h 507"/>
              <a:gd name="T8" fmla="*/ 480 w 959"/>
              <a:gd name="T9" fmla="*/ 262 h 507"/>
              <a:gd name="T10" fmla="*/ 480 w 959"/>
              <a:gd name="T11" fmla="*/ 0 h 507"/>
              <a:gd name="T12" fmla="*/ 0 w 959"/>
              <a:gd name="T13" fmla="*/ 0 h 507"/>
              <a:gd name="T14" fmla="*/ 0 60000 65536"/>
              <a:gd name="T15" fmla="*/ 0 60000 65536"/>
              <a:gd name="T16" fmla="*/ 0 60000 65536"/>
              <a:gd name="T17" fmla="*/ 0 60000 65536"/>
              <a:gd name="T18" fmla="*/ 0 60000 65536"/>
              <a:gd name="T19" fmla="*/ 0 60000 65536"/>
              <a:gd name="T20" fmla="*/ 0 60000 65536"/>
              <a:gd name="T21" fmla="*/ 0 w 959"/>
              <a:gd name="T22" fmla="*/ 0 h 507"/>
              <a:gd name="T23" fmla="*/ 959 w 959"/>
              <a:gd name="T24" fmla="*/ 507 h 5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59" h="507">
                <a:moveTo>
                  <a:pt x="0" y="0"/>
                </a:moveTo>
                <a:lnTo>
                  <a:pt x="0" y="507"/>
                </a:lnTo>
                <a:lnTo>
                  <a:pt x="959" y="507"/>
                </a:lnTo>
                <a:lnTo>
                  <a:pt x="959" y="262"/>
                </a:lnTo>
                <a:lnTo>
                  <a:pt x="480" y="262"/>
                </a:lnTo>
                <a:lnTo>
                  <a:pt x="480" y="0"/>
                </a:lnTo>
                <a:lnTo>
                  <a:pt x="0" y="0"/>
                </a:lnTo>
                <a:close/>
              </a:path>
            </a:pathLst>
          </a:custGeom>
          <a:solidFill>
            <a:srgbClr val="D7ED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42694" name="Rectangle 6"/>
          <p:cNvSpPr>
            <a:spLocks noChangeArrowheads="1"/>
          </p:cNvSpPr>
          <p:nvPr/>
        </p:nvSpPr>
        <p:spPr bwMode="auto">
          <a:xfrm>
            <a:off x="3505200" y="4930775"/>
            <a:ext cx="75661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dirty="0">
                <a:solidFill>
                  <a:srgbClr val="000000"/>
                </a:solidFill>
                <a:latin typeface="Century Gothic"/>
                <a:cs typeface="Century Gothic"/>
              </a:rPr>
              <a:t>Quantity</a:t>
            </a:r>
            <a:endParaRPr lang="en-US" sz="1400" dirty="0">
              <a:latin typeface="Century Gothic"/>
              <a:cs typeface="Century Gothic"/>
            </a:endParaRPr>
          </a:p>
        </p:txBody>
      </p:sp>
      <p:sp>
        <p:nvSpPr>
          <p:cNvPr id="242695" name="Rectangle 7"/>
          <p:cNvSpPr>
            <a:spLocks noChangeArrowheads="1"/>
          </p:cNvSpPr>
          <p:nvPr/>
        </p:nvSpPr>
        <p:spPr bwMode="auto">
          <a:xfrm>
            <a:off x="249238" y="1636713"/>
            <a:ext cx="5461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r>
              <a:rPr lang="en-US" sz="1400">
                <a:solidFill>
                  <a:srgbClr val="000000"/>
                </a:solidFill>
                <a:latin typeface="Century Gothic"/>
                <a:cs typeface="Century Gothic"/>
              </a:rPr>
              <a:t>Price, cost</a:t>
            </a:r>
            <a:endParaRPr lang="en-US" sz="1400">
              <a:latin typeface="Century Gothic"/>
              <a:cs typeface="Century Gothic"/>
            </a:endParaRPr>
          </a:p>
        </p:txBody>
      </p:sp>
      <p:sp>
        <p:nvSpPr>
          <p:cNvPr id="242697" name="Rectangle 9"/>
          <p:cNvSpPr>
            <a:spLocks noChangeArrowheads="1"/>
          </p:cNvSpPr>
          <p:nvPr/>
        </p:nvSpPr>
        <p:spPr bwMode="auto">
          <a:xfrm>
            <a:off x="304800" y="1295400"/>
            <a:ext cx="28533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dirty="0">
                <a:solidFill>
                  <a:srgbClr val="000000"/>
                </a:solidFill>
                <a:latin typeface="Century Gothic"/>
                <a:cs typeface="Century Gothic"/>
              </a:rPr>
              <a:t>(a)</a:t>
            </a:r>
            <a:r>
              <a:rPr lang="en-US" sz="1400" b="1" dirty="0">
                <a:solidFill>
                  <a:srgbClr val="000000"/>
                </a:solidFill>
                <a:latin typeface="Century Gothic"/>
                <a:cs typeface="Century Gothic"/>
              </a:rPr>
              <a:t> </a:t>
            </a:r>
            <a:r>
              <a:rPr lang="en-US" sz="1400" b="1" dirty="0" smtClean="0">
                <a:solidFill>
                  <a:srgbClr val="000000"/>
                </a:solidFill>
                <a:latin typeface="Century Gothic"/>
                <a:cs typeface="Century Gothic"/>
              </a:rPr>
              <a:t>Discrimination with two prices</a:t>
            </a:r>
            <a:endParaRPr lang="en-US" sz="1400" b="1" dirty="0">
              <a:latin typeface="Century Gothic"/>
              <a:cs typeface="Century Gothic"/>
            </a:endParaRPr>
          </a:p>
        </p:txBody>
      </p:sp>
      <p:sp>
        <p:nvSpPr>
          <p:cNvPr id="242768" name="Rectangle 13"/>
          <p:cNvSpPr>
            <a:spLocks noChangeArrowheads="1"/>
          </p:cNvSpPr>
          <p:nvPr/>
        </p:nvSpPr>
        <p:spPr bwMode="auto">
          <a:xfrm>
            <a:off x="4800600" y="1295400"/>
            <a:ext cx="29831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dirty="0">
                <a:solidFill>
                  <a:srgbClr val="000000"/>
                </a:solidFill>
                <a:latin typeface="Century Gothic"/>
                <a:cs typeface="Century Gothic"/>
              </a:rPr>
              <a:t>(b)</a:t>
            </a:r>
            <a:r>
              <a:rPr lang="en-US" sz="1400" b="1" dirty="0">
                <a:solidFill>
                  <a:srgbClr val="000000"/>
                </a:solidFill>
                <a:latin typeface="Century Gothic"/>
                <a:cs typeface="Century Gothic"/>
              </a:rPr>
              <a:t> </a:t>
            </a:r>
            <a:r>
              <a:rPr lang="en-US" sz="1400" b="1" dirty="0" smtClean="0">
                <a:solidFill>
                  <a:srgbClr val="000000"/>
                </a:solidFill>
                <a:latin typeface="Century Gothic"/>
                <a:cs typeface="Century Gothic"/>
              </a:rPr>
              <a:t>Discrimination with three prices</a:t>
            </a:r>
            <a:endParaRPr lang="en-US" sz="1400" b="1" dirty="0">
              <a:latin typeface="Century Gothic"/>
              <a:cs typeface="Century Gothic"/>
            </a:endParaRPr>
          </a:p>
        </p:txBody>
      </p:sp>
      <p:sp>
        <p:nvSpPr>
          <p:cNvPr id="242702" name="Rectangle 14"/>
          <p:cNvSpPr>
            <a:spLocks noChangeArrowheads="1"/>
          </p:cNvSpPr>
          <p:nvPr/>
        </p:nvSpPr>
        <p:spPr bwMode="auto">
          <a:xfrm>
            <a:off x="282575" y="2616200"/>
            <a:ext cx="3821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err="1" smtClean="0">
                <a:solidFill>
                  <a:srgbClr val="000000"/>
                </a:solidFill>
                <a:latin typeface="Century Gothic"/>
                <a:cs typeface="Century Gothic"/>
              </a:rPr>
              <a:t>P</a:t>
            </a:r>
            <a:r>
              <a:rPr lang="en-US" sz="1400" baseline="-25000" dirty="0" err="1" smtClean="0">
                <a:solidFill>
                  <a:srgbClr val="000000"/>
                </a:solidFill>
                <a:latin typeface="Century Gothic"/>
                <a:cs typeface="Century Gothic"/>
              </a:rPr>
              <a:t>high</a:t>
            </a:r>
            <a:endParaRPr lang="en-US" sz="1400" i="1" dirty="0">
              <a:latin typeface="Century Gothic"/>
              <a:cs typeface="Century Gothic"/>
            </a:endParaRPr>
          </a:p>
        </p:txBody>
      </p:sp>
      <p:sp>
        <p:nvSpPr>
          <p:cNvPr id="242704" name="Line 16"/>
          <p:cNvSpPr>
            <a:spLocks noChangeShapeType="1"/>
          </p:cNvSpPr>
          <p:nvPr/>
        </p:nvSpPr>
        <p:spPr bwMode="auto">
          <a:xfrm>
            <a:off x="735013" y="3951288"/>
            <a:ext cx="3384550" cy="0"/>
          </a:xfrm>
          <a:prstGeom prst="line">
            <a:avLst/>
          </a:prstGeom>
          <a:noFill/>
          <a:ln w="30163">
            <a:solidFill>
              <a:srgbClr val="F3716D"/>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42705" name="Rectangle 17"/>
          <p:cNvSpPr>
            <a:spLocks noChangeArrowheads="1"/>
          </p:cNvSpPr>
          <p:nvPr/>
        </p:nvSpPr>
        <p:spPr bwMode="auto">
          <a:xfrm>
            <a:off x="4135438" y="3821113"/>
            <a:ext cx="34005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a:solidFill>
                  <a:srgbClr val="000000"/>
                </a:solidFill>
                <a:latin typeface="Century Gothic"/>
                <a:cs typeface="Century Gothic"/>
              </a:rPr>
              <a:t>MC</a:t>
            </a:r>
            <a:endParaRPr lang="en-US" sz="1400" i="1" dirty="0">
              <a:latin typeface="Century Gothic"/>
              <a:cs typeface="Century Gothic"/>
            </a:endParaRPr>
          </a:p>
        </p:txBody>
      </p:sp>
      <p:sp>
        <p:nvSpPr>
          <p:cNvPr id="242706" name="Rectangle 18"/>
          <p:cNvSpPr>
            <a:spLocks noChangeArrowheads="1"/>
          </p:cNvSpPr>
          <p:nvPr/>
        </p:nvSpPr>
        <p:spPr bwMode="auto">
          <a:xfrm>
            <a:off x="4029075" y="4243388"/>
            <a:ext cx="16270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a:solidFill>
                  <a:srgbClr val="000000"/>
                </a:solidFill>
                <a:latin typeface="Century Gothic"/>
                <a:cs typeface="Century Gothic"/>
              </a:rPr>
              <a:t>D</a:t>
            </a:r>
            <a:endParaRPr lang="en-US" sz="1400" i="1" dirty="0">
              <a:latin typeface="Century Gothic"/>
              <a:cs typeface="Century Gothic"/>
            </a:endParaRPr>
          </a:p>
        </p:txBody>
      </p:sp>
      <p:sp>
        <p:nvSpPr>
          <p:cNvPr id="242707" name="Rectangle 19"/>
          <p:cNvSpPr>
            <a:spLocks noChangeArrowheads="1"/>
          </p:cNvSpPr>
          <p:nvPr/>
        </p:nvSpPr>
        <p:spPr bwMode="auto">
          <a:xfrm>
            <a:off x="413174" y="3224213"/>
            <a:ext cx="33001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smtClean="0">
                <a:solidFill>
                  <a:srgbClr val="000000"/>
                </a:solidFill>
                <a:latin typeface="Century Gothic"/>
                <a:cs typeface="Century Gothic"/>
              </a:rPr>
              <a:t>P</a:t>
            </a:r>
            <a:r>
              <a:rPr lang="en-US" sz="1400" baseline="-25000" dirty="0" smtClean="0">
                <a:solidFill>
                  <a:srgbClr val="000000"/>
                </a:solidFill>
                <a:latin typeface="Century Gothic"/>
                <a:cs typeface="Century Gothic"/>
              </a:rPr>
              <a:t>low</a:t>
            </a:r>
            <a:endParaRPr lang="en-US" sz="1400" baseline="-25000" dirty="0">
              <a:latin typeface="Century Gothic"/>
              <a:cs typeface="Century Gothic"/>
            </a:endParaRPr>
          </a:p>
        </p:txBody>
      </p:sp>
      <p:sp>
        <p:nvSpPr>
          <p:cNvPr id="242709" name="Freeform 21"/>
          <p:cNvSpPr>
            <a:spLocks/>
          </p:cNvSpPr>
          <p:nvPr/>
        </p:nvSpPr>
        <p:spPr bwMode="auto">
          <a:xfrm>
            <a:off x="554038" y="5099050"/>
            <a:ext cx="1198562" cy="1162050"/>
          </a:xfrm>
          <a:custGeom>
            <a:avLst/>
            <a:gdLst>
              <a:gd name="T0" fmla="*/ 185 w 185"/>
              <a:gd name="T1" fmla="*/ 195 h 211"/>
              <a:gd name="T2" fmla="*/ 169 w 185"/>
              <a:gd name="T3" fmla="*/ 211 h 211"/>
              <a:gd name="T4" fmla="*/ 16 w 185"/>
              <a:gd name="T5" fmla="*/ 211 h 211"/>
              <a:gd name="T6" fmla="*/ 0 w 185"/>
              <a:gd name="T7" fmla="*/ 195 h 211"/>
              <a:gd name="T8" fmla="*/ 0 w 185"/>
              <a:gd name="T9" fmla="*/ 16 h 211"/>
              <a:gd name="T10" fmla="*/ 16 w 185"/>
              <a:gd name="T11" fmla="*/ 0 h 211"/>
              <a:gd name="T12" fmla="*/ 169 w 185"/>
              <a:gd name="T13" fmla="*/ 0 h 211"/>
              <a:gd name="T14" fmla="*/ 185 w 185"/>
              <a:gd name="T15" fmla="*/ 16 h 211"/>
              <a:gd name="T16" fmla="*/ 185 w 185"/>
              <a:gd name="T17" fmla="*/ 195 h 2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5"/>
              <a:gd name="T28" fmla="*/ 0 h 211"/>
              <a:gd name="T29" fmla="*/ 185 w 185"/>
              <a:gd name="T30" fmla="*/ 211 h 2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5" h="211">
                <a:moveTo>
                  <a:pt x="185" y="195"/>
                </a:moveTo>
                <a:cubicBezTo>
                  <a:pt x="185" y="204"/>
                  <a:pt x="178" y="211"/>
                  <a:pt x="169" y="211"/>
                </a:cubicBezTo>
                <a:cubicBezTo>
                  <a:pt x="16" y="211"/>
                  <a:pt x="16" y="211"/>
                  <a:pt x="16" y="211"/>
                </a:cubicBezTo>
                <a:cubicBezTo>
                  <a:pt x="7" y="211"/>
                  <a:pt x="0" y="204"/>
                  <a:pt x="0" y="195"/>
                </a:cubicBezTo>
                <a:cubicBezTo>
                  <a:pt x="0" y="16"/>
                  <a:pt x="0" y="16"/>
                  <a:pt x="0" y="16"/>
                </a:cubicBezTo>
                <a:cubicBezTo>
                  <a:pt x="0" y="7"/>
                  <a:pt x="7" y="0"/>
                  <a:pt x="16" y="0"/>
                </a:cubicBezTo>
                <a:cubicBezTo>
                  <a:pt x="169" y="0"/>
                  <a:pt x="169" y="0"/>
                  <a:pt x="169" y="0"/>
                </a:cubicBezTo>
                <a:cubicBezTo>
                  <a:pt x="178" y="0"/>
                  <a:pt x="185" y="7"/>
                  <a:pt x="185" y="16"/>
                </a:cubicBezTo>
                <a:lnTo>
                  <a:pt x="185" y="195"/>
                </a:lnTo>
                <a:close/>
              </a:path>
            </a:pathLst>
          </a:custGeom>
          <a:solidFill>
            <a:srgbClr val="D7E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42710" name="Freeform 22"/>
          <p:cNvSpPr>
            <a:spLocks/>
          </p:cNvSpPr>
          <p:nvPr/>
        </p:nvSpPr>
        <p:spPr bwMode="auto">
          <a:xfrm>
            <a:off x="4343400" y="5099050"/>
            <a:ext cx="1160463" cy="1219200"/>
          </a:xfrm>
          <a:custGeom>
            <a:avLst/>
            <a:gdLst>
              <a:gd name="T0" fmla="*/ 186 w 186"/>
              <a:gd name="T1" fmla="*/ 195 h 211"/>
              <a:gd name="T2" fmla="*/ 170 w 186"/>
              <a:gd name="T3" fmla="*/ 211 h 211"/>
              <a:gd name="T4" fmla="*/ 16 w 186"/>
              <a:gd name="T5" fmla="*/ 211 h 211"/>
              <a:gd name="T6" fmla="*/ 0 w 186"/>
              <a:gd name="T7" fmla="*/ 195 h 211"/>
              <a:gd name="T8" fmla="*/ 0 w 186"/>
              <a:gd name="T9" fmla="*/ 16 h 211"/>
              <a:gd name="T10" fmla="*/ 16 w 186"/>
              <a:gd name="T11" fmla="*/ 0 h 211"/>
              <a:gd name="T12" fmla="*/ 170 w 186"/>
              <a:gd name="T13" fmla="*/ 0 h 211"/>
              <a:gd name="T14" fmla="*/ 186 w 186"/>
              <a:gd name="T15" fmla="*/ 16 h 211"/>
              <a:gd name="T16" fmla="*/ 186 w 186"/>
              <a:gd name="T17" fmla="*/ 195 h 2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6"/>
              <a:gd name="T28" fmla="*/ 0 h 211"/>
              <a:gd name="T29" fmla="*/ 186 w 186"/>
              <a:gd name="T30" fmla="*/ 211 h 2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6" h="211">
                <a:moveTo>
                  <a:pt x="186" y="195"/>
                </a:moveTo>
                <a:cubicBezTo>
                  <a:pt x="186" y="204"/>
                  <a:pt x="178" y="211"/>
                  <a:pt x="170" y="211"/>
                </a:cubicBezTo>
                <a:cubicBezTo>
                  <a:pt x="16" y="211"/>
                  <a:pt x="16" y="211"/>
                  <a:pt x="16" y="211"/>
                </a:cubicBezTo>
                <a:cubicBezTo>
                  <a:pt x="7" y="211"/>
                  <a:pt x="0" y="204"/>
                  <a:pt x="0" y="195"/>
                </a:cubicBezTo>
                <a:cubicBezTo>
                  <a:pt x="0" y="16"/>
                  <a:pt x="0" y="16"/>
                  <a:pt x="0" y="16"/>
                </a:cubicBezTo>
                <a:cubicBezTo>
                  <a:pt x="0" y="7"/>
                  <a:pt x="7" y="0"/>
                  <a:pt x="16" y="0"/>
                </a:cubicBezTo>
                <a:cubicBezTo>
                  <a:pt x="170" y="0"/>
                  <a:pt x="170" y="0"/>
                  <a:pt x="170" y="0"/>
                </a:cubicBezTo>
                <a:cubicBezTo>
                  <a:pt x="178" y="0"/>
                  <a:pt x="186" y="7"/>
                  <a:pt x="186" y="16"/>
                </a:cubicBezTo>
                <a:lnTo>
                  <a:pt x="186" y="195"/>
                </a:lnTo>
                <a:close/>
              </a:path>
            </a:pathLst>
          </a:custGeom>
          <a:solidFill>
            <a:srgbClr val="D7E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42711" name="Rectangle 23"/>
          <p:cNvSpPr>
            <a:spLocks noChangeArrowheads="1"/>
          </p:cNvSpPr>
          <p:nvPr/>
        </p:nvSpPr>
        <p:spPr bwMode="auto">
          <a:xfrm>
            <a:off x="4419600" y="5177366"/>
            <a:ext cx="106679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588" indent="-1588"/>
            <a:r>
              <a:rPr lang="en-US" sz="1400" dirty="0">
                <a:solidFill>
                  <a:srgbClr val="000000"/>
                </a:solidFill>
                <a:latin typeface="Century Gothic"/>
                <a:cs typeface="Century Gothic"/>
              </a:rPr>
              <a:t>Sales to consumers with a high willingness to pay</a:t>
            </a:r>
            <a:endParaRPr lang="en-US" sz="1400" dirty="0">
              <a:latin typeface="Century Gothic"/>
              <a:cs typeface="Century Gothic"/>
            </a:endParaRPr>
          </a:p>
        </p:txBody>
      </p:sp>
      <p:sp>
        <p:nvSpPr>
          <p:cNvPr id="242712" name="Freeform 24"/>
          <p:cNvSpPr>
            <a:spLocks/>
          </p:cNvSpPr>
          <p:nvPr/>
        </p:nvSpPr>
        <p:spPr bwMode="auto">
          <a:xfrm>
            <a:off x="1847850" y="5099050"/>
            <a:ext cx="1047750" cy="1162050"/>
          </a:xfrm>
          <a:custGeom>
            <a:avLst/>
            <a:gdLst>
              <a:gd name="T0" fmla="*/ 179 w 179"/>
              <a:gd name="T1" fmla="*/ 195 h 211"/>
              <a:gd name="T2" fmla="*/ 163 w 179"/>
              <a:gd name="T3" fmla="*/ 211 h 211"/>
              <a:gd name="T4" fmla="*/ 16 w 179"/>
              <a:gd name="T5" fmla="*/ 211 h 211"/>
              <a:gd name="T6" fmla="*/ 0 w 179"/>
              <a:gd name="T7" fmla="*/ 195 h 211"/>
              <a:gd name="T8" fmla="*/ 0 w 179"/>
              <a:gd name="T9" fmla="*/ 16 h 211"/>
              <a:gd name="T10" fmla="*/ 16 w 179"/>
              <a:gd name="T11" fmla="*/ 0 h 211"/>
              <a:gd name="T12" fmla="*/ 163 w 179"/>
              <a:gd name="T13" fmla="*/ 0 h 211"/>
              <a:gd name="T14" fmla="*/ 179 w 179"/>
              <a:gd name="T15" fmla="*/ 16 h 211"/>
              <a:gd name="T16" fmla="*/ 179 w 179"/>
              <a:gd name="T17" fmla="*/ 195 h 2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9"/>
              <a:gd name="T28" fmla="*/ 0 h 211"/>
              <a:gd name="T29" fmla="*/ 179 w 179"/>
              <a:gd name="T30" fmla="*/ 211 h 2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9" h="211">
                <a:moveTo>
                  <a:pt x="179" y="195"/>
                </a:moveTo>
                <a:cubicBezTo>
                  <a:pt x="179" y="204"/>
                  <a:pt x="171" y="211"/>
                  <a:pt x="163" y="211"/>
                </a:cubicBezTo>
                <a:cubicBezTo>
                  <a:pt x="16" y="211"/>
                  <a:pt x="16" y="211"/>
                  <a:pt x="16" y="211"/>
                </a:cubicBezTo>
                <a:cubicBezTo>
                  <a:pt x="7" y="211"/>
                  <a:pt x="0" y="204"/>
                  <a:pt x="0" y="195"/>
                </a:cubicBezTo>
                <a:cubicBezTo>
                  <a:pt x="0" y="16"/>
                  <a:pt x="0" y="16"/>
                  <a:pt x="0" y="16"/>
                </a:cubicBezTo>
                <a:cubicBezTo>
                  <a:pt x="0" y="7"/>
                  <a:pt x="7" y="0"/>
                  <a:pt x="16" y="0"/>
                </a:cubicBezTo>
                <a:cubicBezTo>
                  <a:pt x="163" y="0"/>
                  <a:pt x="163" y="0"/>
                  <a:pt x="163" y="0"/>
                </a:cubicBezTo>
                <a:cubicBezTo>
                  <a:pt x="171" y="0"/>
                  <a:pt x="179" y="7"/>
                  <a:pt x="179" y="16"/>
                </a:cubicBezTo>
                <a:lnTo>
                  <a:pt x="179" y="195"/>
                </a:lnTo>
                <a:close/>
              </a:path>
            </a:pathLst>
          </a:custGeom>
          <a:solidFill>
            <a:srgbClr val="D7E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42713" name="Freeform 25"/>
          <p:cNvSpPr>
            <a:spLocks/>
          </p:cNvSpPr>
          <p:nvPr/>
        </p:nvSpPr>
        <p:spPr bwMode="auto">
          <a:xfrm>
            <a:off x="735013" y="4894263"/>
            <a:ext cx="927100" cy="139700"/>
          </a:xfrm>
          <a:custGeom>
            <a:avLst/>
            <a:gdLst>
              <a:gd name="T0" fmla="*/ 203 w 203"/>
              <a:gd name="T1" fmla="*/ 0 h 25"/>
              <a:gd name="T2" fmla="*/ 187 w 203"/>
              <a:gd name="T3" fmla="*/ 15 h 25"/>
              <a:gd name="T4" fmla="*/ 113 w 203"/>
              <a:gd name="T5" fmla="*/ 15 h 25"/>
              <a:gd name="T6" fmla="*/ 102 w 203"/>
              <a:gd name="T7" fmla="*/ 25 h 25"/>
              <a:gd name="T8" fmla="*/ 92 w 203"/>
              <a:gd name="T9" fmla="*/ 15 h 25"/>
              <a:gd name="T10" fmla="*/ 16 w 203"/>
              <a:gd name="T11" fmla="*/ 15 h 25"/>
              <a:gd name="T12" fmla="*/ 0 w 203"/>
              <a:gd name="T13" fmla="*/ 0 h 25"/>
              <a:gd name="T14" fmla="*/ 0 60000 65536"/>
              <a:gd name="T15" fmla="*/ 0 60000 65536"/>
              <a:gd name="T16" fmla="*/ 0 60000 65536"/>
              <a:gd name="T17" fmla="*/ 0 60000 65536"/>
              <a:gd name="T18" fmla="*/ 0 60000 65536"/>
              <a:gd name="T19" fmla="*/ 0 60000 65536"/>
              <a:gd name="T20" fmla="*/ 0 60000 65536"/>
              <a:gd name="T21" fmla="*/ 0 w 203"/>
              <a:gd name="T22" fmla="*/ 0 h 25"/>
              <a:gd name="T23" fmla="*/ 203 w 20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3" h="25">
                <a:moveTo>
                  <a:pt x="203" y="0"/>
                </a:moveTo>
                <a:cubicBezTo>
                  <a:pt x="203" y="10"/>
                  <a:pt x="200" y="15"/>
                  <a:pt x="187" y="15"/>
                </a:cubicBezTo>
                <a:cubicBezTo>
                  <a:pt x="184" y="15"/>
                  <a:pt x="115" y="15"/>
                  <a:pt x="113" y="15"/>
                </a:cubicBezTo>
                <a:cubicBezTo>
                  <a:pt x="110" y="15"/>
                  <a:pt x="102" y="18"/>
                  <a:pt x="102" y="25"/>
                </a:cubicBezTo>
                <a:cubicBezTo>
                  <a:pt x="102" y="18"/>
                  <a:pt x="95" y="15"/>
                  <a:pt x="92" y="15"/>
                </a:cubicBezTo>
                <a:cubicBezTo>
                  <a:pt x="90" y="15"/>
                  <a:pt x="19" y="15"/>
                  <a:pt x="16" y="15"/>
                </a:cubicBezTo>
                <a:cubicBezTo>
                  <a:pt x="3" y="15"/>
                  <a:pt x="0" y="10"/>
                  <a:pt x="0" y="0"/>
                </a:cubicBezTo>
              </a:path>
            </a:pathLst>
          </a:custGeom>
          <a:noFill/>
          <a:ln w="22225">
            <a:solidFill>
              <a:srgbClr val="6D6F7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Century Gothic"/>
              <a:cs typeface="Century Gothic"/>
            </a:endParaRPr>
          </a:p>
        </p:txBody>
      </p:sp>
      <p:sp>
        <p:nvSpPr>
          <p:cNvPr id="242714" name="Freeform 26"/>
          <p:cNvSpPr>
            <a:spLocks/>
          </p:cNvSpPr>
          <p:nvPr/>
        </p:nvSpPr>
        <p:spPr bwMode="auto">
          <a:xfrm>
            <a:off x="1662113" y="4894263"/>
            <a:ext cx="923925" cy="139700"/>
          </a:xfrm>
          <a:custGeom>
            <a:avLst/>
            <a:gdLst>
              <a:gd name="T0" fmla="*/ 203 w 203"/>
              <a:gd name="T1" fmla="*/ 0 h 25"/>
              <a:gd name="T2" fmla="*/ 187 w 203"/>
              <a:gd name="T3" fmla="*/ 15 h 25"/>
              <a:gd name="T4" fmla="*/ 113 w 203"/>
              <a:gd name="T5" fmla="*/ 15 h 25"/>
              <a:gd name="T6" fmla="*/ 102 w 203"/>
              <a:gd name="T7" fmla="*/ 25 h 25"/>
              <a:gd name="T8" fmla="*/ 92 w 203"/>
              <a:gd name="T9" fmla="*/ 15 h 25"/>
              <a:gd name="T10" fmla="*/ 16 w 203"/>
              <a:gd name="T11" fmla="*/ 15 h 25"/>
              <a:gd name="T12" fmla="*/ 0 w 203"/>
              <a:gd name="T13" fmla="*/ 0 h 25"/>
              <a:gd name="T14" fmla="*/ 0 60000 65536"/>
              <a:gd name="T15" fmla="*/ 0 60000 65536"/>
              <a:gd name="T16" fmla="*/ 0 60000 65536"/>
              <a:gd name="T17" fmla="*/ 0 60000 65536"/>
              <a:gd name="T18" fmla="*/ 0 60000 65536"/>
              <a:gd name="T19" fmla="*/ 0 60000 65536"/>
              <a:gd name="T20" fmla="*/ 0 60000 65536"/>
              <a:gd name="T21" fmla="*/ 0 w 203"/>
              <a:gd name="T22" fmla="*/ 0 h 25"/>
              <a:gd name="T23" fmla="*/ 203 w 20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3" h="25">
                <a:moveTo>
                  <a:pt x="203" y="0"/>
                </a:moveTo>
                <a:cubicBezTo>
                  <a:pt x="203" y="10"/>
                  <a:pt x="200" y="15"/>
                  <a:pt x="187" y="15"/>
                </a:cubicBezTo>
                <a:cubicBezTo>
                  <a:pt x="184" y="15"/>
                  <a:pt x="115" y="15"/>
                  <a:pt x="113" y="15"/>
                </a:cubicBezTo>
                <a:cubicBezTo>
                  <a:pt x="109" y="15"/>
                  <a:pt x="102" y="18"/>
                  <a:pt x="102" y="25"/>
                </a:cubicBezTo>
                <a:cubicBezTo>
                  <a:pt x="102" y="18"/>
                  <a:pt x="95" y="15"/>
                  <a:pt x="92" y="15"/>
                </a:cubicBezTo>
                <a:cubicBezTo>
                  <a:pt x="90" y="15"/>
                  <a:pt x="19" y="15"/>
                  <a:pt x="16" y="15"/>
                </a:cubicBezTo>
                <a:cubicBezTo>
                  <a:pt x="3" y="15"/>
                  <a:pt x="0" y="10"/>
                  <a:pt x="0" y="0"/>
                </a:cubicBezTo>
              </a:path>
            </a:pathLst>
          </a:custGeom>
          <a:noFill/>
          <a:ln w="22225">
            <a:solidFill>
              <a:srgbClr val="6D6F7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Century Gothic"/>
              <a:cs typeface="Century Gothic"/>
            </a:endParaRPr>
          </a:p>
        </p:txBody>
      </p:sp>
      <p:sp>
        <p:nvSpPr>
          <p:cNvPr id="242715" name="Rectangle 27"/>
          <p:cNvSpPr>
            <a:spLocks noChangeArrowheads="1"/>
          </p:cNvSpPr>
          <p:nvPr/>
        </p:nvSpPr>
        <p:spPr bwMode="auto">
          <a:xfrm>
            <a:off x="8347075" y="4930775"/>
            <a:ext cx="75661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Quantity</a:t>
            </a:r>
            <a:endParaRPr lang="en-US" sz="1400">
              <a:latin typeface="Century Gothic"/>
              <a:cs typeface="Century Gothic"/>
            </a:endParaRPr>
          </a:p>
        </p:txBody>
      </p:sp>
      <p:sp>
        <p:nvSpPr>
          <p:cNvPr id="242716" name="Rectangle 28"/>
          <p:cNvSpPr>
            <a:spLocks noChangeArrowheads="1"/>
          </p:cNvSpPr>
          <p:nvPr/>
        </p:nvSpPr>
        <p:spPr bwMode="auto">
          <a:xfrm>
            <a:off x="4779963" y="2317750"/>
            <a:ext cx="38213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err="1">
                <a:solidFill>
                  <a:srgbClr val="000000"/>
                </a:solidFill>
                <a:latin typeface="Century Gothic"/>
                <a:cs typeface="Century Gothic"/>
              </a:rPr>
              <a:t>P</a:t>
            </a:r>
            <a:r>
              <a:rPr lang="en-US" sz="1400" baseline="-25000" dirty="0" err="1">
                <a:solidFill>
                  <a:srgbClr val="000000"/>
                </a:solidFill>
                <a:latin typeface="Century Gothic"/>
                <a:cs typeface="Century Gothic"/>
              </a:rPr>
              <a:t>high</a:t>
            </a:r>
            <a:endParaRPr lang="en-US" sz="1400" i="1" dirty="0">
              <a:latin typeface="Century Gothic"/>
              <a:cs typeface="Century Gothic"/>
            </a:endParaRPr>
          </a:p>
          <a:p>
            <a:pPr marL="1588" indent="-1588"/>
            <a:endParaRPr lang="en-US" sz="1400" dirty="0">
              <a:latin typeface="Century Gothic"/>
              <a:cs typeface="Century Gothic"/>
            </a:endParaRPr>
          </a:p>
        </p:txBody>
      </p:sp>
      <p:sp>
        <p:nvSpPr>
          <p:cNvPr id="242718" name="Line 30"/>
          <p:cNvSpPr>
            <a:spLocks noChangeShapeType="1"/>
          </p:cNvSpPr>
          <p:nvPr/>
        </p:nvSpPr>
        <p:spPr bwMode="auto">
          <a:xfrm>
            <a:off x="5257800" y="3951288"/>
            <a:ext cx="3384550" cy="0"/>
          </a:xfrm>
          <a:prstGeom prst="line">
            <a:avLst/>
          </a:prstGeom>
          <a:noFill/>
          <a:ln w="30163">
            <a:solidFill>
              <a:srgbClr val="F3716D"/>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42719" name="Rectangle 31"/>
          <p:cNvSpPr>
            <a:spLocks noChangeArrowheads="1"/>
          </p:cNvSpPr>
          <p:nvPr/>
        </p:nvSpPr>
        <p:spPr bwMode="auto">
          <a:xfrm>
            <a:off x="8655050" y="3821113"/>
            <a:ext cx="34005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a:solidFill>
                  <a:srgbClr val="000000"/>
                </a:solidFill>
                <a:latin typeface="Century Gothic"/>
                <a:cs typeface="Century Gothic"/>
              </a:rPr>
              <a:t>MC</a:t>
            </a:r>
            <a:endParaRPr lang="en-US" sz="1400" i="1" dirty="0">
              <a:latin typeface="Century Gothic"/>
              <a:cs typeface="Century Gothic"/>
            </a:endParaRPr>
          </a:p>
        </p:txBody>
      </p:sp>
      <p:sp>
        <p:nvSpPr>
          <p:cNvPr id="242720" name="Rectangle 32"/>
          <p:cNvSpPr>
            <a:spLocks noChangeArrowheads="1"/>
          </p:cNvSpPr>
          <p:nvPr/>
        </p:nvSpPr>
        <p:spPr bwMode="auto">
          <a:xfrm>
            <a:off x="8548688" y="4243388"/>
            <a:ext cx="16270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a:solidFill>
                  <a:srgbClr val="000000"/>
                </a:solidFill>
                <a:latin typeface="Century Gothic"/>
                <a:cs typeface="Century Gothic"/>
              </a:rPr>
              <a:t>D</a:t>
            </a:r>
            <a:endParaRPr lang="en-US" sz="1400" i="1" dirty="0">
              <a:latin typeface="Century Gothic"/>
              <a:cs typeface="Century Gothic"/>
            </a:endParaRPr>
          </a:p>
        </p:txBody>
      </p:sp>
      <p:sp>
        <p:nvSpPr>
          <p:cNvPr id="242721" name="Rectangle 33"/>
          <p:cNvSpPr>
            <a:spLocks noChangeArrowheads="1"/>
          </p:cNvSpPr>
          <p:nvPr/>
        </p:nvSpPr>
        <p:spPr bwMode="auto">
          <a:xfrm>
            <a:off x="4854575" y="3376613"/>
            <a:ext cx="33001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a:solidFill>
                  <a:srgbClr val="000000"/>
                </a:solidFill>
                <a:latin typeface="Century Gothic"/>
                <a:cs typeface="Century Gothic"/>
              </a:rPr>
              <a:t>P</a:t>
            </a:r>
            <a:r>
              <a:rPr lang="en-US" sz="1400" baseline="-25000" dirty="0">
                <a:solidFill>
                  <a:srgbClr val="000000"/>
                </a:solidFill>
                <a:latin typeface="Century Gothic"/>
                <a:cs typeface="Century Gothic"/>
              </a:rPr>
              <a:t>low</a:t>
            </a:r>
            <a:endParaRPr lang="en-US" sz="1400" baseline="-25000" dirty="0">
              <a:latin typeface="Century Gothic"/>
              <a:cs typeface="Century Gothic"/>
            </a:endParaRPr>
          </a:p>
          <a:p>
            <a:pPr marL="1588" indent="-1588"/>
            <a:endParaRPr lang="en-US" sz="1400" dirty="0">
              <a:latin typeface="Century Gothic"/>
              <a:cs typeface="Century Gothic"/>
            </a:endParaRPr>
          </a:p>
        </p:txBody>
      </p:sp>
      <p:sp>
        <p:nvSpPr>
          <p:cNvPr id="242723" name="Freeform 35"/>
          <p:cNvSpPr>
            <a:spLocks/>
          </p:cNvSpPr>
          <p:nvPr/>
        </p:nvSpPr>
        <p:spPr bwMode="auto">
          <a:xfrm>
            <a:off x="5583238" y="5099050"/>
            <a:ext cx="1122362" cy="1377950"/>
          </a:xfrm>
          <a:custGeom>
            <a:avLst/>
            <a:gdLst>
              <a:gd name="T0" fmla="*/ 177 w 177"/>
              <a:gd name="T1" fmla="*/ 233 h 249"/>
              <a:gd name="T2" fmla="*/ 161 w 177"/>
              <a:gd name="T3" fmla="*/ 249 h 249"/>
              <a:gd name="T4" fmla="*/ 16 w 177"/>
              <a:gd name="T5" fmla="*/ 249 h 249"/>
              <a:gd name="T6" fmla="*/ 0 w 177"/>
              <a:gd name="T7" fmla="*/ 233 h 249"/>
              <a:gd name="T8" fmla="*/ 0 w 177"/>
              <a:gd name="T9" fmla="*/ 16 h 249"/>
              <a:gd name="T10" fmla="*/ 16 w 177"/>
              <a:gd name="T11" fmla="*/ 0 h 249"/>
              <a:gd name="T12" fmla="*/ 161 w 177"/>
              <a:gd name="T13" fmla="*/ 0 h 249"/>
              <a:gd name="T14" fmla="*/ 177 w 177"/>
              <a:gd name="T15" fmla="*/ 16 h 249"/>
              <a:gd name="T16" fmla="*/ 177 w 177"/>
              <a:gd name="T17" fmla="*/ 233 h 2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7"/>
              <a:gd name="T28" fmla="*/ 0 h 249"/>
              <a:gd name="T29" fmla="*/ 177 w 177"/>
              <a:gd name="T30" fmla="*/ 249 h 2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7" h="249">
                <a:moveTo>
                  <a:pt x="177" y="233"/>
                </a:moveTo>
                <a:cubicBezTo>
                  <a:pt x="177" y="242"/>
                  <a:pt x="170" y="249"/>
                  <a:pt x="161" y="249"/>
                </a:cubicBezTo>
                <a:cubicBezTo>
                  <a:pt x="16" y="249"/>
                  <a:pt x="16" y="249"/>
                  <a:pt x="16" y="249"/>
                </a:cubicBezTo>
                <a:cubicBezTo>
                  <a:pt x="7" y="249"/>
                  <a:pt x="0" y="242"/>
                  <a:pt x="0" y="233"/>
                </a:cubicBezTo>
                <a:cubicBezTo>
                  <a:pt x="0" y="16"/>
                  <a:pt x="0" y="16"/>
                  <a:pt x="0" y="16"/>
                </a:cubicBezTo>
                <a:cubicBezTo>
                  <a:pt x="0" y="7"/>
                  <a:pt x="7" y="0"/>
                  <a:pt x="16" y="0"/>
                </a:cubicBezTo>
                <a:cubicBezTo>
                  <a:pt x="161" y="0"/>
                  <a:pt x="161" y="0"/>
                  <a:pt x="161" y="0"/>
                </a:cubicBezTo>
                <a:cubicBezTo>
                  <a:pt x="170" y="0"/>
                  <a:pt x="177" y="7"/>
                  <a:pt x="177" y="16"/>
                </a:cubicBezTo>
                <a:lnTo>
                  <a:pt x="177" y="233"/>
                </a:lnTo>
                <a:close/>
              </a:path>
            </a:pathLst>
          </a:custGeom>
          <a:solidFill>
            <a:srgbClr val="D7E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42724" name="Rectangle 36"/>
          <p:cNvSpPr>
            <a:spLocks noChangeArrowheads="1"/>
          </p:cNvSpPr>
          <p:nvPr/>
        </p:nvSpPr>
        <p:spPr bwMode="auto">
          <a:xfrm>
            <a:off x="5659438" y="5160432"/>
            <a:ext cx="969962"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588" indent="-1588"/>
            <a:r>
              <a:rPr lang="en-US" sz="1400" dirty="0">
                <a:solidFill>
                  <a:srgbClr val="000000"/>
                </a:solidFill>
                <a:latin typeface="Century Gothic"/>
                <a:cs typeface="Century Gothic"/>
              </a:rPr>
              <a:t>Sales to consumers with a medium willingness to pay</a:t>
            </a:r>
            <a:endParaRPr lang="en-US" sz="1400" dirty="0">
              <a:latin typeface="Century Gothic"/>
              <a:cs typeface="Century Gothic"/>
            </a:endParaRPr>
          </a:p>
        </p:txBody>
      </p:sp>
      <p:sp>
        <p:nvSpPr>
          <p:cNvPr id="242725" name="Freeform 37"/>
          <p:cNvSpPr>
            <a:spLocks/>
          </p:cNvSpPr>
          <p:nvPr/>
        </p:nvSpPr>
        <p:spPr bwMode="auto">
          <a:xfrm>
            <a:off x="6792913" y="5099050"/>
            <a:ext cx="1055687" cy="1225550"/>
          </a:xfrm>
          <a:custGeom>
            <a:avLst/>
            <a:gdLst>
              <a:gd name="T0" fmla="*/ 178 w 178"/>
              <a:gd name="T1" fmla="*/ 195 h 211"/>
              <a:gd name="T2" fmla="*/ 162 w 178"/>
              <a:gd name="T3" fmla="*/ 211 h 211"/>
              <a:gd name="T4" fmla="*/ 16 w 178"/>
              <a:gd name="T5" fmla="*/ 211 h 211"/>
              <a:gd name="T6" fmla="*/ 0 w 178"/>
              <a:gd name="T7" fmla="*/ 195 h 211"/>
              <a:gd name="T8" fmla="*/ 0 w 178"/>
              <a:gd name="T9" fmla="*/ 16 h 211"/>
              <a:gd name="T10" fmla="*/ 16 w 178"/>
              <a:gd name="T11" fmla="*/ 0 h 211"/>
              <a:gd name="T12" fmla="*/ 162 w 178"/>
              <a:gd name="T13" fmla="*/ 0 h 211"/>
              <a:gd name="T14" fmla="*/ 178 w 178"/>
              <a:gd name="T15" fmla="*/ 16 h 211"/>
              <a:gd name="T16" fmla="*/ 178 w 178"/>
              <a:gd name="T17" fmla="*/ 195 h 2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8"/>
              <a:gd name="T28" fmla="*/ 0 h 211"/>
              <a:gd name="T29" fmla="*/ 178 w 178"/>
              <a:gd name="T30" fmla="*/ 211 h 2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8" h="211">
                <a:moveTo>
                  <a:pt x="178" y="195"/>
                </a:moveTo>
                <a:cubicBezTo>
                  <a:pt x="178" y="204"/>
                  <a:pt x="171" y="211"/>
                  <a:pt x="162" y="211"/>
                </a:cubicBezTo>
                <a:cubicBezTo>
                  <a:pt x="16" y="211"/>
                  <a:pt x="16" y="211"/>
                  <a:pt x="16" y="211"/>
                </a:cubicBezTo>
                <a:cubicBezTo>
                  <a:pt x="7" y="211"/>
                  <a:pt x="0" y="204"/>
                  <a:pt x="0" y="195"/>
                </a:cubicBezTo>
                <a:cubicBezTo>
                  <a:pt x="0" y="16"/>
                  <a:pt x="0" y="16"/>
                  <a:pt x="0" y="16"/>
                </a:cubicBezTo>
                <a:cubicBezTo>
                  <a:pt x="0" y="7"/>
                  <a:pt x="7" y="0"/>
                  <a:pt x="16" y="0"/>
                </a:cubicBezTo>
                <a:cubicBezTo>
                  <a:pt x="162" y="0"/>
                  <a:pt x="162" y="0"/>
                  <a:pt x="162" y="0"/>
                </a:cubicBezTo>
                <a:cubicBezTo>
                  <a:pt x="171" y="0"/>
                  <a:pt x="178" y="7"/>
                  <a:pt x="178" y="16"/>
                </a:cubicBezTo>
                <a:lnTo>
                  <a:pt x="178" y="195"/>
                </a:lnTo>
                <a:close/>
              </a:path>
            </a:pathLst>
          </a:custGeom>
          <a:solidFill>
            <a:srgbClr val="D7E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42726" name="Rectangle 38"/>
          <p:cNvSpPr>
            <a:spLocks noChangeArrowheads="1"/>
          </p:cNvSpPr>
          <p:nvPr/>
        </p:nvSpPr>
        <p:spPr bwMode="auto">
          <a:xfrm>
            <a:off x="6878638" y="5177366"/>
            <a:ext cx="104616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588" indent="-1588"/>
            <a:r>
              <a:rPr lang="en-US" sz="1400" dirty="0">
                <a:solidFill>
                  <a:srgbClr val="000000"/>
                </a:solidFill>
                <a:latin typeface="Century Gothic"/>
                <a:cs typeface="Century Gothic"/>
              </a:rPr>
              <a:t>Sales to consumers with a low willingness to pay</a:t>
            </a:r>
            <a:endParaRPr lang="en-US" sz="1400" dirty="0">
              <a:latin typeface="Century Gothic"/>
              <a:cs typeface="Century Gothic"/>
            </a:endParaRPr>
          </a:p>
        </p:txBody>
      </p:sp>
      <p:sp>
        <p:nvSpPr>
          <p:cNvPr id="242727" name="Freeform 39"/>
          <p:cNvSpPr>
            <a:spLocks/>
          </p:cNvSpPr>
          <p:nvPr/>
        </p:nvSpPr>
        <p:spPr bwMode="auto">
          <a:xfrm>
            <a:off x="5656263" y="4894263"/>
            <a:ext cx="984250" cy="139700"/>
          </a:xfrm>
          <a:custGeom>
            <a:avLst/>
            <a:gdLst>
              <a:gd name="T0" fmla="*/ 216 w 216"/>
              <a:gd name="T1" fmla="*/ 0 h 25"/>
              <a:gd name="T2" fmla="*/ 200 w 216"/>
              <a:gd name="T3" fmla="*/ 15 h 25"/>
              <a:gd name="T4" fmla="*/ 118 w 216"/>
              <a:gd name="T5" fmla="*/ 15 h 25"/>
              <a:gd name="T6" fmla="*/ 108 w 216"/>
              <a:gd name="T7" fmla="*/ 25 h 25"/>
              <a:gd name="T8" fmla="*/ 97 w 216"/>
              <a:gd name="T9" fmla="*/ 15 h 25"/>
              <a:gd name="T10" fmla="*/ 16 w 216"/>
              <a:gd name="T11" fmla="*/ 15 h 25"/>
              <a:gd name="T12" fmla="*/ 0 w 216"/>
              <a:gd name="T13" fmla="*/ 0 h 25"/>
              <a:gd name="T14" fmla="*/ 0 60000 65536"/>
              <a:gd name="T15" fmla="*/ 0 60000 65536"/>
              <a:gd name="T16" fmla="*/ 0 60000 65536"/>
              <a:gd name="T17" fmla="*/ 0 60000 65536"/>
              <a:gd name="T18" fmla="*/ 0 60000 65536"/>
              <a:gd name="T19" fmla="*/ 0 60000 65536"/>
              <a:gd name="T20" fmla="*/ 0 60000 65536"/>
              <a:gd name="T21" fmla="*/ 0 w 216"/>
              <a:gd name="T22" fmla="*/ 0 h 25"/>
              <a:gd name="T23" fmla="*/ 216 w 216"/>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 h="25">
                <a:moveTo>
                  <a:pt x="216" y="0"/>
                </a:moveTo>
                <a:cubicBezTo>
                  <a:pt x="216" y="10"/>
                  <a:pt x="213" y="15"/>
                  <a:pt x="200" y="15"/>
                </a:cubicBezTo>
                <a:cubicBezTo>
                  <a:pt x="197" y="15"/>
                  <a:pt x="120" y="15"/>
                  <a:pt x="118" y="15"/>
                </a:cubicBezTo>
                <a:cubicBezTo>
                  <a:pt x="115" y="15"/>
                  <a:pt x="108" y="18"/>
                  <a:pt x="108" y="25"/>
                </a:cubicBezTo>
                <a:cubicBezTo>
                  <a:pt x="108" y="18"/>
                  <a:pt x="101" y="15"/>
                  <a:pt x="97" y="15"/>
                </a:cubicBezTo>
                <a:cubicBezTo>
                  <a:pt x="95" y="15"/>
                  <a:pt x="18" y="15"/>
                  <a:pt x="16" y="15"/>
                </a:cubicBezTo>
                <a:cubicBezTo>
                  <a:pt x="2" y="15"/>
                  <a:pt x="0" y="10"/>
                  <a:pt x="0" y="0"/>
                </a:cubicBezTo>
              </a:path>
            </a:pathLst>
          </a:custGeom>
          <a:noFill/>
          <a:ln w="22225">
            <a:solidFill>
              <a:srgbClr val="6D6F7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Century Gothic"/>
              <a:cs typeface="Century Gothic"/>
            </a:endParaRPr>
          </a:p>
        </p:txBody>
      </p:sp>
      <p:sp>
        <p:nvSpPr>
          <p:cNvPr id="242728" name="Freeform 40"/>
          <p:cNvSpPr>
            <a:spLocks/>
          </p:cNvSpPr>
          <p:nvPr/>
        </p:nvSpPr>
        <p:spPr bwMode="auto">
          <a:xfrm>
            <a:off x="6640513" y="4894263"/>
            <a:ext cx="698500" cy="139700"/>
          </a:xfrm>
          <a:custGeom>
            <a:avLst/>
            <a:gdLst>
              <a:gd name="T0" fmla="*/ 153 w 153"/>
              <a:gd name="T1" fmla="*/ 0 h 25"/>
              <a:gd name="T2" fmla="*/ 137 w 153"/>
              <a:gd name="T3" fmla="*/ 15 h 25"/>
              <a:gd name="T4" fmla="*/ 87 w 153"/>
              <a:gd name="T5" fmla="*/ 15 h 25"/>
              <a:gd name="T6" fmla="*/ 76 w 153"/>
              <a:gd name="T7" fmla="*/ 25 h 25"/>
              <a:gd name="T8" fmla="*/ 66 w 153"/>
              <a:gd name="T9" fmla="*/ 15 h 25"/>
              <a:gd name="T10" fmla="*/ 16 w 153"/>
              <a:gd name="T11" fmla="*/ 15 h 25"/>
              <a:gd name="T12" fmla="*/ 0 w 153"/>
              <a:gd name="T13" fmla="*/ 0 h 25"/>
              <a:gd name="T14" fmla="*/ 0 60000 65536"/>
              <a:gd name="T15" fmla="*/ 0 60000 65536"/>
              <a:gd name="T16" fmla="*/ 0 60000 65536"/>
              <a:gd name="T17" fmla="*/ 0 60000 65536"/>
              <a:gd name="T18" fmla="*/ 0 60000 65536"/>
              <a:gd name="T19" fmla="*/ 0 60000 65536"/>
              <a:gd name="T20" fmla="*/ 0 60000 65536"/>
              <a:gd name="T21" fmla="*/ 0 w 153"/>
              <a:gd name="T22" fmla="*/ 0 h 25"/>
              <a:gd name="T23" fmla="*/ 153 w 153"/>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3" h="25">
                <a:moveTo>
                  <a:pt x="153" y="0"/>
                </a:moveTo>
                <a:cubicBezTo>
                  <a:pt x="153" y="10"/>
                  <a:pt x="150" y="15"/>
                  <a:pt x="137" y="15"/>
                </a:cubicBezTo>
                <a:cubicBezTo>
                  <a:pt x="134" y="15"/>
                  <a:pt x="89" y="15"/>
                  <a:pt x="87" y="15"/>
                </a:cubicBezTo>
                <a:cubicBezTo>
                  <a:pt x="83" y="15"/>
                  <a:pt x="76" y="18"/>
                  <a:pt x="76" y="25"/>
                </a:cubicBezTo>
                <a:cubicBezTo>
                  <a:pt x="76" y="18"/>
                  <a:pt x="69" y="15"/>
                  <a:pt x="66" y="15"/>
                </a:cubicBezTo>
                <a:cubicBezTo>
                  <a:pt x="63" y="15"/>
                  <a:pt x="18" y="15"/>
                  <a:pt x="16" y="15"/>
                </a:cubicBezTo>
                <a:cubicBezTo>
                  <a:pt x="2" y="15"/>
                  <a:pt x="0" y="10"/>
                  <a:pt x="0" y="0"/>
                </a:cubicBezTo>
              </a:path>
            </a:pathLst>
          </a:custGeom>
          <a:noFill/>
          <a:ln w="22225">
            <a:solidFill>
              <a:srgbClr val="6D6F7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Century Gothic"/>
              <a:cs typeface="Century Gothic"/>
            </a:endParaRPr>
          </a:p>
        </p:txBody>
      </p:sp>
      <p:sp>
        <p:nvSpPr>
          <p:cNvPr id="242729" name="Freeform 41"/>
          <p:cNvSpPr>
            <a:spLocks/>
          </p:cNvSpPr>
          <p:nvPr/>
        </p:nvSpPr>
        <p:spPr bwMode="auto">
          <a:xfrm>
            <a:off x="5257800" y="4894263"/>
            <a:ext cx="398463" cy="139700"/>
          </a:xfrm>
          <a:custGeom>
            <a:avLst/>
            <a:gdLst>
              <a:gd name="T0" fmla="*/ 87 w 87"/>
              <a:gd name="T1" fmla="*/ 0 h 25"/>
              <a:gd name="T2" fmla="*/ 71 w 87"/>
              <a:gd name="T3" fmla="*/ 15 h 25"/>
              <a:gd name="T4" fmla="*/ 54 w 87"/>
              <a:gd name="T5" fmla="*/ 15 h 25"/>
              <a:gd name="T6" fmla="*/ 43 w 87"/>
              <a:gd name="T7" fmla="*/ 25 h 25"/>
              <a:gd name="T8" fmla="*/ 33 w 87"/>
              <a:gd name="T9" fmla="*/ 15 h 25"/>
              <a:gd name="T10" fmla="*/ 16 w 87"/>
              <a:gd name="T11" fmla="*/ 15 h 25"/>
              <a:gd name="T12" fmla="*/ 0 w 87"/>
              <a:gd name="T13" fmla="*/ 0 h 25"/>
              <a:gd name="T14" fmla="*/ 0 60000 65536"/>
              <a:gd name="T15" fmla="*/ 0 60000 65536"/>
              <a:gd name="T16" fmla="*/ 0 60000 65536"/>
              <a:gd name="T17" fmla="*/ 0 60000 65536"/>
              <a:gd name="T18" fmla="*/ 0 60000 65536"/>
              <a:gd name="T19" fmla="*/ 0 60000 65536"/>
              <a:gd name="T20" fmla="*/ 0 60000 65536"/>
              <a:gd name="T21" fmla="*/ 0 w 87"/>
              <a:gd name="T22" fmla="*/ 0 h 25"/>
              <a:gd name="T23" fmla="*/ 87 w 8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 h="25">
                <a:moveTo>
                  <a:pt x="87" y="0"/>
                </a:moveTo>
                <a:cubicBezTo>
                  <a:pt x="87" y="10"/>
                  <a:pt x="84" y="15"/>
                  <a:pt x="71" y="15"/>
                </a:cubicBezTo>
                <a:cubicBezTo>
                  <a:pt x="68" y="15"/>
                  <a:pt x="56" y="15"/>
                  <a:pt x="54" y="15"/>
                </a:cubicBezTo>
                <a:cubicBezTo>
                  <a:pt x="50" y="15"/>
                  <a:pt x="43" y="18"/>
                  <a:pt x="43" y="25"/>
                </a:cubicBezTo>
                <a:cubicBezTo>
                  <a:pt x="43" y="18"/>
                  <a:pt x="36" y="15"/>
                  <a:pt x="33" y="15"/>
                </a:cubicBezTo>
                <a:cubicBezTo>
                  <a:pt x="30" y="15"/>
                  <a:pt x="18" y="15"/>
                  <a:pt x="16" y="15"/>
                </a:cubicBezTo>
                <a:cubicBezTo>
                  <a:pt x="2" y="15"/>
                  <a:pt x="0" y="10"/>
                  <a:pt x="0" y="0"/>
                </a:cubicBezTo>
              </a:path>
            </a:pathLst>
          </a:custGeom>
          <a:noFill/>
          <a:ln w="22225">
            <a:solidFill>
              <a:srgbClr val="6D6F7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atin typeface="Century Gothic"/>
              <a:cs typeface="Century Gothic"/>
            </a:endParaRPr>
          </a:p>
        </p:txBody>
      </p:sp>
      <p:sp>
        <p:nvSpPr>
          <p:cNvPr id="242730" name="Rectangle 42"/>
          <p:cNvSpPr>
            <a:spLocks noChangeArrowheads="1"/>
          </p:cNvSpPr>
          <p:nvPr/>
        </p:nvSpPr>
        <p:spPr bwMode="auto">
          <a:xfrm>
            <a:off x="4551363" y="2922588"/>
            <a:ext cx="61268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err="1" smtClean="0">
                <a:solidFill>
                  <a:srgbClr val="000000"/>
                </a:solidFill>
                <a:latin typeface="Century Gothic"/>
                <a:cs typeface="Century Gothic"/>
              </a:rPr>
              <a:t>P</a:t>
            </a:r>
            <a:r>
              <a:rPr lang="en-US" sz="1400" baseline="-25000" dirty="0" err="1" smtClean="0">
                <a:solidFill>
                  <a:srgbClr val="000000"/>
                </a:solidFill>
                <a:latin typeface="Century Gothic"/>
                <a:cs typeface="Century Gothic"/>
              </a:rPr>
              <a:t>medium</a:t>
            </a:r>
            <a:endParaRPr lang="en-US" sz="1400" i="1" dirty="0">
              <a:latin typeface="Century Gothic"/>
              <a:cs typeface="Century Gothic"/>
            </a:endParaRPr>
          </a:p>
        </p:txBody>
      </p:sp>
      <p:sp>
        <p:nvSpPr>
          <p:cNvPr id="242732" name="Line 44"/>
          <p:cNvSpPr>
            <a:spLocks noChangeShapeType="1"/>
          </p:cNvSpPr>
          <p:nvPr/>
        </p:nvSpPr>
        <p:spPr bwMode="auto">
          <a:xfrm>
            <a:off x="735013" y="2154238"/>
            <a:ext cx="3263900" cy="2160587"/>
          </a:xfrm>
          <a:prstGeom prst="line">
            <a:avLst/>
          </a:prstGeom>
          <a:noFill/>
          <a:ln w="30163">
            <a:solidFill>
              <a:srgbClr val="3C5DAA"/>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42733" name="Freeform 45"/>
          <p:cNvSpPr>
            <a:spLocks/>
          </p:cNvSpPr>
          <p:nvPr/>
        </p:nvSpPr>
        <p:spPr bwMode="auto">
          <a:xfrm>
            <a:off x="735013" y="1676400"/>
            <a:ext cx="3689350" cy="3175000"/>
          </a:xfrm>
          <a:custGeom>
            <a:avLst/>
            <a:gdLst>
              <a:gd name="T0" fmla="*/ 1911 w 1911"/>
              <a:gd name="T1" fmla="*/ 1361 h 1361"/>
              <a:gd name="T2" fmla="*/ 0 w 1911"/>
              <a:gd name="T3" fmla="*/ 1361 h 1361"/>
              <a:gd name="T4" fmla="*/ 0 w 1911"/>
              <a:gd name="T5" fmla="*/ 0 h 1361"/>
              <a:gd name="T6" fmla="*/ 0 60000 65536"/>
              <a:gd name="T7" fmla="*/ 0 60000 65536"/>
              <a:gd name="T8" fmla="*/ 0 60000 65536"/>
              <a:gd name="T9" fmla="*/ 0 w 1911"/>
              <a:gd name="T10" fmla="*/ 0 h 1361"/>
              <a:gd name="T11" fmla="*/ 1911 w 1911"/>
              <a:gd name="T12" fmla="*/ 1361 h 1361"/>
            </a:gdLst>
            <a:ahLst/>
            <a:cxnLst>
              <a:cxn ang="T6">
                <a:pos x="T0" y="T1"/>
              </a:cxn>
              <a:cxn ang="T7">
                <a:pos x="T2" y="T3"/>
              </a:cxn>
              <a:cxn ang="T8">
                <a:pos x="T4" y="T5"/>
              </a:cxn>
            </a:cxnLst>
            <a:rect l="T9" t="T10" r="T11" b="T12"/>
            <a:pathLst>
              <a:path w="1911" h="1361">
                <a:moveTo>
                  <a:pt x="1911" y="1361"/>
                </a:moveTo>
                <a:lnTo>
                  <a:pt x="0" y="1361"/>
                </a:lnTo>
                <a:lnTo>
                  <a:pt x="0" y="0"/>
                </a:lnTo>
              </a:path>
            </a:pathLst>
          </a:cu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atin typeface="Century Gothic"/>
              <a:cs typeface="Century Gothic"/>
            </a:endParaRPr>
          </a:p>
        </p:txBody>
      </p:sp>
      <p:sp>
        <p:nvSpPr>
          <p:cNvPr id="242734" name="Line 46"/>
          <p:cNvSpPr>
            <a:spLocks noChangeShapeType="1"/>
          </p:cNvSpPr>
          <p:nvPr/>
        </p:nvSpPr>
        <p:spPr bwMode="auto">
          <a:xfrm flipV="1">
            <a:off x="1292225" y="2486025"/>
            <a:ext cx="930275" cy="711200"/>
          </a:xfrm>
          <a:prstGeom prst="line">
            <a:avLst/>
          </a:prstGeom>
          <a:noFill/>
          <a:ln w="79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42735" name="Line 47"/>
          <p:cNvSpPr>
            <a:spLocks noChangeShapeType="1"/>
          </p:cNvSpPr>
          <p:nvPr/>
        </p:nvSpPr>
        <p:spPr bwMode="auto">
          <a:xfrm flipV="1">
            <a:off x="2141538" y="2655888"/>
            <a:ext cx="271462" cy="1011237"/>
          </a:xfrm>
          <a:prstGeom prst="line">
            <a:avLst/>
          </a:prstGeom>
          <a:noFill/>
          <a:ln w="79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42736" name="Freeform 48"/>
          <p:cNvSpPr>
            <a:spLocks/>
          </p:cNvSpPr>
          <p:nvPr/>
        </p:nvSpPr>
        <p:spPr bwMode="auto">
          <a:xfrm>
            <a:off x="2133601" y="2051050"/>
            <a:ext cx="1087438" cy="463550"/>
          </a:xfrm>
          <a:custGeom>
            <a:avLst/>
            <a:gdLst>
              <a:gd name="T0" fmla="*/ 175 w 175"/>
              <a:gd name="T1" fmla="*/ 79 h 95"/>
              <a:gd name="T2" fmla="*/ 159 w 175"/>
              <a:gd name="T3" fmla="*/ 95 h 95"/>
              <a:gd name="T4" fmla="*/ 16 w 175"/>
              <a:gd name="T5" fmla="*/ 95 h 95"/>
              <a:gd name="T6" fmla="*/ 0 w 175"/>
              <a:gd name="T7" fmla="*/ 79 h 95"/>
              <a:gd name="T8" fmla="*/ 0 w 175"/>
              <a:gd name="T9" fmla="*/ 16 h 95"/>
              <a:gd name="T10" fmla="*/ 16 w 175"/>
              <a:gd name="T11" fmla="*/ 0 h 95"/>
              <a:gd name="T12" fmla="*/ 159 w 175"/>
              <a:gd name="T13" fmla="*/ 0 h 95"/>
              <a:gd name="T14" fmla="*/ 175 w 175"/>
              <a:gd name="T15" fmla="*/ 16 h 95"/>
              <a:gd name="T16" fmla="*/ 175 w 175"/>
              <a:gd name="T17" fmla="*/ 79 h 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5"/>
              <a:gd name="T28" fmla="*/ 0 h 95"/>
              <a:gd name="T29" fmla="*/ 175 w 175"/>
              <a:gd name="T30" fmla="*/ 95 h 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5" h="95">
                <a:moveTo>
                  <a:pt x="175" y="79"/>
                </a:moveTo>
                <a:cubicBezTo>
                  <a:pt x="175" y="88"/>
                  <a:pt x="167" y="95"/>
                  <a:pt x="159" y="95"/>
                </a:cubicBezTo>
                <a:cubicBezTo>
                  <a:pt x="16" y="95"/>
                  <a:pt x="16" y="95"/>
                  <a:pt x="16" y="95"/>
                </a:cubicBezTo>
                <a:cubicBezTo>
                  <a:pt x="7" y="95"/>
                  <a:pt x="0" y="88"/>
                  <a:pt x="0" y="79"/>
                </a:cubicBezTo>
                <a:cubicBezTo>
                  <a:pt x="0" y="16"/>
                  <a:pt x="0" y="16"/>
                  <a:pt x="0" y="16"/>
                </a:cubicBezTo>
                <a:cubicBezTo>
                  <a:pt x="0" y="7"/>
                  <a:pt x="7" y="0"/>
                  <a:pt x="16" y="0"/>
                </a:cubicBezTo>
                <a:cubicBezTo>
                  <a:pt x="159" y="0"/>
                  <a:pt x="159" y="0"/>
                  <a:pt x="159" y="0"/>
                </a:cubicBezTo>
                <a:cubicBezTo>
                  <a:pt x="167" y="0"/>
                  <a:pt x="175" y="7"/>
                  <a:pt x="175" y="16"/>
                </a:cubicBezTo>
                <a:lnTo>
                  <a:pt x="175" y="79"/>
                </a:lnTo>
                <a:close/>
              </a:path>
            </a:pathLst>
          </a:custGeom>
          <a:solidFill>
            <a:srgbClr val="D7E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42737" name="Rectangle 49"/>
          <p:cNvSpPr>
            <a:spLocks noChangeArrowheads="1"/>
          </p:cNvSpPr>
          <p:nvPr/>
        </p:nvSpPr>
        <p:spPr bwMode="auto">
          <a:xfrm>
            <a:off x="2209800" y="2057400"/>
            <a:ext cx="9906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588" indent="-1588"/>
            <a:r>
              <a:rPr lang="en-US" sz="1400" dirty="0">
                <a:solidFill>
                  <a:srgbClr val="000000"/>
                </a:solidFill>
                <a:latin typeface="Century Gothic"/>
                <a:cs typeface="Century Gothic"/>
              </a:rPr>
              <a:t>Profit with two prices</a:t>
            </a:r>
            <a:endParaRPr lang="en-US" sz="1400" dirty="0">
              <a:latin typeface="Century Gothic"/>
              <a:cs typeface="Century Gothic"/>
            </a:endParaRPr>
          </a:p>
        </p:txBody>
      </p:sp>
      <p:sp>
        <p:nvSpPr>
          <p:cNvPr id="242739" name="Freeform 51"/>
          <p:cNvSpPr>
            <a:spLocks/>
          </p:cNvSpPr>
          <p:nvPr/>
        </p:nvSpPr>
        <p:spPr bwMode="auto">
          <a:xfrm>
            <a:off x="5257800" y="1676400"/>
            <a:ext cx="3689350" cy="3175000"/>
          </a:xfrm>
          <a:custGeom>
            <a:avLst/>
            <a:gdLst>
              <a:gd name="T0" fmla="*/ 1911 w 1911"/>
              <a:gd name="T1" fmla="*/ 1361 h 1361"/>
              <a:gd name="T2" fmla="*/ 0 w 1911"/>
              <a:gd name="T3" fmla="*/ 1361 h 1361"/>
              <a:gd name="T4" fmla="*/ 0 w 1911"/>
              <a:gd name="T5" fmla="*/ 0 h 1361"/>
              <a:gd name="T6" fmla="*/ 0 60000 65536"/>
              <a:gd name="T7" fmla="*/ 0 60000 65536"/>
              <a:gd name="T8" fmla="*/ 0 60000 65536"/>
              <a:gd name="T9" fmla="*/ 0 w 1911"/>
              <a:gd name="T10" fmla="*/ 0 h 1361"/>
              <a:gd name="T11" fmla="*/ 1911 w 1911"/>
              <a:gd name="T12" fmla="*/ 1361 h 1361"/>
            </a:gdLst>
            <a:ahLst/>
            <a:cxnLst>
              <a:cxn ang="T6">
                <a:pos x="T0" y="T1"/>
              </a:cxn>
              <a:cxn ang="T7">
                <a:pos x="T2" y="T3"/>
              </a:cxn>
              <a:cxn ang="T8">
                <a:pos x="T4" y="T5"/>
              </a:cxn>
            </a:cxnLst>
            <a:rect l="T9" t="T10" r="T11" b="T12"/>
            <a:pathLst>
              <a:path w="1911" h="1361">
                <a:moveTo>
                  <a:pt x="1911" y="1361"/>
                </a:moveTo>
                <a:lnTo>
                  <a:pt x="0" y="1361"/>
                </a:lnTo>
                <a:lnTo>
                  <a:pt x="0" y="0"/>
                </a:lnTo>
              </a:path>
            </a:pathLst>
          </a:cu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atin typeface="Century Gothic"/>
              <a:cs typeface="Century Gothic"/>
            </a:endParaRPr>
          </a:p>
        </p:txBody>
      </p:sp>
      <p:sp>
        <p:nvSpPr>
          <p:cNvPr id="242740" name="Line 52"/>
          <p:cNvSpPr>
            <a:spLocks noChangeShapeType="1"/>
          </p:cNvSpPr>
          <p:nvPr/>
        </p:nvSpPr>
        <p:spPr bwMode="auto">
          <a:xfrm flipV="1">
            <a:off x="6148388" y="2590800"/>
            <a:ext cx="819150" cy="749300"/>
          </a:xfrm>
          <a:prstGeom prst="line">
            <a:avLst/>
          </a:prstGeom>
          <a:noFill/>
          <a:ln w="79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42741" name="Line 53"/>
          <p:cNvSpPr>
            <a:spLocks noChangeShapeType="1"/>
          </p:cNvSpPr>
          <p:nvPr/>
        </p:nvSpPr>
        <p:spPr bwMode="auto">
          <a:xfrm flipV="1">
            <a:off x="6988175" y="2684463"/>
            <a:ext cx="200025" cy="1074737"/>
          </a:xfrm>
          <a:prstGeom prst="line">
            <a:avLst/>
          </a:prstGeom>
          <a:noFill/>
          <a:ln w="79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42742" name="Line 54"/>
          <p:cNvSpPr>
            <a:spLocks noChangeShapeType="1"/>
          </p:cNvSpPr>
          <p:nvPr/>
        </p:nvSpPr>
        <p:spPr bwMode="auto">
          <a:xfrm flipV="1">
            <a:off x="5454650" y="2360613"/>
            <a:ext cx="1512888" cy="384175"/>
          </a:xfrm>
          <a:prstGeom prst="line">
            <a:avLst/>
          </a:prstGeom>
          <a:noFill/>
          <a:ln w="79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42743" name="Freeform 55"/>
          <p:cNvSpPr>
            <a:spLocks/>
          </p:cNvSpPr>
          <p:nvPr/>
        </p:nvSpPr>
        <p:spPr bwMode="auto">
          <a:xfrm>
            <a:off x="6858000" y="2133600"/>
            <a:ext cx="1143000" cy="533400"/>
          </a:xfrm>
          <a:custGeom>
            <a:avLst/>
            <a:gdLst>
              <a:gd name="T0" fmla="*/ 190 w 190"/>
              <a:gd name="T1" fmla="*/ 78 h 94"/>
              <a:gd name="T2" fmla="*/ 174 w 190"/>
              <a:gd name="T3" fmla="*/ 94 h 94"/>
              <a:gd name="T4" fmla="*/ 16 w 190"/>
              <a:gd name="T5" fmla="*/ 94 h 94"/>
              <a:gd name="T6" fmla="*/ 0 w 190"/>
              <a:gd name="T7" fmla="*/ 78 h 94"/>
              <a:gd name="T8" fmla="*/ 0 w 190"/>
              <a:gd name="T9" fmla="*/ 16 h 94"/>
              <a:gd name="T10" fmla="*/ 16 w 190"/>
              <a:gd name="T11" fmla="*/ 0 h 94"/>
              <a:gd name="T12" fmla="*/ 174 w 190"/>
              <a:gd name="T13" fmla="*/ 0 h 94"/>
              <a:gd name="T14" fmla="*/ 190 w 190"/>
              <a:gd name="T15" fmla="*/ 16 h 94"/>
              <a:gd name="T16" fmla="*/ 190 w 190"/>
              <a:gd name="T17" fmla="*/ 78 h 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0"/>
              <a:gd name="T28" fmla="*/ 0 h 94"/>
              <a:gd name="T29" fmla="*/ 190 w 190"/>
              <a:gd name="T30" fmla="*/ 94 h 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0" h="94">
                <a:moveTo>
                  <a:pt x="190" y="78"/>
                </a:moveTo>
                <a:cubicBezTo>
                  <a:pt x="190" y="87"/>
                  <a:pt x="183" y="94"/>
                  <a:pt x="174" y="94"/>
                </a:cubicBezTo>
                <a:cubicBezTo>
                  <a:pt x="16" y="94"/>
                  <a:pt x="16" y="94"/>
                  <a:pt x="16" y="94"/>
                </a:cubicBezTo>
                <a:cubicBezTo>
                  <a:pt x="7" y="94"/>
                  <a:pt x="0" y="87"/>
                  <a:pt x="0" y="78"/>
                </a:cubicBezTo>
                <a:cubicBezTo>
                  <a:pt x="0" y="16"/>
                  <a:pt x="0" y="16"/>
                  <a:pt x="0" y="16"/>
                </a:cubicBezTo>
                <a:cubicBezTo>
                  <a:pt x="0" y="7"/>
                  <a:pt x="7" y="0"/>
                  <a:pt x="16" y="0"/>
                </a:cubicBezTo>
                <a:cubicBezTo>
                  <a:pt x="174" y="0"/>
                  <a:pt x="174" y="0"/>
                  <a:pt x="174" y="0"/>
                </a:cubicBezTo>
                <a:cubicBezTo>
                  <a:pt x="183" y="0"/>
                  <a:pt x="190" y="7"/>
                  <a:pt x="190" y="16"/>
                </a:cubicBezTo>
                <a:lnTo>
                  <a:pt x="190" y="78"/>
                </a:lnTo>
                <a:close/>
              </a:path>
            </a:pathLst>
          </a:custGeom>
          <a:solidFill>
            <a:srgbClr val="D7E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cxnSp>
        <p:nvCxnSpPr>
          <p:cNvPr id="548914" name="Straight Connector 86"/>
          <p:cNvCxnSpPr>
            <a:cxnSpLocks noChangeShapeType="1"/>
          </p:cNvCxnSpPr>
          <p:nvPr/>
        </p:nvCxnSpPr>
        <p:spPr bwMode="auto">
          <a:xfrm>
            <a:off x="2582863" y="3416300"/>
            <a:ext cx="0" cy="1423988"/>
          </a:xfrm>
          <a:prstGeom prst="line">
            <a:avLst/>
          </a:prstGeom>
          <a:noFill/>
          <a:ln w="15875">
            <a:solidFill>
              <a:srgbClr val="808080"/>
            </a:solidFill>
            <a:prstDash val="sysDot"/>
            <a:round/>
            <a:headEnd/>
            <a:tailEnd type="none" w="med" len="lg"/>
          </a:ln>
          <a:extLst>
            <a:ext uri="{909E8E84-426E-40DD-AFC4-6F175D3DCCD1}">
              <a14:hiddenFill xmlns:a14="http://schemas.microsoft.com/office/drawing/2010/main">
                <a:noFill/>
              </a14:hiddenFill>
            </a:ext>
          </a:extLst>
        </p:spPr>
      </p:cxnSp>
      <p:cxnSp>
        <p:nvCxnSpPr>
          <p:cNvPr id="2" name="Straight Connector 86"/>
          <p:cNvCxnSpPr>
            <a:cxnSpLocks noChangeShapeType="1"/>
          </p:cNvCxnSpPr>
          <p:nvPr/>
        </p:nvCxnSpPr>
        <p:spPr bwMode="auto">
          <a:xfrm>
            <a:off x="742950" y="2774950"/>
            <a:ext cx="885825" cy="0"/>
          </a:xfrm>
          <a:prstGeom prst="line">
            <a:avLst/>
          </a:prstGeom>
          <a:noFill/>
          <a:ln w="15875">
            <a:solidFill>
              <a:srgbClr val="808080"/>
            </a:solidFill>
            <a:prstDash val="sysDot"/>
            <a:round/>
            <a:headEnd/>
            <a:tailEnd type="none" w="med" len="lg"/>
          </a:ln>
          <a:extLst>
            <a:ext uri="{909E8E84-426E-40DD-AFC4-6F175D3DCCD1}">
              <a14:hiddenFill xmlns:a14="http://schemas.microsoft.com/office/drawing/2010/main">
                <a:noFill/>
              </a14:hiddenFill>
            </a:ext>
          </a:extLst>
        </p:spPr>
      </p:cxnSp>
      <p:cxnSp>
        <p:nvCxnSpPr>
          <p:cNvPr id="3" name="Straight Connector 86"/>
          <p:cNvCxnSpPr>
            <a:cxnSpLocks noChangeShapeType="1"/>
          </p:cNvCxnSpPr>
          <p:nvPr/>
        </p:nvCxnSpPr>
        <p:spPr bwMode="auto">
          <a:xfrm>
            <a:off x="1643063" y="2808288"/>
            <a:ext cx="0" cy="1989137"/>
          </a:xfrm>
          <a:prstGeom prst="line">
            <a:avLst/>
          </a:prstGeom>
          <a:noFill/>
          <a:ln w="15875">
            <a:solidFill>
              <a:srgbClr val="808080"/>
            </a:solidFill>
            <a:prstDash val="sysDot"/>
            <a:round/>
            <a:headEnd/>
            <a:tailEnd type="none" w="med" len="lg"/>
          </a:ln>
          <a:extLst>
            <a:ext uri="{909E8E84-426E-40DD-AFC4-6F175D3DCCD1}">
              <a14:hiddenFill xmlns:a14="http://schemas.microsoft.com/office/drawing/2010/main">
                <a:noFill/>
              </a14:hiddenFill>
            </a:ext>
          </a:extLst>
        </p:spPr>
      </p:cxnSp>
      <p:cxnSp>
        <p:nvCxnSpPr>
          <p:cNvPr id="4" name="Straight Connector 86"/>
          <p:cNvCxnSpPr>
            <a:cxnSpLocks noChangeShapeType="1"/>
          </p:cNvCxnSpPr>
          <p:nvPr/>
        </p:nvCxnSpPr>
        <p:spPr bwMode="auto">
          <a:xfrm>
            <a:off x="755650" y="3384550"/>
            <a:ext cx="1800225" cy="0"/>
          </a:xfrm>
          <a:prstGeom prst="line">
            <a:avLst/>
          </a:prstGeom>
          <a:noFill/>
          <a:ln w="15875">
            <a:solidFill>
              <a:srgbClr val="808080"/>
            </a:solidFill>
            <a:prstDash val="sysDot"/>
            <a:round/>
            <a:headEnd/>
            <a:tailEnd type="none" w="med" len="lg"/>
          </a:ln>
          <a:extLst>
            <a:ext uri="{909E8E84-426E-40DD-AFC4-6F175D3DCCD1}">
              <a14:hiddenFill xmlns:a14="http://schemas.microsoft.com/office/drawing/2010/main">
                <a:noFill/>
              </a14:hiddenFill>
            </a:ext>
          </a:extLst>
        </p:spPr>
      </p:cxnSp>
      <p:cxnSp>
        <p:nvCxnSpPr>
          <p:cNvPr id="5" name="Straight Connector 86"/>
          <p:cNvCxnSpPr>
            <a:cxnSpLocks noChangeShapeType="1"/>
          </p:cNvCxnSpPr>
          <p:nvPr/>
        </p:nvCxnSpPr>
        <p:spPr bwMode="auto">
          <a:xfrm>
            <a:off x="6645275" y="3097213"/>
            <a:ext cx="0" cy="1743075"/>
          </a:xfrm>
          <a:prstGeom prst="line">
            <a:avLst/>
          </a:prstGeom>
          <a:noFill/>
          <a:ln w="15875">
            <a:solidFill>
              <a:srgbClr val="808080"/>
            </a:solidFill>
            <a:prstDash val="sysDot"/>
            <a:round/>
            <a:headEnd/>
            <a:tailEnd type="none" w="med" len="lg"/>
          </a:ln>
          <a:extLst>
            <a:ext uri="{909E8E84-426E-40DD-AFC4-6F175D3DCCD1}">
              <a14:hiddenFill xmlns:a14="http://schemas.microsoft.com/office/drawing/2010/main">
                <a:noFill/>
              </a14:hiddenFill>
            </a:ext>
          </a:extLst>
        </p:spPr>
      </p:cxnSp>
      <p:cxnSp>
        <p:nvCxnSpPr>
          <p:cNvPr id="6" name="Straight Connector 86"/>
          <p:cNvCxnSpPr>
            <a:cxnSpLocks noChangeShapeType="1"/>
          </p:cNvCxnSpPr>
          <p:nvPr/>
        </p:nvCxnSpPr>
        <p:spPr bwMode="auto">
          <a:xfrm>
            <a:off x="5241925" y="2439988"/>
            <a:ext cx="409575" cy="0"/>
          </a:xfrm>
          <a:prstGeom prst="line">
            <a:avLst/>
          </a:prstGeom>
          <a:noFill/>
          <a:ln w="15875">
            <a:solidFill>
              <a:srgbClr val="808080"/>
            </a:solidFill>
            <a:prstDash val="sysDot"/>
            <a:round/>
            <a:headEnd/>
            <a:tailEnd type="none" w="med" len="lg"/>
          </a:ln>
          <a:extLst>
            <a:ext uri="{909E8E84-426E-40DD-AFC4-6F175D3DCCD1}">
              <a14:hiddenFill xmlns:a14="http://schemas.microsoft.com/office/drawing/2010/main">
                <a:noFill/>
              </a14:hiddenFill>
            </a:ext>
          </a:extLst>
        </p:spPr>
      </p:cxnSp>
      <p:cxnSp>
        <p:nvCxnSpPr>
          <p:cNvPr id="7" name="Straight Connector 86"/>
          <p:cNvCxnSpPr>
            <a:cxnSpLocks noChangeShapeType="1"/>
          </p:cNvCxnSpPr>
          <p:nvPr/>
        </p:nvCxnSpPr>
        <p:spPr bwMode="auto">
          <a:xfrm>
            <a:off x="5665788" y="2428343"/>
            <a:ext cx="0" cy="2377440"/>
          </a:xfrm>
          <a:prstGeom prst="line">
            <a:avLst/>
          </a:prstGeom>
          <a:noFill/>
          <a:ln w="15875">
            <a:solidFill>
              <a:srgbClr val="808080"/>
            </a:solidFill>
            <a:prstDash val="sysDot"/>
            <a:round/>
            <a:headEnd/>
            <a:tailEnd type="none" w="med" len="lg"/>
          </a:ln>
          <a:extLst>
            <a:ext uri="{909E8E84-426E-40DD-AFC4-6F175D3DCCD1}">
              <a14:hiddenFill xmlns:a14="http://schemas.microsoft.com/office/drawing/2010/main">
                <a:noFill/>
              </a14:hiddenFill>
            </a:ext>
          </a:extLst>
        </p:spPr>
      </p:cxnSp>
      <p:cxnSp>
        <p:nvCxnSpPr>
          <p:cNvPr id="8" name="Straight Connector 86"/>
          <p:cNvCxnSpPr>
            <a:cxnSpLocks noChangeShapeType="1"/>
          </p:cNvCxnSpPr>
          <p:nvPr/>
        </p:nvCxnSpPr>
        <p:spPr bwMode="auto">
          <a:xfrm>
            <a:off x="5275792" y="3080809"/>
            <a:ext cx="1371600" cy="0"/>
          </a:xfrm>
          <a:prstGeom prst="line">
            <a:avLst/>
          </a:prstGeom>
          <a:noFill/>
          <a:ln w="15875">
            <a:solidFill>
              <a:srgbClr val="808080"/>
            </a:solidFill>
            <a:prstDash val="sysDot"/>
            <a:round/>
            <a:headEnd/>
            <a:tailEnd type="none" w="med" len="lg"/>
          </a:ln>
          <a:extLst>
            <a:ext uri="{909E8E84-426E-40DD-AFC4-6F175D3DCCD1}">
              <a14:hiddenFill xmlns:a14="http://schemas.microsoft.com/office/drawing/2010/main">
                <a:noFill/>
              </a14:hiddenFill>
            </a:ext>
          </a:extLst>
        </p:spPr>
      </p:cxnSp>
      <p:cxnSp>
        <p:nvCxnSpPr>
          <p:cNvPr id="9" name="Straight Connector 86"/>
          <p:cNvCxnSpPr>
            <a:cxnSpLocks noChangeShapeType="1"/>
          </p:cNvCxnSpPr>
          <p:nvPr/>
        </p:nvCxnSpPr>
        <p:spPr bwMode="auto">
          <a:xfrm>
            <a:off x="7332663" y="3558645"/>
            <a:ext cx="0" cy="1280160"/>
          </a:xfrm>
          <a:prstGeom prst="line">
            <a:avLst/>
          </a:prstGeom>
          <a:noFill/>
          <a:ln w="15875">
            <a:solidFill>
              <a:srgbClr val="808080"/>
            </a:solidFill>
            <a:prstDash val="sysDot"/>
            <a:round/>
            <a:headEnd/>
            <a:tailEnd type="none" w="med" len="lg"/>
          </a:ln>
          <a:extLst>
            <a:ext uri="{909E8E84-426E-40DD-AFC4-6F175D3DCCD1}">
              <a14:hiddenFill xmlns:a14="http://schemas.microsoft.com/office/drawing/2010/main">
                <a:noFill/>
              </a14:hiddenFill>
            </a:ext>
          </a:extLst>
        </p:spPr>
      </p:cxnSp>
      <p:cxnSp>
        <p:nvCxnSpPr>
          <p:cNvPr id="10" name="Straight Connector 86"/>
          <p:cNvCxnSpPr>
            <a:cxnSpLocks noChangeShapeType="1"/>
          </p:cNvCxnSpPr>
          <p:nvPr/>
        </p:nvCxnSpPr>
        <p:spPr bwMode="auto">
          <a:xfrm>
            <a:off x="5241925" y="3544888"/>
            <a:ext cx="2090738" cy="0"/>
          </a:xfrm>
          <a:prstGeom prst="line">
            <a:avLst/>
          </a:prstGeom>
          <a:noFill/>
          <a:ln w="15875">
            <a:solidFill>
              <a:srgbClr val="808080"/>
            </a:solidFill>
            <a:prstDash val="sysDot"/>
            <a:round/>
            <a:headEnd/>
            <a:tailEnd type="none" w="med" len="lg"/>
          </a:ln>
          <a:extLst>
            <a:ext uri="{909E8E84-426E-40DD-AFC4-6F175D3DCCD1}">
              <a14:hiddenFill xmlns:a14="http://schemas.microsoft.com/office/drawing/2010/main">
                <a:noFill/>
              </a14:hiddenFill>
            </a:ext>
          </a:extLst>
        </p:spPr>
      </p:cxnSp>
      <p:sp>
        <p:nvSpPr>
          <p:cNvPr id="242754" name="Rectangle 66"/>
          <p:cNvSpPr>
            <a:spLocks noChangeArrowheads="1"/>
          </p:cNvSpPr>
          <p:nvPr/>
        </p:nvSpPr>
        <p:spPr bwMode="auto">
          <a:xfrm>
            <a:off x="6934200" y="2209800"/>
            <a:ext cx="112236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r>
              <a:rPr lang="en-US" sz="1400" dirty="0">
                <a:solidFill>
                  <a:srgbClr val="000000"/>
                </a:solidFill>
                <a:latin typeface="Century Gothic"/>
                <a:cs typeface="Century Gothic"/>
              </a:rPr>
              <a:t>Profit with three prices</a:t>
            </a:r>
            <a:endParaRPr lang="en-US" sz="1400" dirty="0">
              <a:latin typeface="Century Gothic"/>
              <a:cs typeface="Century Gothic"/>
            </a:endParaRPr>
          </a:p>
        </p:txBody>
      </p:sp>
      <p:sp>
        <p:nvSpPr>
          <p:cNvPr id="242755" name="Rectangle 67"/>
          <p:cNvSpPr>
            <a:spLocks noChangeArrowheads="1"/>
          </p:cNvSpPr>
          <p:nvPr/>
        </p:nvSpPr>
        <p:spPr bwMode="auto">
          <a:xfrm>
            <a:off x="1901825" y="5175778"/>
            <a:ext cx="9175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r>
              <a:rPr lang="en-US" sz="1400" dirty="0">
                <a:solidFill>
                  <a:srgbClr val="000000"/>
                </a:solidFill>
                <a:latin typeface="Century Gothic"/>
                <a:cs typeface="Century Gothic"/>
              </a:rPr>
              <a:t>Sales to consumers with a low willingness to pay</a:t>
            </a:r>
            <a:endParaRPr lang="en-US" sz="1400" dirty="0">
              <a:latin typeface="Century Gothic"/>
              <a:cs typeface="Century Gothic"/>
            </a:endParaRPr>
          </a:p>
        </p:txBody>
      </p:sp>
      <p:sp>
        <p:nvSpPr>
          <p:cNvPr id="242756" name="Rectangle 68"/>
          <p:cNvSpPr>
            <a:spLocks noChangeArrowheads="1"/>
          </p:cNvSpPr>
          <p:nvPr/>
        </p:nvSpPr>
        <p:spPr bwMode="auto">
          <a:xfrm>
            <a:off x="630238" y="5175778"/>
            <a:ext cx="104616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588" indent="-1588"/>
            <a:r>
              <a:rPr lang="en-US" sz="1400" dirty="0">
                <a:solidFill>
                  <a:srgbClr val="000000"/>
                </a:solidFill>
                <a:latin typeface="Century Gothic"/>
                <a:cs typeface="Century Gothic"/>
              </a:rPr>
              <a:t>Sales to consumers with a high willingness to pay</a:t>
            </a:r>
            <a:endParaRPr lang="en-US" sz="1400" dirty="0">
              <a:latin typeface="Century Gothic"/>
              <a:cs typeface="Century Gothic"/>
            </a:endParaRPr>
          </a:p>
        </p:txBody>
      </p:sp>
      <p:sp>
        <p:nvSpPr>
          <p:cNvPr id="242757" name="Rectangle 69"/>
          <p:cNvSpPr>
            <a:spLocks noChangeArrowheads="1"/>
          </p:cNvSpPr>
          <p:nvPr/>
        </p:nvSpPr>
        <p:spPr bwMode="auto">
          <a:xfrm>
            <a:off x="4724400" y="1592263"/>
            <a:ext cx="5461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r>
              <a:rPr lang="en-US" sz="1400" dirty="0">
                <a:solidFill>
                  <a:srgbClr val="000000"/>
                </a:solidFill>
                <a:latin typeface="Century Gothic"/>
                <a:cs typeface="Century Gothic"/>
              </a:rPr>
              <a:t>Price, cost</a:t>
            </a:r>
            <a:endParaRPr lang="en-US" sz="1400" dirty="0">
              <a:latin typeface="Century Gothic"/>
              <a:cs typeface="Century Gothic"/>
            </a:endParaRPr>
          </a:p>
        </p:txBody>
      </p:sp>
      <p:sp>
        <p:nvSpPr>
          <p:cNvPr id="242738" name="Line 50"/>
          <p:cNvSpPr>
            <a:spLocks noChangeShapeType="1"/>
          </p:cNvSpPr>
          <p:nvPr/>
        </p:nvSpPr>
        <p:spPr bwMode="auto">
          <a:xfrm>
            <a:off x="5257800" y="2154238"/>
            <a:ext cx="3260725" cy="2160587"/>
          </a:xfrm>
          <a:prstGeom prst="line">
            <a:avLst/>
          </a:prstGeom>
          <a:noFill/>
          <a:ln w="30163">
            <a:solidFill>
              <a:srgbClr val="3C5DAA"/>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11" name="Footer Placeholder 10"/>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3679813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2697"/>
                                        </p:tgtEl>
                                        <p:attrNameLst>
                                          <p:attrName>style.visibility</p:attrName>
                                        </p:attrNameLst>
                                      </p:cBhvr>
                                      <p:to>
                                        <p:strVal val="visible"/>
                                      </p:to>
                                    </p:set>
                                    <p:animEffect transition="in" filter="fade">
                                      <p:cBhvr>
                                        <p:cTn id="7" dur="500"/>
                                        <p:tgtEl>
                                          <p:spTgt spid="24269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2694"/>
                                        </p:tgtEl>
                                        <p:attrNameLst>
                                          <p:attrName>style.visibility</p:attrName>
                                        </p:attrNameLst>
                                      </p:cBhvr>
                                      <p:to>
                                        <p:strVal val="visible"/>
                                      </p:to>
                                    </p:set>
                                    <p:animEffect transition="in" filter="fade">
                                      <p:cBhvr>
                                        <p:cTn id="10" dur="500"/>
                                        <p:tgtEl>
                                          <p:spTgt spid="2426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2695"/>
                                        </p:tgtEl>
                                        <p:attrNameLst>
                                          <p:attrName>style.visibility</p:attrName>
                                        </p:attrNameLst>
                                      </p:cBhvr>
                                      <p:to>
                                        <p:strVal val="visible"/>
                                      </p:to>
                                    </p:set>
                                    <p:animEffect transition="in" filter="fade">
                                      <p:cBhvr>
                                        <p:cTn id="13" dur="500"/>
                                        <p:tgtEl>
                                          <p:spTgt spid="24269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2702"/>
                                        </p:tgtEl>
                                        <p:attrNameLst>
                                          <p:attrName>style.visibility</p:attrName>
                                        </p:attrNameLst>
                                      </p:cBhvr>
                                      <p:to>
                                        <p:strVal val="visible"/>
                                      </p:to>
                                    </p:set>
                                    <p:animEffect transition="in" filter="fade">
                                      <p:cBhvr>
                                        <p:cTn id="16" dur="500"/>
                                        <p:tgtEl>
                                          <p:spTgt spid="24270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2704"/>
                                        </p:tgtEl>
                                        <p:attrNameLst>
                                          <p:attrName>style.visibility</p:attrName>
                                        </p:attrNameLst>
                                      </p:cBhvr>
                                      <p:to>
                                        <p:strVal val="visible"/>
                                      </p:to>
                                    </p:set>
                                    <p:animEffect transition="in" filter="fade">
                                      <p:cBhvr>
                                        <p:cTn id="19" dur="500"/>
                                        <p:tgtEl>
                                          <p:spTgt spid="24270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2705"/>
                                        </p:tgtEl>
                                        <p:attrNameLst>
                                          <p:attrName>style.visibility</p:attrName>
                                        </p:attrNameLst>
                                      </p:cBhvr>
                                      <p:to>
                                        <p:strVal val="visible"/>
                                      </p:to>
                                    </p:set>
                                    <p:animEffect transition="in" filter="fade">
                                      <p:cBhvr>
                                        <p:cTn id="22" dur="500"/>
                                        <p:tgtEl>
                                          <p:spTgt spid="24270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2706"/>
                                        </p:tgtEl>
                                        <p:attrNameLst>
                                          <p:attrName>style.visibility</p:attrName>
                                        </p:attrNameLst>
                                      </p:cBhvr>
                                      <p:to>
                                        <p:strVal val="visible"/>
                                      </p:to>
                                    </p:set>
                                    <p:animEffect transition="in" filter="fade">
                                      <p:cBhvr>
                                        <p:cTn id="25" dur="500"/>
                                        <p:tgtEl>
                                          <p:spTgt spid="24270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42707"/>
                                        </p:tgtEl>
                                        <p:attrNameLst>
                                          <p:attrName>style.visibility</p:attrName>
                                        </p:attrNameLst>
                                      </p:cBhvr>
                                      <p:to>
                                        <p:strVal val="visible"/>
                                      </p:to>
                                    </p:set>
                                    <p:animEffect transition="in" filter="fade">
                                      <p:cBhvr>
                                        <p:cTn id="28" dur="500"/>
                                        <p:tgtEl>
                                          <p:spTgt spid="24270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2732"/>
                                        </p:tgtEl>
                                        <p:attrNameLst>
                                          <p:attrName>style.visibility</p:attrName>
                                        </p:attrNameLst>
                                      </p:cBhvr>
                                      <p:to>
                                        <p:strVal val="visible"/>
                                      </p:to>
                                    </p:set>
                                    <p:animEffect transition="in" filter="fade">
                                      <p:cBhvr>
                                        <p:cTn id="31" dur="500"/>
                                        <p:tgtEl>
                                          <p:spTgt spid="242732"/>
                                        </p:tgtEl>
                                      </p:cBhvr>
                                    </p:animEffect>
                                  </p:childTnLst>
                                </p:cTn>
                              </p:par>
                              <p:par>
                                <p:cTn id="32" presetID="10" presetClass="entr" presetSubtype="0"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par>
                                <p:cTn id="35" presetID="10" presetClass="entr" presetSubtype="0" fill="hold" nodeType="withEffect">
                                  <p:stCondLst>
                                    <p:cond delay="0"/>
                                  </p:stCondLst>
                                  <p:childTnLst>
                                    <p:set>
                                      <p:cBhvr>
                                        <p:cTn id="36" dur="1" fill="hold">
                                          <p:stCondLst>
                                            <p:cond delay="0"/>
                                          </p:stCondLst>
                                        </p:cTn>
                                        <p:tgtEl>
                                          <p:spTgt spid="548914"/>
                                        </p:tgtEl>
                                        <p:attrNameLst>
                                          <p:attrName>style.visibility</p:attrName>
                                        </p:attrNameLst>
                                      </p:cBhvr>
                                      <p:to>
                                        <p:strVal val="visible"/>
                                      </p:to>
                                    </p:set>
                                    <p:animEffect transition="in" filter="fade">
                                      <p:cBhvr>
                                        <p:cTn id="37" dur="500"/>
                                        <p:tgtEl>
                                          <p:spTgt spid="548914"/>
                                        </p:tgtEl>
                                      </p:cBhvr>
                                    </p:animEffect>
                                  </p:childTnLst>
                                </p:cTn>
                              </p:par>
                              <p:par>
                                <p:cTn id="38" presetID="10" presetClass="entr" presetSubtype="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par>
                                <p:cTn id="41" presetID="10" presetClass="entr" presetSubtype="0"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500"/>
                                        <p:tgtEl>
                                          <p:spTgt spid="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42733"/>
                                        </p:tgtEl>
                                        <p:attrNameLst>
                                          <p:attrName>style.visibility</p:attrName>
                                        </p:attrNameLst>
                                      </p:cBhvr>
                                      <p:to>
                                        <p:strVal val="visible"/>
                                      </p:to>
                                    </p:set>
                                    <p:animEffect transition="in" filter="fade">
                                      <p:cBhvr>
                                        <p:cTn id="46" dur="500"/>
                                        <p:tgtEl>
                                          <p:spTgt spid="242733"/>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42735"/>
                                        </p:tgtEl>
                                        <p:attrNameLst>
                                          <p:attrName>style.visibility</p:attrName>
                                        </p:attrNameLst>
                                      </p:cBhvr>
                                      <p:to>
                                        <p:strVal val="visible"/>
                                      </p:to>
                                    </p:set>
                                    <p:animEffect transition="in" filter="fade">
                                      <p:cBhvr>
                                        <p:cTn id="51" dur="500"/>
                                        <p:tgtEl>
                                          <p:spTgt spid="24273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42736"/>
                                        </p:tgtEl>
                                        <p:attrNameLst>
                                          <p:attrName>style.visibility</p:attrName>
                                        </p:attrNameLst>
                                      </p:cBhvr>
                                      <p:to>
                                        <p:strVal val="visible"/>
                                      </p:to>
                                    </p:set>
                                    <p:animEffect transition="in" filter="fade">
                                      <p:cBhvr>
                                        <p:cTn id="54" dur="500"/>
                                        <p:tgtEl>
                                          <p:spTgt spid="24273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42693"/>
                                        </p:tgtEl>
                                        <p:attrNameLst>
                                          <p:attrName>style.visibility</p:attrName>
                                        </p:attrNameLst>
                                      </p:cBhvr>
                                      <p:to>
                                        <p:strVal val="visible"/>
                                      </p:to>
                                    </p:set>
                                    <p:animEffect transition="in" filter="fade">
                                      <p:cBhvr>
                                        <p:cTn id="57" dur="500"/>
                                        <p:tgtEl>
                                          <p:spTgt spid="24269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42734"/>
                                        </p:tgtEl>
                                        <p:attrNameLst>
                                          <p:attrName>style.visibility</p:attrName>
                                        </p:attrNameLst>
                                      </p:cBhvr>
                                      <p:to>
                                        <p:strVal val="visible"/>
                                      </p:to>
                                    </p:set>
                                    <p:animEffect transition="in" filter="fade">
                                      <p:cBhvr>
                                        <p:cTn id="60" dur="500"/>
                                        <p:tgtEl>
                                          <p:spTgt spid="24273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42737"/>
                                        </p:tgtEl>
                                        <p:attrNameLst>
                                          <p:attrName>style.visibility</p:attrName>
                                        </p:attrNameLst>
                                      </p:cBhvr>
                                      <p:to>
                                        <p:strVal val="visible"/>
                                      </p:to>
                                    </p:set>
                                    <p:animEffect transition="in" filter="fade">
                                      <p:cBhvr>
                                        <p:cTn id="63" dur="500"/>
                                        <p:tgtEl>
                                          <p:spTgt spid="24273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42712"/>
                                        </p:tgtEl>
                                        <p:attrNameLst>
                                          <p:attrName>style.visibility</p:attrName>
                                        </p:attrNameLst>
                                      </p:cBhvr>
                                      <p:to>
                                        <p:strVal val="visible"/>
                                      </p:to>
                                    </p:set>
                                    <p:animEffect transition="in" filter="fade">
                                      <p:cBhvr>
                                        <p:cTn id="66" dur="500"/>
                                        <p:tgtEl>
                                          <p:spTgt spid="24271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42713"/>
                                        </p:tgtEl>
                                        <p:attrNameLst>
                                          <p:attrName>style.visibility</p:attrName>
                                        </p:attrNameLst>
                                      </p:cBhvr>
                                      <p:to>
                                        <p:strVal val="visible"/>
                                      </p:to>
                                    </p:set>
                                    <p:animEffect transition="in" filter="fade">
                                      <p:cBhvr>
                                        <p:cTn id="69" dur="500"/>
                                        <p:tgtEl>
                                          <p:spTgt spid="24271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42709"/>
                                        </p:tgtEl>
                                        <p:attrNameLst>
                                          <p:attrName>style.visibility</p:attrName>
                                        </p:attrNameLst>
                                      </p:cBhvr>
                                      <p:to>
                                        <p:strVal val="visible"/>
                                      </p:to>
                                    </p:set>
                                    <p:animEffect transition="in" filter="fade">
                                      <p:cBhvr>
                                        <p:cTn id="72" dur="500"/>
                                        <p:tgtEl>
                                          <p:spTgt spid="242709"/>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42714"/>
                                        </p:tgtEl>
                                        <p:attrNameLst>
                                          <p:attrName>style.visibility</p:attrName>
                                        </p:attrNameLst>
                                      </p:cBhvr>
                                      <p:to>
                                        <p:strVal val="visible"/>
                                      </p:to>
                                    </p:set>
                                    <p:animEffect transition="in" filter="fade">
                                      <p:cBhvr>
                                        <p:cTn id="75" dur="500"/>
                                        <p:tgtEl>
                                          <p:spTgt spid="242714"/>
                                        </p:tgtEl>
                                      </p:cBhvr>
                                    </p:animEffect>
                                  </p:childTnLst>
                                </p:cTn>
                              </p:par>
                            </p:childTnLst>
                          </p:cTn>
                        </p:par>
                        <p:par>
                          <p:cTn id="76" fill="hold" nodeType="afterGroup">
                            <p:stCondLst>
                              <p:cond delay="500"/>
                            </p:stCondLst>
                            <p:childTnLst>
                              <p:par>
                                <p:cTn id="77" presetID="10" presetClass="entr" presetSubtype="0" fill="hold" grpId="0" nodeType="afterEffect">
                                  <p:stCondLst>
                                    <p:cond delay="0"/>
                                  </p:stCondLst>
                                  <p:childTnLst>
                                    <p:set>
                                      <p:cBhvr>
                                        <p:cTn id="78" dur="1" fill="hold">
                                          <p:stCondLst>
                                            <p:cond delay="0"/>
                                          </p:stCondLst>
                                        </p:cTn>
                                        <p:tgtEl>
                                          <p:spTgt spid="242755"/>
                                        </p:tgtEl>
                                        <p:attrNameLst>
                                          <p:attrName>style.visibility</p:attrName>
                                        </p:attrNameLst>
                                      </p:cBhvr>
                                      <p:to>
                                        <p:strVal val="visible"/>
                                      </p:to>
                                    </p:set>
                                    <p:animEffect transition="in" filter="fade">
                                      <p:cBhvr>
                                        <p:cTn id="79" dur="500"/>
                                        <p:tgtEl>
                                          <p:spTgt spid="24275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42756"/>
                                        </p:tgtEl>
                                        <p:attrNameLst>
                                          <p:attrName>style.visibility</p:attrName>
                                        </p:attrNameLst>
                                      </p:cBhvr>
                                      <p:to>
                                        <p:strVal val="visible"/>
                                      </p:to>
                                    </p:set>
                                    <p:animEffect transition="in" filter="fade">
                                      <p:cBhvr>
                                        <p:cTn id="82" dur="500"/>
                                        <p:tgtEl>
                                          <p:spTgt spid="24275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42715"/>
                                        </p:tgtEl>
                                        <p:attrNameLst>
                                          <p:attrName>style.visibility</p:attrName>
                                        </p:attrNameLst>
                                      </p:cBhvr>
                                      <p:to>
                                        <p:strVal val="visible"/>
                                      </p:to>
                                    </p:set>
                                    <p:animEffect transition="in" filter="fade">
                                      <p:cBhvr>
                                        <p:cTn id="85" dur="500"/>
                                        <p:tgtEl>
                                          <p:spTgt spid="242715"/>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42716"/>
                                        </p:tgtEl>
                                        <p:attrNameLst>
                                          <p:attrName>style.visibility</p:attrName>
                                        </p:attrNameLst>
                                      </p:cBhvr>
                                      <p:to>
                                        <p:strVal val="visible"/>
                                      </p:to>
                                    </p:set>
                                    <p:animEffect transition="in" filter="fade">
                                      <p:cBhvr>
                                        <p:cTn id="88" dur="500"/>
                                        <p:tgtEl>
                                          <p:spTgt spid="242716"/>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42718"/>
                                        </p:tgtEl>
                                        <p:attrNameLst>
                                          <p:attrName>style.visibility</p:attrName>
                                        </p:attrNameLst>
                                      </p:cBhvr>
                                      <p:to>
                                        <p:strVal val="visible"/>
                                      </p:to>
                                    </p:set>
                                    <p:animEffect transition="in" filter="fade">
                                      <p:cBhvr>
                                        <p:cTn id="91" dur="500"/>
                                        <p:tgtEl>
                                          <p:spTgt spid="242718"/>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242719"/>
                                        </p:tgtEl>
                                        <p:attrNameLst>
                                          <p:attrName>style.visibility</p:attrName>
                                        </p:attrNameLst>
                                      </p:cBhvr>
                                      <p:to>
                                        <p:strVal val="visible"/>
                                      </p:to>
                                    </p:set>
                                    <p:animEffect transition="in" filter="fade">
                                      <p:cBhvr>
                                        <p:cTn id="94" dur="500"/>
                                        <p:tgtEl>
                                          <p:spTgt spid="242719"/>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242720"/>
                                        </p:tgtEl>
                                        <p:attrNameLst>
                                          <p:attrName>style.visibility</p:attrName>
                                        </p:attrNameLst>
                                      </p:cBhvr>
                                      <p:to>
                                        <p:strVal val="visible"/>
                                      </p:to>
                                    </p:set>
                                    <p:animEffect transition="in" filter="fade">
                                      <p:cBhvr>
                                        <p:cTn id="97" dur="500"/>
                                        <p:tgtEl>
                                          <p:spTgt spid="242720"/>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242721"/>
                                        </p:tgtEl>
                                        <p:attrNameLst>
                                          <p:attrName>style.visibility</p:attrName>
                                        </p:attrNameLst>
                                      </p:cBhvr>
                                      <p:to>
                                        <p:strVal val="visible"/>
                                      </p:to>
                                    </p:set>
                                    <p:animEffect transition="in" filter="fade">
                                      <p:cBhvr>
                                        <p:cTn id="100" dur="500"/>
                                        <p:tgtEl>
                                          <p:spTgt spid="242721"/>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242730"/>
                                        </p:tgtEl>
                                        <p:attrNameLst>
                                          <p:attrName>style.visibility</p:attrName>
                                        </p:attrNameLst>
                                      </p:cBhvr>
                                      <p:to>
                                        <p:strVal val="visible"/>
                                      </p:to>
                                    </p:set>
                                    <p:animEffect transition="in" filter="fade">
                                      <p:cBhvr>
                                        <p:cTn id="103" dur="500"/>
                                        <p:tgtEl>
                                          <p:spTgt spid="242730"/>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242757"/>
                                        </p:tgtEl>
                                        <p:attrNameLst>
                                          <p:attrName>style.visibility</p:attrName>
                                        </p:attrNameLst>
                                      </p:cBhvr>
                                      <p:to>
                                        <p:strVal val="visible"/>
                                      </p:to>
                                    </p:set>
                                    <p:animEffect transition="in" filter="fade">
                                      <p:cBhvr>
                                        <p:cTn id="106" dur="500"/>
                                        <p:tgtEl>
                                          <p:spTgt spid="242757"/>
                                        </p:tgtEl>
                                      </p:cBhvr>
                                    </p:animEffect>
                                  </p:childTnLst>
                                </p:cTn>
                              </p:par>
                              <p:par>
                                <p:cTn id="107" presetID="10" presetClass="entr" presetSubtype="0" fill="hold" nodeType="withEffect">
                                  <p:stCondLst>
                                    <p:cond delay="0"/>
                                  </p:stCondLst>
                                  <p:childTnLst>
                                    <p:set>
                                      <p:cBhvr>
                                        <p:cTn id="108" dur="1" fill="hold">
                                          <p:stCondLst>
                                            <p:cond delay="0"/>
                                          </p:stCondLst>
                                        </p:cTn>
                                        <p:tgtEl>
                                          <p:spTgt spid="7"/>
                                        </p:tgtEl>
                                        <p:attrNameLst>
                                          <p:attrName>style.visibility</p:attrName>
                                        </p:attrNameLst>
                                      </p:cBhvr>
                                      <p:to>
                                        <p:strVal val="visible"/>
                                      </p:to>
                                    </p:set>
                                    <p:animEffect transition="in" filter="fade">
                                      <p:cBhvr>
                                        <p:cTn id="109" dur="500"/>
                                        <p:tgtEl>
                                          <p:spTgt spid="7"/>
                                        </p:tgtEl>
                                      </p:cBhvr>
                                    </p:animEffect>
                                  </p:childTnLst>
                                </p:cTn>
                              </p:par>
                              <p:par>
                                <p:cTn id="110" presetID="10" presetClass="entr" presetSubtype="0" fill="hold" nodeType="withEffect">
                                  <p:stCondLst>
                                    <p:cond delay="0"/>
                                  </p:stCondLst>
                                  <p:childTnLst>
                                    <p:set>
                                      <p:cBhvr>
                                        <p:cTn id="111" dur="1" fill="hold">
                                          <p:stCondLst>
                                            <p:cond delay="0"/>
                                          </p:stCondLst>
                                        </p:cTn>
                                        <p:tgtEl>
                                          <p:spTgt spid="6"/>
                                        </p:tgtEl>
                                        <p:attrNameLst>
                                          <p:attrName>style.visibility</p:attrName>
                                        </p:attrNameLst>
                                      </p:cBhvr>
                                      <p:to>
                                        <p:strVal val="visible"/>
                                      </p:to>
                                    </p:set>
                                    <p:animEffect transition="in" filter="fade">
                                      <p:cBhvr>
                                        <p:cTn id="112" dur="500"/>
                                        <p:tgtEl>
                                          <p:spTgt spid="6"/>
                                        </p:tgtEl>
                                      </p:cBhvr>
                                    </p:animEffect>
                                  </p:childTnLst>
                                </p:cTn>
                              </p:par>
                              <p:par>
                                <p:cTn id="113" presetID="10" presetClass="entr" presetSubtype="0" fill="hold" nodeType="withEffect">
                                  <p:stCondLst>
                                    <p:cond delay="0"/>
                                  </p:stCondLst>
                                  <p:childTnLst>
                                    <p:set>
                                      <p:cBhvr>
                                        <p:cTn id="114" dur="1" fill="hold">
                                          <p:stCondLst>
                                            <p:cond delay="0"/>
                                          </p:stCondLst>
                                        </p:cTn>
                                        <p:tgtEl>
                                          <p:spTgt spid="8"/>
                                        </p:tgtEl>
                                        <p:attrNameLst>
                                          <p:attrName>style.visibility</p:attrName>
                                        </p:attrNameLst>
                                      </p:cBhvr>
                                      <p:to>
                                        <p:strVal val="visible"/>
                                      </p:to>
                                    </p:set>
                                    <p:animEffect transition="in" filter="fade">
                                      <p:cBhvr>
                                        <p:cTn id="115" dur="500"/>
                                        <p:tgtEl>
                                          <p:spTgt spid="8"/>
                                        </p:tgtEl>
                                      </p:cBhvr>
                                    </p:animEffect>
                                  </p:childTnLst>
                                </p:cTn>
                              </p:par>
                              <p:par>
                                <p:cTn id="116" presetID="10" presetClass="entr" presetSubtype="0" fill="hold" nodeType="withEffect">
                                  <p:stCondLst>
                                    <p:cond delay="0"/>
                                  </p:stCondLst>
                                  <p:childTnLst>
                                    <p:set>
                                      <p:cBhvr>
                                        <p:cTn id="117" dur="1" fill="hold">
                                          <p:stCondLst>
                                            <p:cond delay="0"/>
                                          </p:stCondLst>
                                        </p:cTn>
                                        <p:tgtEl>
                                          <p:spTgt spid="9"/>
                                        </p:tgtEl>
                                        <p:attrNameLst>
                                          <p:attrName>style.visibility</p:attrName>
                                        </p:attrNameLst>
                                      </p:cBhvr>
                                      <p:to>
                                        <p:strVal val="visible"/>
                                      </p:to>
                                    </p:set>
                                    <p:animEffect transition="in" filter="fade">
                                      <p:cBhvr>
                                        <p:cTn id="118" dur="500"/>
                                        <p:tgtEl>
                                          <p:spTgt spid="9"/>
                                        </p:tgtEl>
                                      </p:cBhvr>
                                    </p:animEffect>
                                  </p:childTnLst>
                                </p:cTn>
                              </p:par>
                              <p:par>
                                <p:cTn id="119" presetID="10" presetClass="entr" presetSubtype="0" fill="hold" nodeType="withEffect">
                                  <p:stCondLst>
                                    <p:cond delay="0"/>
                                  </p:stCondLst>
                                  <p:childTnLst>
                                    <p:set>
                                      <p:cBhvr>
                                        <p:cTn id="120" dur="1" fill="hold">
                                          <p:stCondLst>
                                            <p:cond delay="0"/>
                                          </p:stCondLst>
                                        </p:cTn>
                                        <p:tgtEl>
                                          <p:spTgt spid="5"/>
                                        </p:tgtEl>
                                        <p:attrNameLst>
                                          <p:attrName>style.visibility</p:attrName>
                                        </p:attrNameLst>
                                      </p:cBhvr>
                                      <p:to>
                                        <p:strVal val="visible"/>
                                      </p:to>
                                    </p:set>
                                    <p:animEffect transition="in" filter="fade">
                                      <p:cBhvr>
                                        <p:cTn id="121" dur="500"/>
                                        <p:tgtEl>
                                          <p:spTgt spid="5"/>
                                        </p:tgtEl>
                                      </p:cBhvr>
                                    </p:animEffect>
                                  </p:childTnLst>
                                </p:cTn>
                              </p:par>
                              <p:par>
                                <p:cTn id="122" presetID="10" presetClass="entr" presetSubtype="0" fill="hold" nodeType="withEffect">
                                  <p:stCondLst>
                                    <p:cond delay="0"/>
                                  </p:stCondLst>
                                  <p:childTnLst>
                                    <p:set>
                                      <p:cBhvr>
                                        <p:cTn id="123" dur="1" fill="hold">
                                          <p:stCondLst>
                                            <p:cond delay="0"/>
                                          </p:stCondLst>
                                        </p:cTn>
                                        <p:tgtEl>
                                          <p:spTgt spid="10"/>
                                        </p:tgtEl>
                                        <p:attrNameLst>
                                          <p:attrName>style.visibility</p:attrName>
                                        </p:attrNameLst>
                                      </p:cBhvr>
                                      <p:to>
                                        <p:strVal val="visible"/>
                                      </p:to>
                                    </p:set>
                                    <p:animEffect transition="in" filter="fade">
                                      <p:cBhvr>
                                        <p:cTn id="124" dur="500"/>
                                        <p:tgtEl>
                                          <p:spTgt spid="10"/>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242738"/>
                                        </p:tgtEl>
                                        <p:attrNameLst>
                                          <p:attrName>style.visibility</p:attrName>
                                        </p:attrNameLst>
                                      </p:cBhvr>
                                      <p:to>
                                        <p:strVal val="visible"/>
                                      </p:to>
                                    </p:set>
                                    <p:animEffect transition="in" filter="fade">
                                      <p:cBhvr>
                                        <p:cTn id="127" dur="500"/>
                                        <p:tgtEl>
                                          <p:spTgt spid="242738"/>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242739"/>
                                        </p:tgtEl>
                                        <p:attrNameLst>
                                          <p:attrName>style.visibility</p:attrName>
                                        </p:attrNameLst>
                                      </p:cBhvr>
                                      <p:to>
                                        <p:strVal val="visible"/>
                                      </p:to>
                                    </p:set>
                                    <p:animEffect transition="in" filter="fade">
                                      <p:cBhvr>
                                        <p:cTn id="130" dur="500"/>
                                        <p:tgtEl>
                                          <p:spTgt spid="242739"/>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242741"/>
                                        </p:tgtEl>
                                        <p:attrNameLst>
                                          <p:attrName>style.visibility</p:attrName>
                                        </p:attrNameLst>
                                      </p:cBhvr>
                                      <p:to>
                                        <p:strVal val="visible"/>
                                      </p:to>
                                    </p:set>
                                    <p:animEffect transition="in" filter="fade">
                                      <p:cBhvr>
                                        <p:cTn id="135" dur="500"/>
                                        <p:tgtEl>
                                          <p:spTgt spid="242741"/>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242742"/>
                                        </p:tgtEl>
                                        <p:attrNameLst>
                                          <p:attrName>style.visibility</p:attrName>
                                        </p:attrNameLst>
                                      </p:cBhvr>
                                      <p:to>
                                        <p:strVal val="visible"/>
                                      </p:to>
                                    </p:set>
                                    <p:animEffect transition="in" filter="fade">
                                      <p:cBhvr>
                                        <p:cTn id="138" dur="500"/>
                                        <p:tgtEl>
                                          <p:spTgt spid="242742"/>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242740"/>
                                        </p:tgtEl>
                                        <p:attrNameLst>
                                          <p:attrName>style.visibility</p:attrName>
                                        </p:attrNameLst>
                                      </p:cBhvr>
                                      <p:to>
                                        <p:strVal val="visible"/>
                                      </p:to>
                                    </p:set>
                                    <p:animEffect transition="in" filter="fade">
                                      <p:cBhvr>
                                        <p:cTn id="141" dur="500"/>
                                        <p:tgtEl>
                                          <p:spTgt spid="242740"/>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242692"/>
                                        </p:tgtEl>
                                        <p:attrNameLst>
                                          <p:attrName>style.visibility</p:attrName>
                                        </p:attrNameLst>
                                      </p:cBhvr>
                                      <p:to>
                                        <p:strVal val="visible"/>
                                      </p:to>
                                    </p:set>
                                    <p:animEffect transition="in" filter="fade">
                                      <p:cBhvr>
                                        <p:cTn id="144" dur="500"/>
                                        <p:tgtEl>
                                          <p:spTgt spid="242692"/>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242743"/>
                                        </p:tgtEl>
                                        <p:attrNameLst>
                                          <p:attrName>style.visibility</p:attrName>
                                        </p:attrNameLst>
                                      </p:cBhvr>
                                      <p:to>
                                        <p:strVal val="visible"/>
                                      </p:to>
                                    </p:set>
                                    <p:animEffect transition="in" filter="fade">
                                      <p:cBhvr>
                                        <p:cTn id="147" dur="500"/>
                                        <p:tgtEl>
                                          <p:spTgt spid="242743"/>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242723"/>
                                        </p:tgtEl>
                                        <p:attrNameLst>
                                          <p:attrName>style.visibility</p:attrName>
                                        </p:attrNameLst>
                                      </p:cBhvr>
                                      <p:to>
                                        <p:strVal val="visible"/>
                                      </p:to>
                                    </p:set>
                                    <p:animEffect transition="in" filter="fade">
                                      <p:cBhvr>
                                        <p:cTn id="150" dur="500"/>
                                        <p:tgtEl>
                                          <p:spTgt spid="242723"/>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242725"/>
                                        </p:tgtEl>
                                        <p:attrNameLst>
                                          <p:attrName>style.visibility</p:attrName>
                                        </p:attrNameLst>
                                      </p:cBhvr>
                                      <p:to>
                                        <p:strVal val="visible"/>
                                      </p:to>
                                    </p:set>
                                    <p:animEffect transition="in" filter="fade">
                                      <p:cBhvr>
                                        <p:cTn id="153" dur="500"/>
                                        <p:tgtEl>
                                          <p:spTgt spid="242725"/>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242728"/>
                                        </p:tgtEl>
                                        <p:attrNameLst>
                                          <p:attrName>style.visibility</p:attrName>
                                        </p:attrNameLst>
                                      </p:cBhvr>
                                      <p:to>
                                        <p:strVal val="visible"/>
                                      </p:to>
                                    </p:set>
                                    <p:animEffect transition="in" filter="fade">
                                      <p:cBhvr>
                                        <p:cTn id="156" dur="500"/>
                                        <p:tgtEl>
                                          <p:spTgt spid="242728"/>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242729"/>
                                        </p:tgtEl>
                                        <p:attrNameLst>
                                          <p:attrName>style.visibility</p:attrName>
                                        </p:attrNameLst>
                                      </p:cBhvr>
                                      <p:to>
                                        <p:strVal val="visible"/>
                                      </p:to>
                                    </p:set>
                                    <p:animEffect transition="in" filter="fade">
                                      <p:cBhvr>
                                        <p:cTn id="159" dur="500"/>
                                        <p:tgtEl>
                                          <p:spTgt spid="242729"/>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242727"/>
                                        </p:tgtEl>
                                        <p:attrNameLst>
                                          <p:attrName>style.visibility</p:attrName>
                                        </p:attrNameLst>
                                      </p:cBhvr>
                                      <p:to>
                                        <p:strVal val="visible"/>
                                      </p:to>
                                    </p:set>
                                    <p:animEffect transition="in" filter="fade">
                                      <p:cBhvr>
                                        <p:cTn id="162" dur="500"/>
                                        <p:tgtEl>
                                          <p:spTgt spid="242727"/>
                                        </p:tgtEl>
                                      </p:cBhvr>
                                    </p:animEffect>
                                  </p:childTnLst>
                                </p:cTn>
                              </p:par>
                              <p:par>
                                <p:cTn id="163" presetID="10" presetClass="entr" presetSubtype="0" fill="hold" grpId="0" nodeType="withEffect">
                                  <p:stCondLst>
                                    <p:cond delay="0"/>
                                  </p:stCondLst>
                                  <p:childTnLst>
                                    <p:set>
                                      <p:cBhvr>
                                        <p:cTn id="164" dur="1" fill="hold">
                                          <p:stCondLst>
                                            <p:cond delay="0"/>
                                          </p:stCondLst>
                                        </p:cTn>
                                        <p:tgtEl>
                                          <p:spTgt spid="242724"/>
                                        </p:tgtEl>
                                        <p:attrNameLst>
                                          <p:attrName>style.visibility</p:attrName>
                                        </p:attrNameLst>
                                      </p:cBhvr>
                                      <p:to>
                                        <p:strVal val="visible"/>
                                      </p:to>
                                    </p:set>
                                    <p:animEffect transition="in" filter="fade">
                                      <p:cBhvr>
                                        <p:cTn id="165" dur="500"/>
                                        <p:tgtEl>
                                          <p:spTgt spid="242724"/>
                                        </p:tgtEl>
                                      </p:cBhvr>
                                    </p:animEffect>
                                  </p:childTnLst>
                                </p:cTn>
                              </p:par>
                              <p:par>
                                <p:cTn id="166" presetID="10" presetClass="entr" presetSubtype="0" fill="hold" grpId="0" nodeType="withEffect">
                                  <p:stCondLst>
                                    <p:cond delay="0"/>
                                  </p:stCondLst>
                                  <p:childTnLst>
                                    <p:set>
                                      <p:cBhvr>
                                        <p:cTn id="167" dur="1" fill="hold">
                                          <p:stCondLst>
                                            <p:cond delay="0"/>
                                          </p:stCondLst>
                                        </p:cTn>
                                        <p:tgtEl>
                                          <p:spTgt spid="242726"/>
                                        </p:tgtEl>
                                        <p:attrNameLst>
                                          <p:attrName>style.visibility</p:attrName>
                                        </p:attrNameLst>
                                      </p:cBhvr>
                                      <p:to>
                                        <p:strVal val="visible"/>
                                      </p:to>
                                    </p:set>
                                    <p:animEffect transition="in" filter="fade">
                                      <p:cBhvr>
                                        <p:cTn id="168" dur="500"/>
                                        <p:tgtEl>
                                          <p:spTgt spid="242726"/>
                                        </p:tgtEl>
                                      </p:cBhvr>
                                    </p:animEffect>
                                  </p:childTnLst>
                                </p:cTn>
                              </p:par>
                              <p:par>
                                <p:cTn id="169" presetID="10" presetClass="entr" presetSubtype="0" fill="hold" grpId="0" nodeType="withEffect">
                                  <p:stCondLst>
                                    <p:cond delay="0"/>
                                  </p:stCondLst>
                                  <p:childTnLst>
                                    <p:set>
                                      <p:cBhvr>
                                        <p:cTn id="170" dur="1" fill="hold">
                                          <p:stCondLst>
                                            <p:cond delay="0"/>
                                          </p:stCondLst>
                                        </p:cTn>
                                        <p:tgtEl>
                                          <p:spTgt spid="242754"/>
                                        </p:tgtEl>
                                        <p:attrNameLst>
                                          <p:attrName>style.visibility</p:attrName>
                                        </p:attrNameLst>
                                      </p:cBhvr>
                                      <p:to>
                                        <p:strVal val="visible"/>
                                      </p:to>
                                    </p:set>
                                    <p:animEffect transition="in" filter="fade">
                                      <p:cBhvr>
                                        <p:cTn id="171" dur="500"/>
                                        <p:tgtEl>
                                          <p:spTgt spid="242754"/>
                                        </p:tgtEl>
                                      </p:cBhvr>
                                    </p:animEffect>
                                  </p:childTnLst>
                                </p:cTn>
                              </p:par>
                              <p:par>
                                <p:cTn id="172" presetID="10" presetClass="entr" presetSubtype="0" fill="hold" grpId="0" nodeType="withEffect">
                                  <p:stCondLst>
                                    <p:cond delay="0"/>
                                  </p:stCondLst>
                                  <p:childTnLst>
                                    <p:set>
                                      <p:cBhvr>
                                        <p:cTn id="173" dur="1" fill="hold">
                                          <p:stCondLst>
                                            <p:cond delay="0"/>
                                          </p:stCondLst>
                                        </p:cTn>
                                        <p:tgtEl>
                                          <p:spTgt spid="242711"/>
                                        </p:tgtEl>
                                        <p:attrNameLst>
                                          <p:attrName>style.visibility</p:attrName>
                                        </p:attrNameLst>
                                      </p:cBhvr>
                                      <p:to>
                                        <p:strVal val="visible"/>
                                      </p:to>
                                    </p:set>
                                    <p:animEffect transition="in" filter="fade">
                                      <p:cBhvr>
                                        <p:cTn id="174" dur="500"/>
                                        <p:tgtEl>
                                          <p:spTgt spid="242711"/>
                                        </p:tgtEl>
                                      </p:cBhvr>
                                    </p:animEffect>
                                  </p:childTnLst>
                                </p:cTn>
                              </p:par>
                              <p:par>
                                <p:cTn id="175" presetID="10" presetClass="entr" presetSubtype="0" fill="hold" grpId="0" nodeType="withEffect">
                                  <p:stCondLst>
                                    <p:cond delay="0"/>
                                  </p:stCondLst>
                                  <p:childTnLst>
                                    <p:set>
                                      <p:cBhvr>
                                        <p:cTn id="176" dur="1" fill="hold">
                                          <p:stCondLst>
                                            <p:cond delay="0"/>
                                          </p:stCondLst>
                                        </p:cTn>
                                        <p:tgtEl>
                                          <p:spTgt spid="242710"/>
                                        </p:tgtEl>
                                        <p:attrNameLst>
                                          <p:attrName>style.visibility</p:attrName>
                                        </p:attrNameLst>
                                      </p:cBhvr>
                                      <p:to>
                                        <p:strVal val="visible"/>
                                      </p:to>
                                    </p:set>
                                    <p:animEffect transition="in" filter="fade">
                                      <p:cBhvr>
                                        <p:cTn id="177" dur="500"/>
                                        <p:tgtEl>
                                          <p:spTgt spid="242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2" grpId="0" animBg="1"/>
      <p:bldP spid="242693" grpId="0" animBg="1"/>
      <p:bldP spid="242694" grpId="0"/>
      <p:bldP spid="242695" grpId="0"/>
      <p:bldP spid="242697" grpId="0"/>
      <p:bldP spid="242702" grpId="0"/>
      <p:bldP spid="242704" grpId="0" animBg="1"/>
      <p:bldP spid="242705" grpId="0"/>
      <p:bldP spid="242706" grpId="0"/>
      <p:bldP spid="242707" grpId="0"/>
      <p:bldP spid="242709" grpId="0" animBg="1"/>
      <p:bldP spid="242710" grpId="0" animBg="1"/>
      <p:bldP spid="242711" grpId="0"/>
      <p:bldP spid="242712" grpId="0" animBg="1"/>
      <p:bldP spid="242713" grpId="0" animBg="1"/>
      <p:bldP spid="242714" grpId="0" animBg="1"/>
      <p:bldP spid="242715" grpId="0"/>
      <p:bldP spid="242716" grpId="0"/>
      <p:bldP spid="242718" grpId="0" animBg="1"/>
      <p:bldP spid="242719" grpId="0"/>
      <p:bldP spid="242720" grpId="0"/>
      <p:bldP spid="242721" grpId="0"/>
      <p:bldP spid="242723" grpId="0" animBg="1"/>
      <p:bldP spid="242724" grpId="0"/>
      <p:bldP spid="242725" grpId="0" animBg="1"/>
      <p:bldP spid="242726" grpId="0"/>
      <p:bldP spid="242727" grpId="0" animBg="1"/>
      <p:bldP spid="242728" grpId="0" animBg="1"/>
      <p:bldP spid="242729" grpId="0" animBg="1"/>
      <p:bldP spid="242730" grpId="0"/>
      <p:bldP spid="242732" grpId="0" animBg="1"/>
      <p:bldP spid="242733" grpId="0" animBg="1"/>
      <p:bldP spid="242734" grpId="0" animBg="1"/>
      <p:bldP spid="242735" grpId="0" animBg="1"/>
      <p:bldP spid="242736" grpId="0" animBg="1"/>
      <p:bldP spid="242737" grpId="0"/>
      <p:bldP spid="242739" grpId="0" animBg="1"/>
      <p:bldP spid="242740" grpId="0" animBg="1"/>
      <p:bldP spid="242741" grpId="0" animBg="1"/>
      <p:bldP spid="242742" grpId="0" animBg="1"/>
      <p:bldP spid="242743" grpId="0" animBg="1"/>
      <p:bldP spid="242754" grpId="0"/>
      <p:bldP spid="242755" grpId="0"/>
      <p:bldP spid="242756" grpId="0"/>
      <p:bldP spid="242757" grpId="0"/>
      <p:bldP spid="242738"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p:txBody>
          <a:bodyPr/>
          <a:lstStyle/>
          <a:p>
            <a:pPr>
              <a:defRPr/>
            </a:pPr>
            <a:r>
              <a:rPr lang="en-US" sz="4000" spc="0" dirty="0" smtClean="0"/>
              <a:t>PERFECT PRICE DISCRIMINATION</a:t>
            </a:r>
            <a:endParaRPr lang="en-US" sz="4000" spc="0" dirty="0"/>
          </a:p>
        </p:txBody>
      </p:sp>
      <p:sp>
        <p:nvSpPr>
          <p:cNvPr id="50179" name="Rectangle 3"/>
          <p:cNvSpPr>
            <a:spLocks noGrp="1" noChangeArrowheads="1"/>
          </p:cNvSpPr>
          <p:nvPr>
            <p:ph idx="1"/>
          </p:nvPr>
        </p:nvSpPr>
        <p:spPr/>
        <p:txBody>
          <a:bodyPr/>
          <a:lstStyle/>
          <a:p>
            <a:r>
              <a:rPr lang="en-US" sz="3200" dirty="0" smtClean="0"/>
              <a:t>When </a:t>
            </a:r>
            <a:r>
              <a:rPr lang="en-US" sz="3200" b="1" dirty="0" smtClean="0">
                <a:solidFill>
                  <a:schemeClr val="tx2"/>
                </a:solidFill>
              </a:rPr>
              <a:t>perfect price discrimination </a:t>
            </a:r>
            <a:r>
              <a:rPr lang="en-US" sz="3200" dirty="0" smtClean="0"/>
              <a:t>can be employed, a firm will charge </a:t>
            </a:r>
            <a:r>
              <a:rPr lang="en-US" sz="3200" b="1" dirty="0" smtClean="0">
                <a:solidFill>
                  <a:schemeClr val="tx2"/>
                </a:solidFill>
              </a:rPr>
              <a:t>each customer a different price, </a:t>
            </a:r>
            <a:r>
              <a:rPr lang="en-US" sz="3200" b="1" i="1" dirty="0" smtClean="0">
                <a:solidFill>
                  <a:schemeClr val="tx2"/>
                </a:solidFill>
              </a:rPr>
              <a:t>the maximum price each is willing to pay. </a:t>
            </a:r>
          </a:p>
          <a:p>
            <a:r>
              <a:rPr lang="en-US" sz="3200" b="1" dirty="0" smtClean="0">
                <a:solidFill>
                  <a:srgbClr val="C00000"/>
                </a:solidFill>
              </a:rPr>
              <a:t>Under perfect price discrimination, the firm captures </a:t>
            </a:r>
            <a:r>
              <a:rPr lang="en-US" sz="3200" b="1" i="1" dirty="0" smtClean="0">
                <a:solidFill>
                  <a:srgbClr val="C00000"/>
                </a:solidFill>
              </a:rPr>
              <a:t>all consumer surplus as profit.</a:t>
            </a:r>
          </a:p>
          <a:p>
            <a:pPr>
              <a:buFont typeface="Times"/>
              <a:buNone/>
            </a:pPr>
            <a:endParaRPr lang="en-US" sz="3200" dirty="0" smtClean="0"/>
          </a:p>
        </p:txBody>
      </p:sp>
      <p:pic>
        <p:nvPicPr>
          <p:cNvPr id="72705" name="Picture 1" descr="http://www.morguefile.com/data/imageData/public/files/s/seemann/preview/fldr_2009_11_14/file8851258239297.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90800" y="895165"/>
            <a:ext cx="3962400" cy="5962835"/>
          </a:xfrm>
          <a:prstGeom prst="rect">
            <a:avLst/>
          </a:prstGeom>
          <a:noFill/>
        </p:spPr>
      </p:pic>
      <p:sp>
        <p:nvSpPr>
          <p:cNvPr id="7" name="TextBox 6"/>
          <p:cNvSpPr txBox="1"/>
          <p:nvPr/>
        </p:nvSpPr>
        <p:spPr>
          <a:xfrm>
            <a:off x="2743200" y="990600"/>
            <a:ext cx="3657600" cy="2062103"/>
          </a:xfrm>
          <a:prstGeom prst="rect">
            <a:avLst/>
          </a:prstGeom>
          <a:noFill/>
        </p:spPr>
        <p:txBody>
          <a:bodyPr wrap="square" rtlCol="0">
            <a:spAutoFit/>
          </a:bodyPr>
          <a:lstStyle/>
          <a:p>
            <a:r>
              <a:rPr lang="en-US" sz="3200" b="1" dirty="0" smtClean="0">
                <a:solidFill>
                  <a:srgbClr val="FFFFFF"/>
                </a:solidFill>
                <a:effectLst>
                  <a:outerShdw blurRad="38100" dist="38100" dir="2700000" algn="tl">
                    <a:srgbClr val="000000">
                      <a:alpha val="43137"/>
                    </a:srgbClr>
                  </a:outerShdw>
                </a:effectLst>
                <a:latin typeface="Century Gothic"/>
                <a:cs typeface="Century Gothic"/>
              </a:rPr>
              <a:t>Haggling at the flea market: Perfect price discrimination.</a:t>
            </a:r>
            <a:endParaRPr lang="en-US" sz="3200" b="1" dirty="0">
              <a:solidFill>
                <a:srgbClr val="FFFFFF"/>
              </a:solidFill>
              <a:effectLst>
                <a:outerShdw blurRad="38100" dist="38100" dir="2700000" algn="tl">
                  <a:srgbClr val="000000">
                    <a:alpha val="43137"/>
                  </a:srgbClr>
                </a:outerShdw>
              </a:effectLst>
              <a:latin typeface="Century Gothic"/>
              <a:cs typeface="Century Gothic"/>
            </a:endParaRPr>
          </a:p>
        </p:txBody>
      </p:sp>
      <p:sp>
        <p:nvSpPr>
          <p:cNvPr id="2" name="Footer Placeholder 1"/>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4054674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1000"/>
                                        <p:tgtEl>
                                          <p:spTgt spid="50179">
                                            <p:txEl>
                                              <p:pRg st="0" end="0"/>
                                            </p:txEl>
                                          </p:spTgt>
                                        </p:tgtEl>
                                      </p:cBhvr>
                                    </p:animEffect>
                                    <p:set>
                                      <p:cBhvr>
                                        <p:cTn id="7" dur="1" fill="hold">
                                          <p:stCondLst>
                                            <p:cond delay="999"/>
                                          </p:stCondLst>
                                        </p:cTn>
                                        <p:tgtEl>
                                          <p:spTgt spid="50179">
                                            <p:txEl>
                                              <p:pRg st="0" end="0"/>
                                            </p:txEl>
                                          </p:spTgt>
                                        </p:tgtEl>
                                        <p:attrNameLst>
                                          <p:attrName>style.visibility</p:attrName>
                                        </p:attrNameLst>
                                      </p:cBhvr>
                                      <p:to>
                                        <p:strVal val="hidden"/>
                                      </p:to>
                                    </p:set>
                                  </p:childTnLst>
                                </p:cTn>
                              </p:par>
                              <p:par>
                                <p:cTn id="8" presetID="10" presetClass="exit" presetSubtype="0" fill="hold" grpId="1" nodeType="withEffect">
                                  <p:stCondLst>
                                    <p:cond delay="0"/>
                                  </p:stCondLst>
                                  <p:childTnLst>
                                    <p:animEffect transition="out" filter="fade">
                                      <p:cBhvr>
                                        <p:cTn id="9" dur="1000"/>
                                        <p:tgtEl>
                                          <p:spTgt spid="50179">
                                            <p:txEl>
                                              <p:pRg st="1" end="1"/>
                                            </p:txEl>
                                          </p:spTgt>
                                        </p:tgtEl>
                                      </p:cBhvr>
                                    </p:animEffect>
                                    <p:set>
                                      <p:cBhvr>
                                        <p:cTn id="10" dur="1" fill="hold">
                                          <p:stCondLst>
                                            <p:cond delay="999"/>
                                          </p:stCondLst>
                                        </p:cTn>
                                        <p:tgtEl>
                                          <p:spTgt spid="50179">
                                            <p:txEl>
                                              <p:pRg st="1" end="1"/>
                                            </p:txEl>
                                          </p:spTgt>
                                        </p:tgtEl>
                                        <p:attrNameLst>
                                          <p:attrName>style.visibility</p:attrName>
                                        </p:attrNameLst>
                                      </p:cBhvr>
                                      <p:to>
                                        <p:strVal val="hidden"/>
                                      </p:to>
                                    </p:set>
                                  </p:childTnLst>
                                </p:cTn>
                              </p:par>
                              <p:par>
                                <p:cTn id="11" presetID="55" presetClass="entr" presetSubtype="0" fill="hold" nodeType="withEffect">
                                  <p:stCondLst>
                                    <p:cond delay="0"/>
                                  </p:stCondLst>
                                  <p:childTnLst>
                                    <p:set>
                                      <p:cBhvr>
                                        <p:cTn id="12" dur="1" fill="hold">
                                          <p:stCondLst>
                                            <p:cond delay="0"/>
                                          </p:stCondLst>
                                        </p:cTn>
                                        <p:tgtEl>
                                          <p:spTgt spid="72705"/>
                                        </p:tgtEl>
                                        <p:attrNameLst>
                                          <p:attrName>style.visibility</p:attrName>
                                        </p:attrNameLst>
                                      </p:cBhvr>
                                      <p:to>
                                        <p:strVal val="visible"/>
                                      </p:to>
                                    </p:set>
                                    <p:anim calcmode="lin" valueType="num">
                                      <p:cBhvr>
                                        <p:cTn id="13" dur="1000" fill="hold"/>
                                        <p:tgtEl>
                                          <p:spTgt spid="72705"/>
                                        </p:tgtEl>
                                        <p:attrNameLst>
                                          <p:attrName>ppt_w</p:attrName>
                                        </p:attrNameLst>
                                      </p:cBhvr>
                                      <p:tavLst>
                                        <p:tav tm="0">
                                          <p:val>
                                            <p:strVal val="#ppt_w*0.70"/>
                                          </p:val>
                                        </p:tav>
                                        <p:tav tm="100000">
                                          <p:val>
                                            <p:strVal val="#ppt_w"/>
                                          </p:val>
                                        </p:tav>
                                      </p:tavLst>
                                    </p:anim>
                                    <p:anim calcmode="lin" valueType="num">
                                      <p:cBhvr>
                                        <p:cTn id="14" dur="1000" fill="hold"/>
                                        <p:tgtEl>
                                          <p:spTgt spid="72705"/>
                                        </p:tgtEl>
                                        <p:attrNameLst>
                                          <p:attrName>ppt_h</p:attrName>
                                        </p:attrNameLst>
                                      </p:cBhvr>
                                      <p:tavLst>
                                        <p:tav tm="0">
                                          <p:val>
                                            <p:strVal val="#ppt_h"/>
                                          </p:val>
                                        </p:tav>
                                        <p:tav tm="100000">
                                          <p:val>
                                            <p:strVal val="#ppt_h"/>
                                          </p:val>
                                        </p:tav>
                                      </p:tavLst>
                                    </p:anim>
                                    <p:animEffect transition="in" filter="fade">
                                      <p:cBhvr>
                                        <p:cTn id="15" dur="1000"/>
                                        <p:tgtEl>
                                          <p:spTgt spid="7270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1" uiExpand="1" build="p"/>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Rot="1" noChangeArrowheads="1"/>
          </p:cNvSpPr>
          <p:nvPr>
            <p:ph type="title"/>
          </p:nvPr>
        </p:nvSpPr>
        <p:spPr/>
        <p:txBody>
          <a:bodyPr/>
          <a:lstStyle/>
          <a:p>
            <a:pPr algn="l"/>
            <a:r>
              <a:rPr lang="en-US" spc="0" dirty="0" smtClean="0"/>
              <a:t>PRICE DISCRIMINATION</a:t>
            </a:r>
          </a:p>
        </p:txBody>
      </p:sp>
      <p:sp>
        <p:nvSpPr>
          <p:cNvPr id="17" name="Content Placeholder 1"/>
          <p:cNvSpPr>
            <a:spLocks noGrp="1"/>
          </p:cNvSpPr>
          <p:nvPr>
            <p:ph idx="1"/>
          </p:nvPr>
        </p:nvSpPr>
        <p:spPr>
          <a:xfrm>
            <a:off x="152400" y="685800"/>
            <a:ext cx="8991600" cy="4648200"/>
          </a:xfrm>
        </p:spPr>
        <p:txBody>
          <a:bodyPr>
            <a:noAutofit/>
          </a:bodyPr>
          <a:lstStyle/>
          <a:p>
            <a:pPr>
              <a:lnSpc>
                <a:spcPct val="90000"/>
              </a:lnSpc>
              <a:spcBef>
                <a:spcPts val="0"/>
              </a:spcBef>
              <a:spcAft>
                <a:spcPts val="1200"/>
              </a:spcAft>
              <a:buClr>
                <a:schemeClr val="tx1"/>
              </a:buClr>
            </a:pPr>
            <a:r>
              <a:rPr lang="en-US" sz="2400" dirty="0" smtClean="0">
                <a:solidFill>
                  <a:srgbClr val="0070C0"/>
                </a:solidFill>
              </a:rPr>
              <a:t>There is no deadweight loss, </a:t>
            </a:r>
            <a:r>
              <a:rPr lang="en-US" sz="2400" dirty="0" smtClean="0"/>
              <a:t>because </a:t>
            </a:r>
            <a:r>
              <a:rPr lang="en-US" sz="2400" dirty="0"/>
              <a:t>all mutually beneficial transactions are exploited</a:t>
            </a:r>
            <a:r>
              <a:rPr lang="en-US" sz="2400" dirty="0" smtClean="0"/>
              <a:t>.</a:t>
            </a:r>
            <a:endParaRPr lang="en-US" sz="2400" dirty="0"/>
          </a:p>
          <a:p>
            <a:pPr>
              <a:lnSpc>
                <a:spcPct val="90000"/>
              </a:lnSpc>
              <a:spcBef>
                <a:spcPts val="0"/>
              </a:spcBef>
              <a:spcAft>
                <a:spcPts val="1200"/>
              </a:spcAft>
              <a:buClr>
                <a:schemeClr val="tx1"/>
              </a:buClr>
            </a:pPr>
            <a:r>
              <a:rPr lang="en-US" sz="2400" dirty="0" smtClean="0"/>
              <a:t>There is </a:t>
            </a:r>
            <a:r>
              <a:rPr lang="en-US" sz="2400" dirty="0" smtClean="0">
                <a:solidFill>
                  <a:srgbClr val="0070C0"/>
                </a:solidFill>
              </a:rPr>
              <a:t>zero consumer surplus: </a:t>
            </a:r>
            <a:r>
              <a:rPr lang="en-US" sz="2400" dirty="0"/>
              <a:t>The entire surplus is captured by the monopolist in the form of profit.</a:t>
            </a:r>
            <a:br>
              <a:rPr lang="en-US" sz="2400" dirty="0"/>
            </a:br>
            <a:endParaRPr lang="en-US" sz="2400" dirty="0"/>
          </a:p>
        </p:txBody>
      </p:sp>
      <p:sp>
        <p:nvSpPr>
          <p:cNvPr id="244805" name="Freeform 69"/>
          <p:cNvSpPr>
            <a:spLocks/>
          </p:cNvSpPr>
          <p:nvPr/>
        </p:nvSpPr>
        <p:spPr bwMode="auto">
          <a:xfrm>
            <a:off x="1558925" y="3098800"/>
            <a:ext cx="4460875" cy="2311400"/>
          </a:xfrm>
          <a:custGeom>
            <a:avLst/>
            <a:gdLst>
              <a:gd name="T0" fmla="*/ 0 w 1406"/>
              <a:gd name="T1" fmla="*/ 0 h 771"/>
              <a:gd name="T2" fmla="*/ 0 w 1406"/>
              <a:gd name="T3" fmla="*/ 771 h 771"/>
              <a:gd name="T4" fmla="*/ 1406 w 1406"/>
              <a:gd name="T5" fmla="*/ 771 h 771"/>
              <a:gd name="T6" fmla="*/ 0 w 1406"/>
              <a:gd name="T7" fmla="*/ 0 h 771"/>
            </a:gdLst>
            <a:ahLst/>
            <a:cxnLst>
              <a:cxn ang="0">
                <a:pos x="T0" y="T1"/>
              </a:cxn>
              <a:cxn ang="0">
                <a:pos x="T2" y="T3"/>
              </a:cxn>
              <a:cxn ang="0">
                <a:pos x="T4" y="T5"/>
              </a:cxn>
              <a:cxn ang="0">
                <a:pos x="T6" y="T7"/>
              </a:cxn>
            </a:cxnLst>
            <a:rect l="0" t="0" r="r" b="b"/>
            <a:pathLst>
              <a:path w="1406" h="771">
                <a:moveTo>
                  <a:pt x="0" y="0"/>
                </a:moveTo>
                <a:lnTo>
                  <a:pt x="0" y="771"/>
                </a:lnTo>
                <a:lnTo>
                  <a:pt x="1406" y="771"/>
                </a:lnTo>
                <a:lnTo>
                  <a:pt x="0" y="0"/>
                </a:lnTo>
                <a:close/>
              </a:path>
            </a:pathLst>
          </a:custGeom>
          <a:solidFill>
            <a:srgbClr val="D7ED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44806" name="Line 70"/>
          <p:cNvSpPr>
            <a:spLocks noChangeShapeType="1"/>
          </p:cNvSpPr>
          <p:nvPr/>
        </p:nvSpPr>
        <p:spPr bwMode="auto">
          <a:xfrm>
            <a:off x="1558925" y="5429250"/>
            <a:ext cx="5561013" cy="1588"/>
          </a:xfrm>
          <a:prstGeom prst="line">
            <a:avLst/>
          </a:prstGeom>
          <a:noFill/>
          <a:ln w="30163">
            <a:solidFill>
              <a:srgbClr val="F3716D"/>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44807" name="Line 71"/>
          <p:cNvSpPr>
            <a:spLocks noChangeShapeType="1"/>
          </p:cNvSpPr>
          <p:nvPr/>
        </p:nvSpPr>
        <p:spPr bwMode="auto">
          <a:xfrm>
            <a:off x="1558925" y="3098800"/>
            <a:ext cx="5364163" cy="2778125"/>
          </a:xfrm>
          <a:prstGeom prst="line">
            <a:avLst/>
          </a:prstGeom>
          <a:noFill/>
          <a:ln w="30163">
            <a:solidFill>
              <a:srgbClr val="3C5DAA"/>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44808" name="Rectangle 72"/>
          <p:cNvSpPr>
            <a:spLocks noChangeArrowheads="1"/>
          </p:cNvSpPr>
          <p:nvPr/>
        </p:nvSpPr>
        <p:spPr bwMode="auto">
          <a:xfrm>
            <a:off x="6572250" y="6413956"/>
            <a:ext cx="75661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dirty="0">
                <a:solidFill>
                  <a:srgbClr val="000000"/>
                </a:solidFill>
                <a:latin typeface="Century Gothic"/>
                <a:cs typeface="Century Gothic"/>
              </a:rPr>
              <a:t>Quantity</a:t>
            </a:r>
            <a:endParaRPr lang="en-US" sz="1400" dirty="0">
              <a:latin typeface="Century Gothic"/>
              <a:cs typeface="Century Gothic"/>
            </a:endParaRPr>
          </a:p>
        </p:txBody>
      </p:sp>
      <p:sp>
        <p:nvSpPr>
          <p:cNvPr id="244809" name="Rectangle 73"/>
          <p:cNvSpPr>
            <a:spLocks noChangeArrowheads="1"/>
          </p:cNvSpPr>
          <p:nvPr/>
        </p:nvSpPr>
        <p:spPr bwMode="auto">
          <a:xfrm>
            <a:off x="7162800" y="5334000"/>
            <a:ext cx="34005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a:solidFill>
                  <a:srgbClr val="000000"/>
                </a:solidFill>
                <a:latin typeface="Century Gothic"/>
                <a:cs typeface="Century Gothic"/>
              </a:rPr>
              <a:t>MC</a:t>
            </a:r>
            <a:endParaRPr lang="en-US" sz="1400" i="1" dirty="0">
              <a:latin typeface="Century Gothic"/>
              <a:cs typeface="Century Gothic"/>
            </a:endParaRPr>
          </a:p>
        </p:txBody>
      </p:sp>
      <p:sp>
        <p:nvSpPr>
          <p:cNvPr id="244810" name="Rectangle 74"/>
          <p:cNvSpPr>
            <a:spLocks noChangeArrowheads="1"/>
          </p:cNvSpPr>
          <p:nvPr/>
        </p:nvSpPr>
        <p:spPr bwMode="auto">
          <a:xfrm>
            <a:off x="6902450" y="5807075"/>
            <a:ext cx="2603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r>
              <a:rPr lang="en-US" sz="1400" dirty="0">
                <a:solidFill>
                  <a:srgbClr val="000000"/>
                </a:solidFill>
                <a:latin typeface="Century Gothic"/>
                <a:cs typeface="Century Gothic"/>
              </a:rPr>
              <a:t> </a:t>
            </a:r>
            <a:r>
              <a:rPr lang="en-US" sz="1400" i="1" dirty="0">
                <a:solidFill>
                  <a:srgbClr val="000000"/>
                </a:solidFill>
                <a:latin typeface="Century Gothic"/>
                <a:cs typeface="Century Gothic"/>
              </a:rPr>
              <a:t>D</a:t>
            </a:r>
            <a:endParaRPr lang="en-US" sz="1400" i="1" dirty="0">
              <a:latin typeface="Century Gothic"/>
              <a:cs typeface="Century Gothic"/>
            </a:endParaRPr>
          </a:p>
        </p:txBody>
      </p:sp>
      <p:sp>
        <p:nvSpPr>
          <p:cNvPr id="244811" name="Line 75"/>
          <p:cNvSpPr>
            <a:spLocks noChangeShapeType="1"/>
          </p:cNvSpPr>
          <p:nvPr/>
        </p:nvSpPr>
        <p:spPr bwMode="auto">
          <a:xfrm flipV="1">
            <a:off x="2971800" y="3429000"/>
            <a:ext cx="1528763" cy="914400"/>
          </a:xfrm>
          <a:prstGeom prst="line">
            <a:avLst/>
          </a:prstGeom>
          <a:noFill/>
          <a:ln w="79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44812" name="Freeform 76"/>
          <p:cNvSpPr>
            <a:spLocks/>
          </p:cNvSpPr>
          <p:nvPr/>
        </p:nvSpPr>
        <p:spPr bwMode="auto">
          <a:xfrm>
            <a:off x="3886200" y="3124200"/>
            <a:ext cx="2133600" cy="507087"/>
          </a:xfrm>
          <a:custGeom>
            <a:avLst/>
            <a:gdLst>
              <a:gd name="T0" fmla="*/ 296 w 296"/>
              <a:gd name="T1" fmla="*/ 79 h 95"/>
              <a:gd name="T2" fmla="*/ 280 w 296"/>
              <a:gd name="T3" fmla="*/ 95 h 95"/>
              <a:gd name="T4" fmla="*/ 16 w 296"/>
              <a:gd name="T5" fmla="*/ 95 h 95"/>
              <a:gd name="T6" fmla="*/ 0 w 296"/>
              <a:gd name="T7" fmla="*/ 79 h 95"/>
              <a:gd name="T8" fmla="*/ 0 w 296"/>
              <a:gd name="T9" fmla="*/ 16 h 95"/>
              <a:gd name="T10" fmla="*/ 16 w 296"/>
              <a:gd name="T11" fmla="*/ 0 h 95"/>
              <a:gd name="T12" fmla="*/ 280 w 296"/>
              <a:gd name="T13" fmla="*/ 0 h 95"/>
              <a:gd name="T14" fmla="*/ 296 w 296"/>
              <a:gd name="T15" fmla="*/ 16 h 95"/>
              <a:gd name="T16" fmla="*/ 296 w 296"/>
              <a:gd name="T17" fmla="*/ 7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6" h="95">
                <a:moveTo>
                  <a:pt x="296" y="79"/>
                </a:moveTo>
                <a:cubicBezTo>
                  <a:pt x="296" y="87"/>
                  <a:pt x="289" y="95"/>
                  <a:pt x="280" y="95"/>
                </a:cubicBezTo>
                <a:cubicBezTo>
                  <a:pt x="16" y="95"/>
                  <a:pt x="16" y="95"/>
                  <a:pt x="16" y="95"/>
                </a:cubicBezTo>
                <a:cubicBezTo>
                  <a:pt x="7" y="95"/>
                  <a:pt x="0" y="87"/>
                  <a:pt x="0" y="79"/>
                </a:cubicBezTo>
                <a:cubicBezTo>
                  <a:pt x="0" y="16"/>
                  <a:pt x="0" y="16"/>
                  <a:pt x="0" y="16"/>
                </a:cubicBezTo>
                <a:cubicBezTo>
                  <a:pt x="0" y="7"/>
                  <a:pt x="7" y="0"/>
                  <a:pt x="16" y="0"/>
                </a:cubicBezTo>
                <a:cubicBezTo>
                  <a:pt x="280" y="0"/>
                  <a:pt x="280" y="0"/>
                  <a:pt x="280" y="0"/>
                </a:cubicBezTo>
                <a:cubicBezTo>
                  <a:pt x="289" y="0"/>
                  <a:pt x="296" y="7"/>
                  <a:pt x="296" y="16"/>
                </a:cubicBezTo>
                <a:lnTo>
                  <a:pt x="296" y="79"/>
                </a:lnTo>
                <a:close/>
              </a:path>
            </a:pathLst>
          </a:custGeom>
          <a:solidFill>
            <a:srgbClr val="D7E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44813" name="Rectangle 77"/>
          <p:cNvSpPr>
            <a:spLocks noChangeArrowheads="1"/>
          </p:cNvSpPr>
          <p:nvPr/>
        </p:nvSpPr>
        <p:spPr bwMode="auto">
          <a:xfrm>
            <a:off x="3962400" y="3162299"/>
            <a:ext cx="220007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588" indent="-1588">
              <a:spcBef>
                <a:spcPct val="0"/>
              </a:spcBef>
            </a:pPr>
            <a:r>
              <a:rPr lang="en-US" sz="1400" dirty="0" smtClean="0">
                <a:solidFill>
                  <a:srgbClr val="000000"/>
                </a:solidFill>
                <a:latin typeface="Century Gothic"/>
                <a:cs typeface="Century Gothic"/>
              </a:rPr>
              <a:t>Profit </a:t>
            </a:r>
            <a:r>
              <a:rPr lang="en-US" sz="1400" dirty="0">
                <a:solidFill>
                  <a:srgbClr val="000000"/>
                </a:solidFill>
                <a:latin typeface="Century Gothic"/>
                <a:cs typeface="Century Gothic"/>
              </a:rPr>
              <a:t>with perfect </a:t>
            </a:r>
            <a:r>
              <a:rPr lang="en-US" sz="1400" dirty="0" smtClean="0">
                <a:solidFill>
                  <a:srgbClr val="000000"/>
                </a:solidFill>
                <a:latin typeface="Century Gothic"/>
                <a:cs typeface="Century Gothic"/>
              </a:rPr>
              <a:t>price discrimination</a:t>
            </a:r>
            <a:endParaRPr lang="en-US" sz="1400" dirty="0">
              <a:latin typeface="Century Gothic"/>
              <a:cs typeface="Century Gothic"/>
            </a:endParaRPr>
          </a:p>
        </p:txBody>
      </p:sp>
      <p:sp>
        <p:nvSpPr>
          <p:cNvPr id="244830" name="Freeform 94"/>
          <p:cNvSpPr>
            <a:spLocks/>
          </p:cNvSpPr>
          <p:nvPr/>
        </p:nvSpPr>
        <p:spPr bwMode="auto">
          <a:xfrm>
            <a:off x="1558925" y="2286000"/>
            <a:ext cx="6062663" cy="4081463"/>
          </a:xfrm>
          <a:custGeom>
            <a:avLst/>
            <a:gdLst>
              <a:gd name="T0" fmla="*/ 1911 w 1911"/>
              <a:gd name="T1" fmla="*/ 1361 h 1361"/>
              <a:gd name="T2" fmla="*/ 0 w 1911"/>
              <a:gd name="T3" fmla="*/ 1361 h 1361"/>
              <a:gd name="T4" fmla="*/ 0 w 1911"/>
              <a:gd name="T5" fmla="*/ 0 h 1361"/>
            </a:gdLst>
            <a:ahLst/>
            <a:cxnLst>
              <a:cxn ang="0">
                <a:pos x="T0" y="T1"/>
              </a:cxn>
              <a:cxn ang="0">
                <a:pos x="T2" y="T3"/>
              </a:cxn>
              <a:cxn ang="0">
                <a:pos x="T4" y="T5"/>
              </a:cxn>
            </a:cxnLst>
            <a:rect l="0" t="0" r="r" b="b"/>
            <a:pathLst>
              <a:path w="1911" h="1361">
                <a:moveTo>
                  <a:pt x="1911" y="1361"/>
                </a:moveTo>
                <a:lnTo>
                  <a:pt x="0" y="1361"/>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atin typeface="Century Gothic"/>
              <a:cs typeface="Century Gothic"/>
            </a:endParaRPr>
          </a:p>
        </p:txBody>
      </p:sp>
      <p:sp>
        <p:nvSpPr>
          <p:cNvPr id="244831" name="Rectangle 95"/>
          <p:cNvSpPr>
            <a:spLocks noChangeArrowheads="1"/>
          </p:cNvSpPr>
          <p:nvPr/>
        </p:nvSpPr>
        <p:spPr bwMode="auto">
          <a:xfrm>
            <a:off x="3262312" y="2573337"/>
            <a:ext cx="2487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(c)</a:t>
            </a:r>
            <a:endParaRPr lang="en-US" sz="1400">
              <a:latin typeface="Century Gothic"/>
              <a:cs typeface="Century Gothic"/>
            </a:endParaRPr>
          </a:p>
        </p:txBody>
      </p:sp>
      <p:sp>
        <p:nvSpPr>
          <p:cNvPr id="244832" name="Rectangle 96"/>
          <p:cNvSpPr>
            <a:spLocks noChangeArrowheads="1"/>
          </p:cNvSpPr>
          <p:nvPr/>
        </p:nvSpPr>
        <p:spPr bwMode="auto">
          <a:xfrm>
            <a:off x="3509962" y="2573337"/>
            <a:ext cx="235801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b="1" dirty="0">
                <a:solidFill>
                  <a:srgbClr val="000000"/>
                </a:solidFill>
                <a:latin typeface="Century Gothic"/>
                <a:cs typeface="Century Gothic"/>
              </a:rPr>
              <a:t>Perfect </a:t>
            </a:r>
            <a:r>
              <a:rPr lang="en-US" sz="1400" b="1" dirty="0" smtClean="0">
                <a:solidFill>
                  <a:srgbClr val="000000"/>
                </a:solidFill>
                <a:latin typeface="Century Gothic"/>
                <a:cs typeface="Century Gothic"/>
              </a:rPr>
              <a:t>price discrimination</a:t>
            </a:r>
            <a:endParaRPr lang="en-US" sz="1400" b="1" dirty="0">
              <a:latin typeface="Century Gothic"/>
              <a:cs typeface="Century Gothic"/>
            </a:endParaRPr>
          </a:p>
        </p:txBody>
      </p:sp>
      <p:sp>
        <p:nvSpPr>
          <p:cNvPr id="244833" name="Rectangle 97"/>
          <p:cNvSpPr>
            <a:spLocks noChangeArrowheads="1"/>
          </p:cNvSpPr>
          <p:nvPr/>
        </p:nvSpPr>
        <p:spPr bwMode="auto">
          <a:xfrm>
            <a:off x="638175" y="2527756"/>
            <a:ext cx="89693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r>
              <a:rPr lang="en-US" sz="1400" dirty="0">
                <a:solidFill>
                  <a:srgbClr val="000000"/>
                </a:solidFill>
                <a:latin typeface="Century Gothic"/>
                <a:cs typeface="Century Gothic"/>
              </a:rPr>
              <a:t>Price, cost</a:t>
            </a:r>
            <a:endParaRPr lang="en-US" sz="1400" dirty="0">
              <a:latin typeface="Century Gothic"/>
              <a:cs typeface="Century Gothic"/>
            </a:endParaRPr>
          </a:p>
        </p:txBody>
      </p:sp>
      <p:sp>
        <p:nvSpPr>
          <p:cNvPr id="2" name="Footer Placeholder 1"/>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3542440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4805"/>
                                        </p:tgtEl>
                                        <p:attrNameLst>
                                          <p:attrName>style.visibility</p:attrName>
                                        </p:attrNameLst>
                                      </p:cBhvr>
                                      <p:to>
                                        <p:strVal val="visible"/>
                                      </p:to>
                                    </p:set>
                                    <p:animEffect transition="in" filter="fade">
                                      <p:cBhvr>
                                        <p:cTn id="7" dur="500"/>
                                        <p:tgtEl>
                                          <p:spTgt spid="24480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4811"/>
                                        </p:tgtEl>
                                        <p:attrNameLst>
                                          <p:attrName>style.visibility</p:attrName>
                                        </p:attrNameLst>
                                      </p:cBhvr>
                                      <p:to>
                                        <p:strVal val="visible"/>
                                      </p:to>
                                    </p:set>
                                    <p:animEffect transition="in" filter="fade">
                                      <p:cBhvr>
                                        <p:cTn id="11" dur="500"/>
                                        <p:tgtEl>
                                          <p:spTgt spid="24481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44813"/>
                                        </p:tgtEl>
                                        <p:attrNameLst>
                                          <p:attrName>style.visibility</p:attrName>
                                        </p:attrNameLst>
                                      </p:cBhvr>
                                      <p:to>
                                        <p:strVal val="visible"/>
                                      </p:to>
                                    </p:set>
                                    <p:animEffect transition="in" filter="fade">
                                      <p:cBhvr>
                                        <p:cTn id="14" dur="500"/>
                                        <p:tgtEl>
                                          <p:spTgt spid="24481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44812"/>
                                        </p:tgtEl>
                                        <p:attrNameLst>
                                          <p:attrName>style.visibility</p:attrName>
                                        </p:attrNameLst>
                                      </p:cBhvr>
                                      <p:to>
                                        <p:strVal val="visible"/>
                                      </p:to>
                                    </p:set>
                                    <p:animEffect transition="in" filter="fade">
                                      <p:cBhvr>
                                        <p:cTn id="17" dur="500"/>
                                        <p:tgtEl>
                                          <p:spTgt spid="244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805" grpId="0" animBg="1"/>
      <p:bldP spid="244811" grpId="0" animBg="1"/>
      <p:bldP spid="244812" grpId="0" animBg="1"/>
      <p:bldP spid="2448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rrowheads="1"/>
          </p:cNvSpPr>
          <p:nvPr>
            <p:ph type="title"/>
          </p:nvPr>
        </p:nvSpPr>
        <p:spPr/>
        <p:txBody>
          <a:bodyPr/>
          <a:lstStyle/>
          <a:p>
            <a:pPr algn="l"/>
            <a:r>
              <a:rPr lang="en-US" spc="0" dirty="0" smtClean="0"/>
              <a:t>PRICE DISCRIMINATION</a:t>
            </a:r>
            <a:endParaRPr lang="en-US" b="0" spc="0" dirty="0" smtClean="0"/>
          </a:p>
        </p:txBody>
      </p:sp>
      <p:sp>
        <p:nvSpPr>
          <p:cNvPr id="2" name="Content Placeholder 1"/>
          <p:cNvSpPr>
            <a:spLocks noGrp="1"/>
          </p:cNvSpPr>
          <p:nvPr>
            <p:ph idx="1"/>
          </p:nvPr>
        </p:nvSpPr>
        <p:spPr>
          <a:xfrm>
            <a:off x="228600" y="990600"/>
            <a:ext cx="8839200" cy="2133600"/>
          </a:xfrm>
        </p:spPr>
        <p:txBody>
          <a:bodyPr>
            <a:normAutofit fontScale="92500"/>
          </a:bodyPr>
          <a:lstStyle/>
          <a:p>
            <a:pPr>
              <a:buClr>
                <a:schemeClr val="tx1"/>
              </a:buClr>
            </a:pPr>
            <a:r>
              <a:rPr lang="en-US" dirty="0" smtClean="0"/>
              <a:t>Common </a:t>
            </a:r>
            <a:r>
              <a:rPr lang="en-US" dirty="0"/>
              <a:t>techniques for price </a:t>
            </a:r>
            <a:r>
              <a:rPr lang="en-US" dirty="0" smtClean="0"/>
              <a:t>discrimination:</a:t>
            </a:r>
            <a:endParaRPr lang="en-US" dirty="0"/>
          </a:p>
          <a:p>
            <a:pPr lvl="1">
              <a:buClr>
                <a:schemeClr val="tx1"/>
              </a:buClr>
            </a:pPr>
            <a:r>
              <a:rPr lang="en-US" i="1" dirty="0" smtClean="0">
                <a:solidFill>
                  <a:srgbClr val="0070C0"/>
                </a:solidFill>
              </a:rPr>
              <a:t>Advance purchase restrictions</a:t>
            </a:r>
            <a:endParaRPr lang="en-US" dirty="0">
              <a:solidFill>
                <a:srgbClr val="0070C0"/>
              </a:solidFill>
            </a:endParaRPr>
          </a:p>
          <a:p>
            <a:pPr lvl="1">
              <a:buClr>
                <a:schemeClr val="tx1"/>
              </a:buClr>
            </a:pPr>
            <a:r>
              <a:rPr lang="en-US" i="1" dirty="0" smtClean="0">
                <a:solidFill>
                  <a:srgbClr val="0070C0"/>
                </a:solidFill>
              </a:rPr>
              <a:t>Volume discounts</a:t>
            </a:r>
            <a:endParaRPr lang="en-US" dirty="0">
              <a:solidFill>
                <a:srgbClr val="0070C0"/>
              </a:solidFill>
            </a:endParaRPr>
          </a:p>
          <a:p>
            <a:pPr lvl="1">
              <a:buClr>
                <a:schemeClr val="tx1"/>
              </a:buClr>
            </a:pPr>
            <a:r>
              <a:rPr lang="en-US" i="1" dirty="0" smtClean="0">
                <a:solidFill>
                  <a:srgbClr val="0070C0"/>
                </a:solidFill>
              </a:rPr>
              <a:t>Two-part tariffs</a:t>
            </a:r>
            <a:endParaRPr lang="en-US" dirty="0">
              <a:solidFill>
                <a:srgbClr val="0070C0"/>
              </a:solidFill>
            </a:endParaRPr>
          </a:p>
          <a:p>
            <a:endParaRPr lang="en-US" sz="3600" dirty="0"/>
          </a:p>
        </p:txBody>
      </p:sp>
      <p:pic>
        <p:nvPicPr>
          <p:cNvPr id="2050" name="Picture 2" descr="http://content.costco.com/Images/Content/Product/ExecMemberCard_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4867" y="3657600"/>
            <a:ext cx="2857500" cy="2857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14600" y="6172200"/>
            <a:ext cx="4419600" cy="369332"/>
          </a:xfrm>
          <a:prstGeom prst="rect">
            <a:avLst/>
          </a:prstGeom>
          <a:noFill/>
        </p:spPr>
        <p:txBody>
          <a:bodyPr wrap="square" rtlCol="0">
            <a:spAutoFit/>
          </a:bodyPr>
          <a:lstStyle/>
          <a:p>
            <a:r>
              <a:rPr lang="en-US" b="1" i="1" dirty="0" smtClean="0">
                <a:solidFill>
                  <a:schemeClr val="tx1">
                    <a:lumMod val="75000"/>
                    <a:lumOff val="25000"/>
                  </a:schemeClr>
                </a:solidFill>
                <a:latin typeface="Century Gothic"/>
                <a:cs typeface="Century Gothic"/>
              </a:rPr>
              <a:t>Your Costco card: a two-part tariff</a:t>
            </a:r>
            <a:endParaRPr lang="en-US" b="1" i="1" dirty="0">
              <a:solidFill>
                <a:schemeClr val="tx1">
                  <a:lumMod val="75000"/>
                  <a:lumOff val="25000"/>
                </a:schemeClr>
              </a:solidFill>
              <a:latin typeface="Century Gothic"/>
              <a:cs typeface="Century Gothic"/>
            </a:endParaRPr>
          </a:p>
        </p:txBody>
      </p:sp>
      <p:sp>
        <p:nvSpPr>
          <p:cNvPr id="4" name="Footer Placeholder 3"/>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4206824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2253047" y="3025344"/>
            <a:ext cx="3574887" cy="2743200"/>
          </a:xfrm>
          <a:prstGeom prst="roundRect">
            <a:avLst>
              <a:gd name="adj" fmla="val 2872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28600" y="1219200"/>
            <a:ext cx="8229600" cy="1200329"/>
          </a:xfrm>
          <a:prstGeom prst="rect">
            <a:avLst/>
          </a:prstGeom>
          <a:noFill/>
        </p:spPr>
        <p:txBody>
          <a:bodyPr wrap="square" rtlCol="0">
            <a:spAutoFit/>
          </a:bodyPr>
          <a:lstStyle/>
          <a:p>
            <a:r>
              <a:rPr lang="en-US" b="1" dirty="0" smtClean="0">
                <a:latin typeface="Century Gothic" pitchFamily="34" charset="0"/>
              </a:rPr>
              <a:t>Larry </a:t>
            </a:r>
            <a:r>
              <a:rPr lang="en-US" b="1" dirty="0" err="1" smtClean="0">
                <a:latin typeface="Century Gothic" pitchFamily="34" charset="0"/>
              </a:rPr>
              <a:t>Lessig</a:t>
            </a:r>
            <a:r>
              <a:rPr lang="en-US" b="1" dirty="0" smtClean="0">
                <a:latin typeface="Century Gothic" pitchFamily="34" charset="0"/>
              </a:rPr>
              <a:t>, the Net’s most celebrated lawyer, gives a TED talk </a:t>
            </a:r>
            <a:r>
              <a:rPr lang="en-US" b="1" dirty="0" smtClean="0">
                <a:latin typeface="Century Gothic" pitchFamily="34" charset="0"/>
                <a:hlinkClick r:id="rId4"/>
              </a:rPr>
              <a:t>here</a:t>
            </a:r>
            <a:r>
              <a:rPr lang="en-US" b="1" dirty="0" smtClean="0">
                <a:latin typeface="Century Gothic" pitchFamily="34" charset="0"/>
              </a:rPr>
              <a:t> titled “Laws That Choke Creativity.”  He cites John Philip Sousa, Celestial Copyrights and the "ASCAP cartel" in his argument for reviving our creative culture.  (18:59 minutes)</a:t>
            </a:r>
            <a:endParaRPr lang="en-US" b="1" dirty="0">
              <a:latin typeface="Century Gothic" pitchFamily="34" charset="0"/>
            </a:endParaRPr>
          </a:p>
        </p:txBody>
      </p:sp>
      <p:sp>
        <p:nvSpPr>
          <p:cNvPr id="5" name="Footer Placeholder 4"/>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2267089393"/>
      </p:ext>
    </p:extLst>
  </p:cSld>
  <p:clrMapOvr>
    <a:masterClrMapping/>
  </p:clrMapOvr>
  <p:transition>
    <p:fade thruBlk="1"/>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48000"/>
          </a:blip>
          <a:stretch>
            <a:fillRect/>
          </a:stretch>
        </a:blip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1715034"/>
            <a:ext cx="9144000" cy="4685766"/>
          </a:xfrm>
          <a:solidFill>
            <a:schemeClr val="bg1">
              <a:alpha val="66000"/>
            </a:schemeClr>
          </a:solidFill>
        </p:spPr>
        <p:txBody>
          <a:bodyPr>
            <a:noAutofit/>
          </a:bodyPr>
          <a:lstStyle/>
          <a:p>
            <a:pPr>
              <a:spcBef>
                <a:spcPts val="72"/>
              </a:spcBef>
              <a:spcAft>
                <a:spcPts val="1800"/>
              </a:spcAft>
            </a:pPr>
            <a:r>
              <a:rPr lang="en-US" sz="2800" dirty="0" smtClean="0">
                <a:solidFill>
                  <a:schemeClr val="accent2"/>
                </a:solidFill>
                <a:latin typeface="Century Gothic"/>
                <a:cs typeface="Century Gothic"/>
              </a:rPr>
              <a:t>Sales, Factory Outlets, and Ghost Cities: </a:t>
            </a:r>
            <a:r>
              <a:rPr lang="en-US" sz="2800" dirty="0" smtClean="0">
                <a:latin typeface="Century Gothic"/>
                <a:cs typeface="Century Gothic"/>
              </a:rPr>
              <a:t>Evidence of Price Discrimination?</a:t>
            </a:r>
          </a:p>
          <a:p>
            <a:pPr>
              <a:spcBef>
                <a:spcPts val="72"/>
              </a:spcBef>
              <a:spcAft>
                <a:spcPts val="1800"/>
              </a:spcAft>
            </a:pPr>
            <a:r>
              <a:rPr lang="en-US" sz="2800" dirty="0" smtClean="0">
                <a:solidFill>
                  <a:srgbClr val="E46C0A"/>
                </a:solidFill>
                <a:latin typeface="Century Gothic"/>
                <a:cs typeface="Century Gothic"/>
              </a:rPr>
              <a:t>Necessities:</a:t>
            </a:r>
            <a:r>
              <a:rPr lang="en-US" sz="2800" dirty="0" smtClean="0">
                <a:latin typeface="Century Gothic"/>
                <a:cs typeface="Century Gothic"/>
              </a:rPr>
              <a:t> </a:t>
            </a:r>
            <a:r>
              <a:rPr lang="en-US" sz="2800" b="0" dirty="0" smtClean="0">
                <a:latin typeface="Century Gothic"/>
                <a:cs typeface="Century Gothic"/>
              </a:rPr>
              <a:t>(sheets, towels) go on sale rarely</a:t>
            </a:r>
            <a:r>
              <a:rPr lang="en-US" sz="2800" dirty="0">
                <a:latin typeface="Century Gothic"/>
                <a:cs typeface="Century Gothic"/>
              </a:rPr>
              <a:t>	</a:t>
            </a:r>
            <a:endParaRPr lang="en-US" sz="2800" dirty="0" smtClean="0">
              <a:latin typeface="Century Gothic"/>
              <a:cs typeface="Century Gothic"/>
            </a:endParaRPr>
          </a:p>
          <a:p>
            <a:pPr>
              <a:spcBef>
                <a:spcPts val="72"/>
              </a:spcBef>
              <a:spcAft>
                <a:spcPts val="1800"/>
              </a:spcAft>
            </a:pPr>
            <a:r>
              <a:rPr lang="en-US" sz="2800" dirty="0" smtClean="0">
                <a:solidFill>
                  <a:srgbClr val="E46C0A"/>
                </a:solidFill>
                <a:latin typeface="Century Gothic"/>
                <a:cs typeface="Century Gothic"/>
              </a:rPr>
              <a:t>Outlets: </a:t>
            </a:r>
            <a:r>
              <a:rPr lang="en-US" sz="2800" b="0" dirty="0" smtClean="0">
                <a:latin typeface="Century Gothic"/>
                <a:cs typeface="Century Gothic"/>
              </a:rPr>
              <a:t>lower prices but further away</a:t>
            </a:r>
          </a:p>
          <a:p>
            <a:pPr>
              <a:spcBef>
                <a:spcPts val="72"/>
              </a:spcBef>
              <a:spcAft>
                <a:spcPts val="1800"/>
              </a:spcAft>
            </a:pPr>
            <a:r>
              <a:rPr lang="en-US" sz="2800" dirty="0" smtClean="0">
                <a:solidFill>
                  <a:srgbClr val="E46C0A"/>
                </a:solidFill>
                <a:latin typeface="Century Gothic"/>
                <a:cs typeface="Century Gothic"/>
              </a:rPr>
              <a:t>Airline tickets: </a:t>
            </a:r>
            <a:r>
              <a:rPr lang="en-US" sz="2800" b="0" dirty="0" smtClean="0">
                <a:latin typeface="Century Gothic"/>
                <a:cs typeface="Century Gothic"/>
              </a:rPr>
              <a:t>often cheaper to fly longer distances to major cities than short distances to small cities</a:t>
            </a:r>
            <a:endParaRPr lang="en-US" sz="2800" b="0" dirty="0">
              <a:latin typeface="Century Gothic"/>
              <a:cs typeface="Century Gothic"/>
            </a:endParaRPr>
          </a:p>
          <a:p>
            <a:pPr>
              <a:spcBef>
                <a:spcPts val="72"/>
              </a:spcBef>
              <a:spcAft>
                <a:spcPts val="1800"/>
              </a:spcAft>
            </a:pPr>
            <a:r>
              <a:rPr lang="en-US" sz="2800" dirty="0" smtClean="0">
                <a:latin typeface="Century Gothic"/>
                <a:cs typeface="Century Gothic"/>
              </a:rPr>
              <a:t>Can you explain the pricing in light of differences in price elasticity of demand?</a:t>
            </a:r>
            <a:endParaRPr lang="en-US" sz="2800" dirty="0">
              <a:latin typeface="Century Gothic"/>
              <a:cs typeface="Century Gothic"/>
            </a:endParaRPr>
          </a:p>
        </p:txBody>
      </p:sp>
      <p:sp>
        <p:nvSpPr>
          <p:cNvPr id="2" name="Footer Placeholder 1"/>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320118570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14400"/>
            <a:ext cx="8534400" cy="5441950"/>
          </a:xfrm>
        </p:spPr>
        <p:txBody>
          <a:bodyPr>
            <a:noAutofit/>
          </a:bodyPr>
          <a:lstStyle/>
          <a:p>
            <a:r>
              <a:rPr lang="en-US" sz="2800" dirty="0" smtClean="0">
                <a:solidFill>
                  <a:schemeClr val="accent2"/>
                </a:solidFill>
                <a:latin typeface="Century Gothic"/>
              </a:rPr>
              <a:t>Amazon and Hachette Go to War</a:t>
            </a:r>
          </a:p>
          <a:p>
            <a:r>
              <a:rPr lang="en-US" sz="2800" dirty="0" smtClean="0">
                <a:latin typeface="Century Gothic"/>
              </a:rPr>
              <a:t>May 2014: in a dispute over the increase in Amazon’s fees to Hachette publishers (30% to 50%) </a:t>
            </a:r>
            <a:r>
              <a:rPr lang="en-US" sz="2800" dirty="0" smtClean="0">
                <a:solidFill>
                  <a:schemeClr val="accent3">
                    <a:lumMod val="75000"/>
                  </a:schemeClr>
                </a:solidFill>
                <a:latin typeface="Century Gothic"/>
              </a:rPr>
              <a:t>Amazon slowed delivery of Hachette books, </a:t>
            </a:r>
            <a:r>
              <a:rPr lang="en-US" sz="2800" dirty="0">
                <a:solidFill>
                  <a:schemeClr val="accent3">
                    <a:lumMod val="75000"/>
                  </a:schemeClr>
                </a:solidFill>
                <a:latin typeface="Century Gothic"/>
              </a:rPr>
              <a:t>removed ordering options</a:t>
            </a:r>
            <a:r>
              <a:rPr lang="en-US" sz="2800" dirty="0" smtClean="0">
                <a:solidFill>
                  <a:schemeClr val="accent3">
                    <a:lumMod val="75000"/>
                  </a:schemeClr>
                </a:solidFill>
                <a:latin typeface="Century Gothic"/>
              </a:rPr>
              <a:t> and suggested alternatives to customers. </a:t>
            </a:r>
            <a:endParaRPr lang="en-US" sz="2800" dirty="0">
              <a:solidFill>
                <a:schemeClr val="accent3">
                  <a:lumMod val="75000"/>
                </a:schemeClr>
              </a:solidFill>
              <a:latin typeface="Century Gothic"/>
            </a:endParaRPr>
          </a:p>
          <a:p>
            <a:endParaRPr lang="en-US" sz="2000" dirty="0" smtClean="0">
              <a:latin typeface="Century Gothic"/>
            </a:endParaRPr>
          </a:p>
          <a:p>
            <a:r>
              <a:rPr lang="en-US" sz="2400" i="1" dirty="0">
                <a:solidFill>
                  <a:schemeClr val="tx1">
                    <a:lumMod val="65000"/>
                    <a:lumOff val="35000"/>
                  </a:schemeClr>
                </a:solidFill>
                <a:latin typeface="Century Gothic"/>
              </a:rPr>
              <a:t>QUESTIONS FOR THOUGHT</a:t>
            </a:r>
          </a:p>
          <a:p>
            <a:r>
              <a:rPr lang="en-US" sz="2400" i="1" dirty="0">
                <a:solidFill>
                  <a:schemeClr val="tx1">
                    <a:lumMod val="65000"/>
                    <a:lumOff val="35000"/>
                  </a:schemeClr>
                </a:solidFill>
                <a:latin typeface="Century Gothic"/>
              </a:rPr>
              <a:t>1. What is the source of surplus in this industry? Who generates it? How is </a:t>
            </a:r>
            <a:r>
              <a:rPr lang="en-US" sz="2400" i="1" dirty="0" smtClean="0">
                <a:solidFill>
                  <a:schemeClr val="tx1">
                    <a:lumMod val="65000"/>
                    <a:lumOff val="35000"/>
                  </a:schemeClr>
                </a:solidFill>
                <a:latin typeface="Century Gothic"/>
              </a:rPr>
              <a:t>it divided </a:t>
            </a:r>
            <a:r>
              <a:rPr lang="en-US" sz="2400" i="1" dirty="0">
                <a:solidFill>
                  <a:schemeClr val="tx1">
                    <a:lumMod val="65000"/>
                    <a:lumOff val="35000"/>
                  </a:schemeClr>
                </a:solidFill>
                <a:latin typeface="Century Gothic"/>
              </a:rPr>
              <a:t>among the various agents (author, publisher, and retailer)?</a:t>
            </a:r>
          </a:p>
          <a:p>
            <a:r>
              <a:rPr lang="en-US" sz="2400" i="1" dirty="0">
                <a:solidFill>
                  <a:schemeClr val="tx1">
                    <a:lumMod val="65000"/>
                    <a:lumOff val="35000"/>
                  </a:schemeClr>
                </a:solidFill>
                <a:latin typeface="Century Gothic"/>
              </a:rPr>
              <a:t>2. What are the various sources of market power here? What is at risk for </a:t>
            </a:r>
            <a:r>
              <a:rPr lang="en-US" sz="2400" i="1" dirty="0" smtClean="0">
                <a:solidFill>
                  <a:schemeClr val="tx1">
                    <a:lumMod val="65000"/>
                    <a:lumOff val="35000"/>
                  </a:schemeClr>
                </a:solidFill>
                <a:latin typeface="Century Gothic"/>
              </a:rPr>
              <a:t>the various </a:t>
            </a:r>
            <a:r>
              <a:rPr lang="en-US" sz="2400" i="1" dirty="0">
                <a:solidFill>
                  <a:schemeClr val="tx1">
                    <a:lumMod val="65000"/>
                    <a:lumOff val="35000"/>
                  </a:schemeClr>
                </a:solidFill>
                <a:latin typeface="Century Gothic"/>
              </a:rPr>
              <a:t>parties?</a:t>
            </a:r>
          </a:p>
        </p:txBody>
      </p:sp>
      <p:pic>
        <p:nvPicPr>
          <p:cNvPr id="5" name="Picture 4"/>
          <p:cNvPicPr>
            <a:picLocks noChangeAspect="1"/>
          </p:cNvPicPr>
          <p:nvPr/>
        </p:nvPicPr>
        <p:blipFill>
          <a:blip r:embed="rId3"/>
          <a:stretch>
            <a:fillRect/>
          </a:stretch>
        </p:blipFill>
        <p:spPr>
          <a:xfrm>
            <a:off x="7386515" y="3124200"/>
            <a:ext cx="1757485" cy="1333500"/>
          </a:xfrm>
          <a:prstGeom prst="rect">
            <a:avLst/>
          </a:prstGeom>
        </p:spPr>
      </p:pic>
      <p:sp>
        <p:nvSpPr>
          <p:cNvPr id="2" name="Footer Placeholder 1"/>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2665640191"/>
      </p:ext>
    </p:extLst>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val="0"/>
              </a:ext>
            </a:extLst>
          </a:blip>
          <a:srcRect/>
          <a:stretch>
            <a:fillRect t="13000"/>
          </a:stretch>
        </a:blipFill>
        <a:effectLst/>
      </p:bgPr>
    </p:bg>
    <p:spTree>
      <p:nvGrpSpPr>
        <p:cNvPr id="1" name=""/>
        <p:cNvGrpSpPr/>
        <p:nvPr/>
      </p:nvGrpSpPr>
      <p:grpSpPr>
        <a:xfrm>
          <a:off x="0" y="0"/>
          <a:ext cx="0" cy="0"/>
          <a:chOff x="0" y="0"/>
          <a:chExt cx="0" cy="0"/>
        </a:xfrm>
      </p:grpSpPr>
      <p:sp>
        <p:nvSpPr>
          <p:cNvPr id="79874" name="Rectangle 2"/>
          <p:cNvSpPr>
            <a:spLocks noGrp="1" noRot="1" noChangeArrowheads="1"/>
          </p:cNvSpPr>
          <p:nvPr>
            <p:ph type="title"/>
          </p:nvPr>
        </p:nvSpPr>
        <p:spPr/>
        <p:txBody>
          <a:bodyPr/>
          <a:lstStyle/>
          <a:p>
            <a:pPr algn="l"/>
            <a:r>
              <a:rPr lang="en-US" spc="0" dirty="0" smtClean="0"/>
              <a:t>THE MEANING OF MONOPOLY</a:t>
            </a:r>
            <a:endParaRPr lang="en-US" b="0" spc="0" dirty="0" smtClean="0"/>
          </a:p>
        </p:txBody>
      </p:sp>
      <p:sp>
        <p:nvSpPr>
          <p:cNvPr id="79877" name="Text Box 5"/>
          <p:cNvSpPr txBox="1">
            <a:spLocks noChangeArrowheads="1"/>
          </p:cNvSpPr>
          <p:nvPr/>
        </p:nvSpPr>
        <p:spPr bwMode="auto">
          <a:xfrm>
            <a:off x="0" y="4267200"/>
            <a:ext cx="9144000" cy="2185214"/>
          </a:xfrm>
          <a:prstGeom prst="rect">
            <a:avLst/>
          </a:prstGeom>
          <a:solidFill>
            <a:schemeClr val="bg1">
              <a:alpha val="63000"/>
            </a:schemeClr>
          </a:solidFill>
          <a:ln>
            <a:noFill/>
          </a:ln>
        </p:spPr>
        <p:txBody>
          <a:bodyPr wrap="square">
            <a:spAutoFit/>
          </a:bodyPr>
          <a:lstStyle>
            <a:lvl1pPr marL="230188" indent="-230188"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6pPr>
            <a:lvl7pPr marL="29718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7pPr>
            <a:lvl8pPr marL="34290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8pPr>
            <a:lvl9pPr marL="38862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9pPr>
          </a:lstStyle>
          <a:p>
            <a:pPr marL="0" indent="0" eaLnBrk="1" hangingPunct="1">
              <a:lnSpc>
                <a:spcPct val="100000"/>
              </a:lnSpc>
              <a:buClr>
                <a:schemeClr val="tx1"/>
              </a:buClr>
            </a:pPr>
            <a:r>
              <a:rPr lang="en-US" sz="2800" b="1" i="1" dirty="0" smtClean="0">
                <a:solidFill>
                  <a:srgbClr val="990033"/>
                </a:solidFill>
                <a:latin typeface="Century Gothic"/>
                <a:cs typeface="Century Gothic"/>
              </a:rPr>
              <a:t>Monopolist:</a:t>
            </a:r>
            <a:r>
              <a:rPr lang="en-US" sz="2800" b="1" dirty="0" smtClean="0">
                <a:latin typeface="Century Gothic"/>
                <a:cs typeface="Century Gothic"/>
              </a:rPr>
              <a:t> </a:t>
            </a:r>
            <a:r>
              <a:rPr lang="en-US" sz="2800" dirty="0" smtClean="0">
                <a:latin typeface="Century Gothic"/>
                <a:cs typeface="Century Gothic"/>
              </a:rPr>
              <a:t>a </a:t>
            </a:r>
            <a:r>
              <a:rPr lang="en-US" sz="2800" dirty="0">
                <a:latin typeface="Century Gothic"/>
                <a:cs typeface="Century Gothic"/>
              </a:rPr>
              <a:t>firm that is the only producer of a good </a:t>
            </a:r>
            <a:r>
              <a:rPr lang="en-US" sz="2800" dirty="0" smtClean="0">
                <a:latin typeface="Century Gothic"/>
                <a:cs typeface="Century Gothic"/>
              </a:rPr>
              <a:t>with </a:t>
            </a:r>
            <a:r>
              <a:rPr lang="en-US" sz="2800" dirty="0">
                <a:latin typeface="Century Gothic"/>
                <a:cs typeface="Century Gothic"/>
              </a:rPr>
              <a:t>no close substitutes. </a:t>
            </a:r>
            <a:endParaRPr lang="en-US" sz="2800" dirty="0" smtClean="0">
              <a:latin typeface="Century Gothic"/>
              <a:cs typeface="Century Gothic"/>
            </a:endParaRPr>
          </a:p>
          <a:p>
            <a:pPr marL="0" indent="0" eaLnBrk="1" hangingPunct="1">
              <a:buClr>
                <a:schemeClr val="tx1"/>
              </a:buClr>
            </a:pPr>
            <a:r>
              <a:rPr lang="en-US" sz="2400" b="1" i="1" dirty="0" smtClean="0">
                <a:solidFill>
                  <a:schemeClr val="tx1">
                    <a:lumMod val="75000"/>
                    <a:lumOff val="25000"/>
                  </a:schemeClr>
                </a:solidFill>
                <a:latin typeface="Century Gothic"/>
                <a:cs typeface="Century Gothic"/>
              </a:rPr>
              <a:t>(An </a:t>
            </a:r>
            <a:r>
              <a:rPr lang="en-US" sz="2400" b="1" i="1" dirty="0">
                <a:solidFill>
                  <a:schemeClr val="tx1">
                    <a:lumMod val="75000"/>
                    <a:lumOff val="25000"/>
                  </a:schemeClr>
                </a:solidFill>
                <a:latin typeface="Century Gothic"/>
                <a:cs typeface="Century Gothic"/>
              </a:rPr>
              <a:t>industry controlled by a monopolist is known as a </a:t>
            </a:r>
            <a:r>
              <a:rPr lang="en-US" sz="2800" b="1" i="1" dirty="0" smtClean="0">
                <a:solidFill>
                  <a:srgbClr val="990033"/>
                </a:solidFill>
                <a:latin typeface="Century Gothic"/>
                <a:cs typeface="Century Gothic"/>
              </a:rPr>
              <a:t>monopoly</a:t>
            </a:r>
            <a:r>
              <a:rPr lang="en-US" sz="2400" b="1" i="1" dirty="0">
                <a:solidFill>
                  <a:schemeClr val="tx1">
                    <a:lumMod val="75000"/>
                    <a:lumOff val="25000"/>
                  </a:schemeClr>
                </a:solidFill>
                <a:latin typeface="Century Gothic"/>
                <a:cs typeface="Century Gothic"/>
              </a:rPr>
              <a:t>)</a:t>
            </a:r>
          </a:p>
          <a:p>
            <a:pPr marL="0" indent="0" eaLnBrk="1" hangingPunct="1">
              <a:buClr>
                <a:schemeClr val="tx1"/>
              </a:buClr>
            </a:pPr>
            <a:r>
              <a:rPr lang="en-US" sz="2800" b="1" i="1" dirty="0" smtClean="0">
                <a:solidFill>
                  <a:srgbClr val="990033"/>
                </a:solidFill>
                <a:latin typeface="Century Gothic"/>
                <a:cs typeface="Century Gothic"/>
              </a:rPr>
              <a:t>Market power: </a:t>
            </a:r>
            <a:r>
              <a:rPr lang="en-US" sz="2800" dirty="0" smtClean="0">
                <a:latin typeface="Century Gothic"/>
                <a:cs typeface="Century Gothic"/>
              </a:rPr>
              <a:t>the ability of a firm </a:t>
            </a:r>
            <a:r>
              <a:rPr lang="en-US" sz="2800" dirty="0">
                <a:latin typeface="Century Gothic"/>
                <a:cs typeface="Century Gothic"/>
              </a:rPr>
              <a:t>to raise prices.</a:t>
            </a:r>
            <a:endParaRPr lang="en-US" sz="2800" b="1" i="1" dirty="0">
              <a:solidFill>
                <a:srgbClr val="990033"/>
              </a:solidFill>
              <a:latin typeface="Century Gothic"/>
              <a:cs typeface="Century Gothic"/>
            </a:endParaRPr>
          </a:p>
        </p:txBody>
      </p:sp>
      <p:sp>
        <p:nvSpPr>
          <p:cNvPr id="2" name="Footer Placeholder 1"/>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2268375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9877">
                                            <p:txEl>
                                              <p:pRg st="0" end="0"/>
                                            </p:txEl>
                                          </p:spTgt>
                                        </p:tgtEl>
                                        <p:attrNameLst>
                                          <p:attrName>style.visibility</p:attrName>
                                        </p:attrNameLst>
                                      </p:cBhvr>
                                      <p:to>
                                        <p:strVal val="visible"/>
                                      </p:to>
                                    </p:set>
                                    <p:animEffect transition="in" filter="fade">
                                      <p:cBhvr>
                                        <p:cTn id="7" dur="500"/>
                                        <p:tgtEl>
                                          <p:spTgt spid="7987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9877">
                                            <p:txEl>
                                              <p:pRg st="1" end="1"/>
                                            </p:txEl>
                                          </p:spTgt>
                                        </p:tgtEl>
                                        <p:attrNameLst>
                                          <p:attrName>style.visibility</p:attrName>
                                        </p:attrNameLst>
                                      </p:cBhvr>
                                      <p:to>
                                        <p:strVal val="visible"/>
                                      </p:to>
                                    </p:set>
                                    <p:animEffect transition="in" filter="fade">
                                      <p:cBhvr>
                                        <p:cTn id="10" dur="500"/>
                                        <p:tgtEl>
                                          <p:spTgt spid="7987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9877">
                                            <p:txEl>
                                              <p:pRg st="2" end="2"/>
                                            </p:txEl>
                                          </p:spTgt>
                                        </p:tgtEl>
                                        <p:attrNameLst>
                                          <p:attrName>style.visibility</p:attrName>
                                        </p:attrNameLst>
                                      </p:cBhvr>
                                      <p:to>
                                        <p:strVal val="visible"/>
                                      </p:to>
                                    </p:set>
                                    <p:animEffect transition="in" filter="fade">
                                      <p:cBhvr>
                                        <p:cTn id="15" dur="500"/>
                                        <p:tgtEl>
                                          <p:spTgt spid="7987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8914" name="Straight Connector 86"/>
          <p:cNvCxnSpPr>
            <a:cxnSpLocks noChangeShapeType="1"/>
          </p:cNvCxnSpPr>
          <p:nvPr/>
        </p:nvCxnSpPr>
        <p:spPr bwMode="auto">
          <a:xfrm>
            <a:off x="4343400" y="3452812"/>
            <a:ext cx="0" cy="2101850"/>
          </a:xfrm>
          <a:prstGeom prst="line">
            <a:avLst/>
          </a:prstGeom>
          <a:noFill/>
          <a:ln w="15875">
            <a:solidFill>
              <a:srgbClr val="808080"/>
            </a:solidFill>
            <a:prstDash val="sysDot"/>
            <a:round/>
            <a:headEnd/>
            <a:tailEnd type="none" w="med" len="lg"/>
          </a:ln>
          <a:extLst>
            <a:ext uri="{909E8E84-426E-40DD-AFC4-6F175D3DCCD1}">
              <a14:hiddenFill xmlns:a14="http://schemas.microsoft.com/office/drawing/2010/main">
                <a:noFill/>
              </a14:hiddenFill>
            </a:ext>
          </a:extLst>
        </p:spPr>
      </p:cxnSp>
      <p:cxnSp>
        <p:nvCxnSpPr>
          <p:cNvPr id="2" name="Straight Connector 86"/>
          <p:cNvCxnSpPr>
            <a:cxnSpLocks noChangeShapeType="1"/>
          </p:cNvCxnSpPr>
          <p:nvPr/>
        </p:nvCxnSpPr>
        <p:spPr bwMode="auto">
          <a:xfrm>
            <a:off x="2438400" y="3529012"/>
            <a:ext cx="1851025" cy="0"/>
          </a:xfrm>
          <a:prstGeom prst="line">
            <a:avLst/>
          </a:prstGeom>
          <a:noFill/>
          <a:ln w="15875">
            <a:solidFill>
              <a:srgbClr val="808080"/>
            </a:solidFill>
            <a:prstDash val="sysDot"/>
            <a:round/>
            <a:headEnd/>
            <a:tailEnd type="none" w="med" len="lg"/>
          </a:ln>
          <a:extLst>
            <a:ext uri="{909E8E84-426E-40DD-AFC4-6F175D3DCCD1}">
              <a14:hiddenFill xmlns:a14="http://schemas.microsoft.com/office/drawing/2010/main">
                <a:noFill/>
              </a14:hiddenFill>
            </a:ext>
          </a:extLst>
        </p:spPr>
      </p:cxnSp>
      <p:cxnSp>
        <p:nvCxnSpPr>
          <p:cNvPr id="3" name="Straight Connector 86"/>
          <p:cNvCxnSpPr>
            <a:cxnSpLocks noChangeShapeType="1"/>
          </p:cNvCxnSpPr>
          <p:nvPr/>
        </p:nvCxnSpPr>
        <p:spPr bwMode="auto">
          <a:xfrm>
            <a:off x="2438400" y="3986212"/>
            <a:ext cx="2590800" cy="0"/>
          </a:xfrm>
          <a:prstGeom prst="line">
            <a:avLst/>
          </a:prstGeom>
          <a:noFill/>
          <a:ln w="15875">
            <a:solidFill>
              <a:srgbClr val="808080"/>
            </a:solidFill>
            <a:prstDash val="sysDot"/>
            <a:round/>
            <a:headEnd/>
            <a:tailEnd type="none" w="med" len="lg"/>
          </a:ln>
          <a:extLst>
            <a:ext uri="{909E8E84-426E-40DD-AFC4-6F175D3DCCD1}">
              <a14:hiddenFill xmlns:a14="http://schemas.microsoft.com/office/drawing/2010/main">
                <a:noFill/>
              </a14:hiddenFill>
            </a:ext>
          </a:extLst>
        </p:spPr>
      </p:cxnSp>
      <p:cxnSp>
        <p:nvCxnSpPr>
          <p:cNvPr id="4" name="Straight Connector 86"/>
          <p:cNvCxnSpPr>
            <a:cxnSpLocks noChangeShapeType="1"/>
          </p:cNvCxnSpPr>
          <p:nvPr/>
        </p:nvCxnSpPr>
        <p:spPr bwMode="auto">
          <a:xfrm>
            <a:off x="5029200" y="3986212"/>
            <a:ext cx="0" cy="1524000"/>
          </a:xfrm>
          <a:prstGeom prst="line">
            <a:avLst/>
          </a:prstGeom>
          <a:noFill/>
          <a:ln w="15875">
            <a:solidFill>
              <a:srgbClr val="808080"/>
            </a:solidFill>
            <a:prstDash val="sysDot"/>
            <a:round/>
            <a:headEnd/>
            <a:tailEnd type="none" w="med" len="lg"/>
          </a:ln>
          <a:extLst>
            <a:ext uri="{909E8E84-426E-40DD-AFC4-6F175D3DCCD1}">
              <a14:hiddenFill xmlns:a14="http://schemas.microsoft.com/office/drawing/2010/main">
                <a:noFill/>
              </a14:hiddenFill>
            </a:ext>
          </a:extLst>
        </p:spPr>
      </p:cxnSp>
      <p:sp>
        <p:nvSpPr>
          <p:cNvPr id="222210" name="Rectangle 2"/>
          <p:cNvSpPr>
            <a:spLocks noGrp="1" noRot="1" noChangeArrowheads="1"/>
          </p:cNvSpPr>
          <p:nvPr>
            <p:ph type="title"/>
          </p:nvPr>
        </p:nvSpPr>
        <p:spPr/>
        <p:txBody>
          <a:bodyPr/>
          <a:lstStyle/>
          <a:p>
            <a:pPr algn="l"/>
            <a:r>
              <a:rPr lang="en-US" dirty="0" smtClean="0"/>
              <a:t>WHAT A MONOPOLIST DOES</a:t>
            </a:r>
          </a:p>
        </p:txBody>
      </p:sp>
      <p:sp>
        <p:nvSpPr>
          <p:cNvPr id="222240" name="Freeform 32"/>
          <p:cNvSpPr>
            <a:spLocks/>
          </p:cNvSpPr>
          <p:nvPr/>
        </p:nvSpPr>
        <p:spPr bwMode="auto">
          <a:xfrm>
            <a:off x="228600" y="3429000"/>
            <a:ext cx="1425575" cy="528638"/>
          </a:xfrm>
          <a:custGeom>
            <a:avLst/>
            <a:gdLst>
              <a:gd name="T0" fmla="*/ 187 w 187"/>
              <a:gd name="T1" fmla="*/ 82 h 98"/>
              <a:gd name="T2" fmla="*/ 171 w 187"/>
              <a:gd name="T3" fmla="*/ 98 h 98"/>
              <a:gd name="T4" fmla="*/ 16 w 187"/>
              <a:gd name="T5" fmla="*/ 98 h 98"/>
              <a:gd name="T6" fmla="*/ 0 w 187"/>
              <a:gd name="T7" fmla="*/ 82 h 98"/>
              <a:gd name="T8" fmla="*/ 0 w 187"/>
              <a:gd name="T9" fmla="*/ 16 h 98"/>
              <a:gd name="T10" fmla="*/ 16 w 187"/>
              <a:gd name="T11" fmla="*/ 0 h 98"/>
              <a:gd name="T12" fmla="*/ 171 w 187"/>
              <a:gd name="T13" fmla="*/ 0 h 98"/>
              <a:gd name="T14" fmla="*/ 187 w 187"/>
              <a:gd name="T15" fmla="*/ 16 h 98"/>
              <a:gd name="T16" fmla="*/ 187 w 187"/>
              <a:gd name="T17" fmla="*/ 8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7" h="98">
                <a:moveTo>
                  <a:pt x="187" y="82"/>
                </a:moveTo>
                <a:cubicBezTo>
                  <a:pt x="187" y="91"/>
                  <a:pt x="180" y="98"/>
                  <a:pt x="171" y="98"/>
                </a:cubicBezTo>
                <a:cubicBezTo>
                  <a:pt x="16" y="98"/>
                  <a:pt x="16" y="98"/>
                  <a:pt x="16" y="98"/>
                </a:cubicBezTo>
                <a:cubicBezTo>
                  <a:pt x="8" y="98"/>
                  <a:pt x="0" y="91"/>
                  <a:pt x="0" y="82"/>
                </a:cubicBezTo>
                <a:cubicBezTo>
                  <a:pt x="0" y="16"/>
                  <a:pt x="0" y="16"/>
                  <a:pt x="0" y="16"/>
                </a:cubicBezTo>
                <a:cubicBezTo>
                  <a:pt x="0" y="7"/>
                  <a:pt x="8" y="0"/>
                  <a:pt x="16" y="0"/>
                </a:cubicBezTo>
                <a:cubicBezTo>
                  <a:pt x="171" y="0"/>
                  <a:pt x="171" y="0"/>
                  <a:pt x="171" y="0"/>
                </a:cubicBezTo>
                <a:cubicBezTo>
                  <a:pt x="180" y="0"/>
                  <a:pt x="187" y="7"/>
                  <a:pt x="187" y="16"/>
                </a:cubicBezTo>
                <a:lnTo>
                  <a:pt x="187" y="82"/>
                </a:lnTo>
                <a:close/>
              </a:path>
            </a:pathLst>
          </a:custGeom>
          <a:solidFill>
            <a:srgbClr val="D7E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2214" name="Rectangle 6"/>
          <p:cNvSpPr>
            <a:spLocks noChangeArrowheads="1"/>
          </p:cNvSpPr>
          <p:nvPr/>
        </p:nvSpPr>
        <p:spPr bwMode="auto">
          <a:xfrm>
            <a:off x="4267200" y="3224212"/>
            <a:ext cx="19409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a:solidFill>
                  <a:srgbClr val="000000"/>
                </a:solidFill>
                <a:latin typeface="Century Gothic"/>
                <a:cs typeface="Century Gothic"/>
              </a:rPr>
              <a:t>M</a:t>
            </a:r>
            <a:endParaRPr lang="en-US" sz="1400" i="1" dirty="0">
              <a:latin typeface="Century Gothic"/>
              <a:cs typeface="Century Gothic"/>
            </a:endParaRPr>
          </a:p>
        </p:txBody>
      </p:sp>
      <p:sp>
        <p:nvSpPr>
          <p:cNvPr id="222215" name="Rectangle 7"/>
          <p:cNvSpPr>
            <a:spLocks noChangeArrowheads="1"/>
          </p:cNvSpPr>
          <p:nvPr/>
        </p:nvSpPr>
        <p:spPr bwMode="auto">
          <a:xfrm>
            <a:off x="5106988" y="3713162"/>
            <a:ext cx="17506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a:solidFill>
                  <a:srgbClr val="000000"/>
                </a:solidFill>
                <a:latin typeface="Century Gothic"/>
                <a:cs typeface="Century Gothic"/>
              </a:rPr>
              <a:t>C</a:t>
            </a:r>
            <a:endParaRPr lang="en-US" sz="1400" i="1" dirty="0">
              <a:latin typeface="Century Gothic"/>
              <a:cs typeface="Century Gothic"/>
            </a:endParaRPr>
          </a:p>
        </p:txBody>
      </p:sp>
      <p:sp>
        <p:nvSpPr>
          <p:cNvPr id="222216" name="Rectangle 8"/>
          <p:cNvSpPr>
            <a:spLocks noChangeArrowheads="1"/>
          </p:cNvSpPr>
          <p:nvPr/>
        </p:nvSpPr>
        <p:spPr bwMode="auto">
          <a:xfrm>
            <a:off x="7281863" y="3128962"/>
            <a:ext cx="12022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a:solidFill>
                  <a:srgbClr val="000000"/>
                </a:solidFill>
                <a:latin typeface="Century Gothic"/>
                <a:cs typeface="Century Gothic"/>
              </a:rPr>
              <a:t>S</a:t>
            </a:r>
            <a:endParaRPr lang="en-US" sz="1400" i="1" dirty="0">
              <a:latin typeface="Century Gothic"/>
              <a:cs typeface="Century Gothic"/>
            </a:endParaRPr>
          </a:p>
        </p:txBody>
      </p:sp>
      <p:sp>
        <p:nvSpPr>
          <p:cNvPr id="222217" name="Rectangle 9"/>
          <p:cNvSpPr>
            <a:spLocks noChangeArrowheads="1"/>
          </p:cNvSpPr>
          <p:nvPr/>
        </p:nvSpPr>
        <p:spPr bwMode="auto">
          <a:xfrm>
            <a:off x="6019800" y="4672012"/>
            <a:ext cx="16270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a:solidFill>
                  <a:srgbClr val="000000"/>
                </a:solidFill>
                <a:latin typeface="Century Gothic"/>
                <a:cs typeface="Century Gothic"/>
              </a:rPr>
              <a:t>D</a:t>
            </a:r>
            <a:endParaRPr lang="en-US" sz="1400" i="1" dirty="0">
              <a:latin typeface="Century Gothic"/>
              <a:cs typeface="Century Gothic"/>
            </a:endParaRPr>
          </a:p>
        </p:txBody>
      </p:sp>
      <p:sp>
        <p:nvSpPr>
          <p:cNvPr id="222218" name="Rectangle 10"/>
          <p:cNvSpPr>
            <a:spLocks noChangeArrowheads="1"/>
          </p:cNvSpPr>
          <p:nvPr/>
        </p:nvSpPr>
        <p:spPr bwMode="auto">
          <a:xfrm>
            <a:off x="5043488" y="5551487"/>
            <a:ext cx="2790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smtClean="0">
                <a:solidFill>
                  <a:srgbClr val="000000"/>
                </a:solidFill>
                <a:latin typeface="Century Gothic"/>
                <a:cs typeface="Century Gothic"/>
              </a:rPr>
              <a:t>Q</a:t>
            </a:r>
            <a:r>
              <a:rPr lang="en-US" sz="1400" baseline="-25000" dirty="0" smtClean="0">
                <a:solidFill>
                  <a:srgbClr val="000000"/>
                </a:solidFill>
                <a:latin typeface="Century Gothic"/>
                <a:cs typeface="Century Gothic"/>
              </a:rPr>
              <a:t>C</a:t>
            </a:r>
            <a:endParaRPr lang="en-US" sz="1400" i="1" dirty="0">
              <a:latin typeface="Century Gothic"/>
              <a:cs typeface="Century Gothic"/>
            </a:endParaRPr>
          </a:p>
        </p:txBody>
      </p:sp>
      <p:sp>
        <p:nvSpPr>
          <p:cNvPr id="222220" name="Rectangle 12"/>
          <p:cNvSpPr>
            <a:spLocks noChangeArrowheads="1"/>
          </p:cNvSpPr>
          <p:nvPr/>
        </p:nvSpPr>
        <p:spPr bwMode="auto">
          <a:xfrm>
            <a:off x="4200525" y="5551487"/>
            <a:ext cx="27579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smtClean="0">
                <a:solidFill>
                  <a:srgbClr val="000000"/>
                </a:solidFill>
                <a:latin typeface="Century Gothic"/>
                <a:cs typeface="Century Gothic"/>
              </a:rPr>
              <a:t>Q</a:t>
            </a:r>
            <a:r>
              <a:rPr lang="en-US" sz="1400" baseline="-25000" dirty="0" smtClean="0">
                <a:solidFill>
                  <a:srgbClr val="000000"/>
                </a:solidFill>
                <a:latin typeface="Century Gothic"/>
                <a:cs typeface="Century Gothic"/>
              </a:rPr>
              <a:t>M</a:t>
            </a:r>
            <a:endParaRPr lang="en-US" sz="1400" dirty="0">
              <a:latin typeface="Century Gothic"/>
              <a:cs typeface="Century Gothic"/>
            </a:endParaRPr>
          </a:p>
        </p:txBody>
      </p:sp>
      <p:sp>
        <p:nvSpPr>
          <p:cNvPr id="222222" name="Rectangle 14"/>
          <p:cNvSpPr>
            <a:spLocks noChangeArrowheads="1"/>
          </p:cNvSpPr>
          <p:nvPr/>
        </p:nvSpPr>
        <p:spPr bwMode="auto">
          <a:xfrm>
            <a:off x="7038975" y="5567362"/>
            <a:ext cx="75661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Quantity</a:t>
            </a:r>
            <a:endParaRPr lang="en-US" sz="1400">
              <a:latin typeface="Century Gothic"/>
              <a:cs typeface="Century Gothic"/>
            </a:endParaRPr>
          </a:p>
        </p:txBody>
      </p:sp>
      <p:sp>
        <p:nvSpPr>
          <p:cNvPr id="222223" name="Rectangle 15"/>
          <p:cNvSpPr>
            <a:spLocks noChangeArrowheads="1"/>
          </p:cNvSpPr>
          <p:nvPr/>
        </p:nvSpPr>
        <p:spPr bwMode="auto">
          <a:xfrm>
            <a:off x="1806575" y="2362200"/>
            <a:ext cx="42902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a:solidFill>
                  <a:srgbClr val="000000"/>
                </a:solidFill>
                <a:latin typeface="Century Gothic"/>
                <a:cs typeface="Century Gothic"/>
              </a:rPr>
              <a:t>Price</a:t>
            </a:r>
            <a:endParaRPr lang="en-US" sz="1400">
              <a:latin typeface="Century Gothic"/>
              <a:cs typeface="Century Gothic"/>
            </a:endParaRPr>
          </a:p>
        </p:txBody>
      </p:sp>
      <p:sp>
        <p:nvSpPr>
          <p:cNvPr id="222224" name="Rectangle 16"/>
          <p:cNvSpPr>
            <a:spLocks noChangeArrowheads="1"/>
          </p:cNvSpPr>
          <p:nvPr/>
        </p:nvSpPr>
        <p:spPr bwMode="auto">
          <a:xfrm>
            <a:off x="2070100" y="3262312"/>
            <a:ext cx="24163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smtClean="0">
                <a:solidFill>
                  <a:srgbClr val="000000"/>
                </a:solidFill>
                <a:latin typeface="Century Gothic"/>
                <a:cs typeface="Century Gothic"/>
              </a:rPr>
              <a:t>P</a:t>
            </a:r>
            <a:r>
              <a:rPr lang="en-US" sz="1400" baseline="-25000" dirty="0" smtClean="0">
                <a:solidFill>
                  <a:srgbClr val="000000"/>
                </a:solidFill>
                <a:latin typeface="Century Gothic"/>
                <a:cs typeface="Century Gothic"/>
              </a:rPr>
              <a:t>M</a:t>
            </a:r>
            <a:endParaRPr lang="en-US" sz="1400" i="1" dirty="0">
              <a:latin typeface="Century Gothic"/>
              <a:cs typeface="Century Gothic"/>
            </a:endParaRPr>
          </a:p>
        </p:txBody>
      </p:sp>
      <p:sp>
        <p:nvSpPr>
          <p:cNvPr id="222226" name="Rectangle 18"/>
          <p:cNvSpPr>
            <a:spLocks noChangeArrowheads="1"/>
          </p:cNvSpPr>
          <p:nvPr/>
        </p:nvSpPr>
        <p:spPr bwMode="auto">
          <a:xfrm>
            <a:off x="2106613" y="3852862"/>
            <a:ext cx="22895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marL="1588" indent="-1588"/>
            <a:r>
              <a:rPr lang="en-US" sz="1400" i="1" dirty="0" smtClean="0">
                <a:solidFill>
                  <a:srgbClr val="000000"/>
                </a:solidFill>
                <a:latin typeface="Century Gothic"/>
                <a:cs typeface="Century Gothic"/>
              </a:rPr>
              <a:t>P</a:t>
            </a:r>
            <a:r>
              <a:rPr lang="en-US" sz="1400" baseline="-25000" dirty="0" smtClean="0">
                <a:solidFill>
                  <a:srgbClr val="000000"/>
                </a:solidFill>
                <a:latin typeface="Century Gothic"/>
                <a:cs typeface="Century Gothic"/>
              </a:rPr>
              <a:t>C</a:t>
            </a:r>
            <a:endParaRPr lang="en-US" sz="1400" i="1" dirty="0">
              <a:latin typeface="Century Gothic"/>
              <a:cs typeface="Century Gothic"/>
            </a:endParaRPr>
          </a:p>
        </p:txBody>
      </p:sp>
      <p:sp>
        <p:nvSpPr>
          <p:cNvPr id="222228" name="Freeform 20"/>
          <p:cNvSpPr>
            <a:spLocks/>
          </p:cNvSpPr>
          <p:nvPr/>
        </p:nvSpPr>
        <p:spPr bwMode="auto">
          <a:xfrm>
            <a:off x="2441575" y="2392362"/>
            <a:ext cx="5456238" cy="3140075"/>
          </a:xfrm>
          <a:custGeom>
            <a:avLst/>
            <a:gdLst>
              <a:gd name="T0" fmla="*/ 1984 w 1984"/>
              <a:gd name="T1" fmla="*/ 1758 h 1758"/>
              <a:gd name="T2" fmla="*/ 0 w 1984"/>
              <a:gd name="T3" fmla="*/ 1758 h 1758"/>
              <a:gd name="T4" fmla="*/ 0 w 1984"/>
              <a:gd name="T5" fmla="*/ 0 h 1758"/>
            </a:gdLst>
            <a:ahLst/>
            <a:cxnLst>
              <a:cxn ang="0">
                <a:pos x="T0" y="T1"/>
              </a:cxn>
              <a:cxn ang="0">
                <a:pos x="T2" y="T3"/>
              </a:cxn>
              <a:cxn ang="0">
                <a:pos x="T4" y="T5"/>
              </a:cxn>
            </a:cxnLst>
            <a:rect l="0" t="0" r="r" b="b"/>
            <a:pathLst>
              <a:path w="1984" h="1758">
                <a:moveTo>
                  <a:pt x="1984" y="1758"/>
                </a:moveTo>
                <a:lnTo>
                  <a:pt x="0" y="1758"/>
                </a:lnTo>
                <a:lnTo>
                  <a:pt x="0" y="0"/>
                </a:lnTo>
              </a:path>
            </a:pathLst>
          </a:custGeom>
          <a:noFill/>
          <a:ln w="793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latin typeface="Century Gothic"/>
              <a:cs typeface="Century Gothic"/>
            </a:endParaRPr>
          </a:p>
        </p:txBody>
      </p:sp>
      <p:sp>
        <p:nvSpPr>
          <p:cNvPr id="222229" name="Line 21"/>
          <p:cNvSpPr>
            <a:spLocks noChangeShapeType="1"/>
          </p:cNvSpPr>
          <p:nvPr/>
        </p:nvSpPr>
        <p:spPr bwMode="auto">
          <a:xfrm>
            <a:off x="2873375" y="2435225"/>
            <a:ext cx="3051175" cy="2216150"/>
          </a:xfrm>
          <a:prstGeom prst="line">
            <a:avLst/>
          </a:prstGeom>
          <a:noFill/>
          <a:ln w="30163">
            <a:solidFill>
              <a:srgbClr val="3C5DAA"/>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22230" name="Line 22"/>
          <p:cNvSpPr>
            <a:spLocks noChangeShapeType="1"/>
          </p:cNvSpPr>
          <p:nvPr/>
        </p:nvSpPr>
        <p:spPr bwMode="auto">
          <a:xfrm flipH="1">
            <a:off x="2743200" y="3300412"/>
            <a:ext cx="4478338" cy="1443038"/>
          </a:xfrm>
          <a:prstGeom prst="line">
            <a:avLst/>
          </a:prstGeom>
          <a:noFill/>
          <a:ln w="30163">
            <a:solidFill>
              <a:srgbClr val="EE313C"/>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22232" name="Oval 24"/>
          <p:cNvSpPr>
            <a:spLocks noChangeAspect="1" noChangeArrowheads="1"/>
          </p:cNvSpPr>
          <p:nvPr/>
        </p:nvSpPr>
        <p:spPr bwMode="auto">
          <a:xfrm>
            <a:off x="4965700" y="3935413"/>
            <a:ext cx="128588" cy="12858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2233" name="Line 25"/>
          <p:cNvSpPr>
            <a:spLocks noChangeShapeType="1"/>
          </p:cNvSpPr>
          <p:nvPr/>
        </p:nvSpPr>
        <p:spPr bwMode="auto">
          <a:xfrm flipV="1">
            <a:off x="1946275" y="3440112"/>
            <a:ext cx="0" cy="522288"/>
          </a:xfrm>
          <a:prstGeom prst="line">
            <a:avLst/>
          </a:prstGeom>
          <a:noFill/>
          <a:ln w="11176">
            <a:solidFill>
              <a:srgbClr val="000000"/>
            </a:solidFill>
            <a:miter lim="800000"/>
            <a:headEnd/>
            <a:tailEnd type="arrow" w="med" len="me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22235" name="Line 27"/>
          <p:cNvSpPr>
            <a:spLocks noChangeShapeType="1"/>
          </p:cNvSpPr>
          <p:nvPr/>
        </p:nvSpPr>
        <p:spPr bwMode="auto">
          <a:xfrm flipH="1">
            <a:off x="4343400" y="5852559"/>
            <a:ext cx="714375" cy="0"/>
          </a:xfrm>
          <a:prstGeom prst="line">
            <a:avLst/>
          </a:prstGeom>
          <a:noFill/>
          <a:ln w="11176">
            <a:solidFill>
              <a:srgbClr val="000000"/>
            </a:solidFill>
            <a:miter lim="800000"/>
            <a:headEnd/>
            <a:tailEnd type="arrow" w="med" len="me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22237" name="Line 29"/>
          <p:cNvSpPr>
            <a:spLocks noChangeShapeType="1"/>
          </p:cNvSpPr>
          <p:nvPr/>
        </p:nvSpPr>
        <p:spPr bwMode="auto">
          <a:xfrm>
            <a:off x="1622425" y="3667125"/>
            <a:ext cx="276225" cy="0"/>
          </a:xfrm>
          <a:prstGeom prst="line">
            <a:avLst/>
          </a:prstGeom>
          <a:noFill/>
          <a:ln w="79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22238" name="Line 30"/>
          <p:cNvSpPr>
            <a:spLocks noChangeShapeType="1"/>
          </p:cNvSpPr>
          <p:nvPr/>
        </p:nvSpPr>
        <p:spPr bwMode="auto">
          <a:xfrm>
            <a:off x="4724400" y="5852559"/>
            <a:ext cx="0" cy="180975"/>
          </a:xfrm>
          <a:prstGeom prst="line">
            <a:avLst/>
          </a:prstGeom>
          <a:noFill/>
          <a:ln w="7938">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latin typeface="Century Gothic"/>
              <a:cs typeface="Century Gothic"/>
            </a:endParaRPr>
          </a:p>
        </p:txBody>
      </p:sp>
      <p:sp>
        <p:nvSpPr>
          <p:cNvPr id="222239" name="Freeform 31"/>
          <p:cNvSpPr>
            <a:spLocks/>
          </p:cNvSpPr>
          <p:nvPr/>
        </p:nvSpPr>
        <p:spPr bwMode="auto">
          <a:xfrm>
            <a:off x="3505200" y="6019800"/>
            <a:ext cx="3657600" cy="609600"/>
          </a:xfrm>
          <a:custGeom>
            <a:avLst/>
            <a:gdLst>
              <a:gd name="T0" fmla="*/ 386 w 386"/>
              <a:gd name="T1" fmla="*/ 119 h 135"/>
              <a:gd name="T2" fmla="*/ 370 w 386"/>
              <a:gd name="T3" fmla="*/ 135 h 135"/>
              <a:gd name="T4" fmla="*/ 16 w 386"/>
              <a:gd name="T5" fmla="*/ 135 h 135"/>
              <a:gd name="T6" fmla="*/ 0 w 386"/>
              <a:gd name="T7" fmla="*/ 119 h 135"/>
              <a:gd name="T8" fmla="*/ 0 w 386"/>
              <a:gd name="T9" fmla="*/ 16 h 135"/>
              <a:gd name="T10" fmla="*/ 16 w 386"/>
              <a:gd name="T11" fmla="*/ 0 h 135"/>
              <a:gd name="T12" fmla="*/ 370 w 386"/>
              <a:gd name="T13" fmla="*/ 0 h 135"/>
              <a:gd name="T14" fmla="*/ 386 w 386"/>
              <a:gd name="T15" fmla="*/ 16 h 135"/>
              <a:gd name="T16" fmla="*/ 386 w 386"/>
              <a:gd name="T17" fmla="*/ 11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6" h="135">
                <a:moveTo>
                  <a:pt x="386" y="119"/>
                </a:moveTo>
                <a:cubicBezTo>
                  <a:pt x="386" y="127"/>
                  <a:pt x="379" y="135"/>
                  <a:pt x="370" y="135"/>
                </a:cubicBezTo>
                <a:cubicBezTo>
                  <a:pt x="16" y="135"/>
                  <a:pt x="16" y="135"/>
                  <a:pt x="16" y="135"/>
                </a:cubicBezTo>
                <a:cubicBezTo>
                  <a:pt x="7" y="135"/>
                  <a:pt x="0" y="127"/>
                  <a:pt x="0" y="119"/>
                </a:cubicBezTo>
                <a:cubicBezTo>
                  <a:pt x="0" y="16"/>
                  <a:pt x="0" y="16"/>
                  <a:pt x="0" y="16"/>
                </a:cubicBezTo>
                <a:cubicBezTo>
                  <a:pt x="0" y="7"/>
                  <a:pt x="7" y="0"/>
                  <a:pt x="16" y="0"/>
                </a:cubicBezTo>
                <a:cubicBezTo>
                  <a:pt x="370" y="0"/>
                  <a:pt x="370" y="0"/>
                  <a:pt x="370" y="0"/>
                </a:cubicBezTo>
                <a:cubicBezTo>
                  <a:pt x="379" y="0"/>
                  <a:pt x="386" y="7"/>
                  <a:pt x="386" y="16"/>
                </a:cubicBezTo>
                <a:lnTo>
                  <a:pt x="386" y="119"/>
                </a:lnTo>
                <a:close/>
              </a:path>
            </a:pathLst>
          </a:custGeom>
          <a:solidFill>
            <a:srgbClr val="D7E2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2241" name="Rectangle 33"/>
          <p:cNvSpPr>
            <a:spLocks noChangeArrowheads="1"/>
          </p:cNvSpPr>
          <p:nvPr/>
        </p:nvSpPr>
        <p:spPr bwMode="auto">
          <a:xfrm>
            <a:off x="291039" y="3505992"/>
            <a:ext cx="138112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588" indent="-1588"/>
            <a:r>
              <a:rPr lang="en-US" sz="1400" dirty="0">
                <a:solidFill>
                  <a:srgbClr val="000000"/>
                </a:solidFill>
                <a:latin typeface="Century Gothic"/>
                <a:cs typeface="Century Gothic"/>
              </a:rPr>
              <a:t>2. … and raises price.</a:t>
            </a:r>
            <a:endParaRPr lang="en-US" sz="1400" dirty="0">
              <a:latin typeface="Century Gothic"/>
              <a:cs typeface="Century Gothic"/>
            </a:endParaRPr>
          </a:p>
        </p:txBody>
      </p:sp>
      <p:sp>
        <p:nvSpPr>
          <p:cNvPr id="222250" name="Rectangle 42"/>
          <p:cNvSpPr>
            <a:spLocks noChangeArrowheads="1"/>
          </p:cNvSpPr>
          <p:nvPr/>
        </p:nvSpPr>
        <p:spPr bwMode="auto">
          <a:xfrm>
            <a:off x="3589863" y="6096000"/>
            <a:ext cx="344911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588" indent="-1588"/>
            <a:r>
              <a:rPr lang="en-US" sz="1400" dirty="0">
                <a:solidFill>
                  <a:srgbClr val="000000"/>
                </a:solidFill>
                <a:latin typeface="Century Gothic"/>
                <a:cs typeface="Century Gothic"/>
              </a:rPr>
              <a:t>1. Compared to perfect competition, a monopolist reduces output…</a:t>
            </a:r>
            <a:endParaRPr lang="en-US" sz="1400" dirty="0">
              <a:latin typeface="Century Gothic"/>
              <a:cs typeface="Century Gothic"/>
            </a:endParaRPr>
          </a:p>
        </p:txBody>
      </p:sp>
      <p:sp>
        <p:nvSpPr>
          <p:cNvPr id="80909" name="Text Box 13"/>
          <p:cNvSpPr txBox="1">
            <a:spLocks noChangeArrowheads="1"/>
          </p:cNvSpPr>
          <p:nvPr/>
        </p:nvSpPr>
        <p:spPr bwMode="auto">
          <a:xfrm>
            <a:off x="381000" y="990600"/>
            <a:ext cx="8382000" cy="1295400"/>
          </a:xfrm>
          <a:prstGeom prst="rect">
            <a:avLst/>
          </a:prstGeom>
          <a:noFill/>
          <a:ln>
            <a:noFill/>
          </a:ln>
        </p:spPr>
        <p:txBody>
          <a:bodyPr/>
          <a:lstStyle>
            <a:lvl1pPr marL="1588" indent="-1588"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6pPr>
            <a:lvl7pPr marL="29718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7pPr>
            <a:lvl8pPr marL="34290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8pPr>
            <a:lvl9pPr marL="3886200" indent="-228600" eaLnBrk="0" fontAlgn="base" hangingPunct="0">
              <a:lnSpc>
                <a:spcPct val="80000"/>
              </a:lnSpc>
              <a:spcBef>
                <a:spcPct val="50000"/>
              </a:spcBef>
              <a:spcAft>
                <a:spcPct val="0"/>
              </a:spcAft>
              <a:buClr>
                <a:schemeClr val="hlink"/>
              </a:buClr>
              <a:buSzPct val="70000"/>
              <a:buFont typeface="Wingdings" pitchFamily="2" charset="2"/>
              <a:defRPr sz="2000">
                <a:solidFill>
                  <a:schemeClr val="tx1"/>
                </a:solidFill>
                <a:latin typeface="Arial" pitchFamily="34" charset="0"/>
              </a:defRPr>
            </a:lvl9pPr>
          </a:lstStyle>
          <a:p>
            <a:pPr eaLnBrk="1" hangingPunct="1">
              <a:lnSpc>
                <a:spcPct val="100000"/>
              </a:lnSpc>
            </a:pPr>
            <a:r>
              <a:rPr lang="en-US" sz="2400" b="1" i="1" dirty="0" smtClean="0">
                <a:solidFill>
                  <a:schemeClr val="tx1">
                    <a:lumMod val="75000"/>
                    <a:lumOff val="25000"/>
                  </a:schemeClr>
                </a:solidFill>
                <a:latin typeface="Century Gothic"/>
                <a:cs typeface="Century Gothic"/>
              </a:rPr>
              <a:t>A </a:t>
            </a:r>
            <a:r>
              <a:rPr lang="en-US" sz="2400" b="1" i="1" dirty="0">
                <a:solidFill>
                  <a:schemeClr val="tx1">
                    <a:lumMod val="75000"/>
                    <a:lumOff val="25000"/>
                  </a:schemeClr>
                </a:solidFill>
                <a:latin typeface="Century Gothic"/>
                <a:cs typeface="Century Gothic"/>
              </a:rPr>
              <a:t>monopolist reduces the quantity supplied to </a:t>
            </a:r>
            <a:r>
              <a:rPr lang="en-US" sz="2400" b="1" dirty="0" smtClean="0">
                <a:solidFill>
                  <a:schemeClr val="tx1">
                    <a:lumMod val="75000"/>
                    <a:lumOff val="25000"/>
                  </a:schemeClr>
                </a:solidFill>
                <a:latin typeface="Century Gothic"/>
                <a:cs typeface="Century Gothic"/>
              </a:rPr>
              <a:t>Q</a:t>
            </a:r>
            <a:r>
              <a:rPr lang="en-US" sz="2400" b="1" i="1" baseline="-20000" dirty="0" smtClean="0">
                <a:solidFill>
                  <a:schemeClr val="tx1">
                    <a:lumMod val="75000"/>
                    <a:lumOff val="25000"/>
                  </a:schemeClr>
                </a:solidFill>
                <a:latin typeface="Century Gothic"/>
                <a:cs typeface="Century Gothic"/>
              </a:rPr>
              <a:t>M</a:t>
            </a:r>
            <a:r>
              <a:rPr lang="en-US" sz="2400" b="1" i="1" dirty="0" smtClean="0">
                <a:solidFill>
                  <a:schemeClr val="tx1">
                    <a:lumMod val="75000"/>
                    <a:lumOff val="25000"/>
                  </a:schemeClr>
                </a:solidFill>
                <a:latin typeface="Century Gothic"/>
                <a:cs typeface="Century Gothic"/>
              </a:rPr>
              <a:t> </a:t>
            </a:r>
            <a:r>
              <a:rPr lang="en-US" sz="2400" b="1" i="1" dirty="0">
                <a:solidFill>
                  <a:schemeClr val="tx1">
                    <a:lumMod val="75000"/>
                    <a:lumOff val="25000"/>
                  </a:schemeClr>
                </a:solidFill>
                <a:latin typeface="Century Gothic"/>
                <a:cs typeface="Century Gothic"/>
              </a:rPr>
              <a:t>and moves up the demand curve from </a:t>
            </a:r>
            <a:r>
              <a:rPr lang="en-US" sz="2400" b="1" dirty="0">
                <a:solidFill>
                  <a:schemeClr val="tx1">
                    <a:lumMod val="75000"/>
                    <a:lumOff val="25000"/>
                  </a:schemeClr>
                </a:solidFill>
                <a:latin typeface="Century Gothic"/>
                <a:cs typeface="Century Gothic"/>
              </a:rPr>
              <a:t>C</a:t>
            </a:r>
            <a:r>
              <a:rPr lang="en-US" sz="2400" b="1" i="1" dirty="0">
                <a:solidFill>
                  <a:schemeClr val="tx1">
                    <a:lumMod val="75000"/>
                    <a:lumOff val="25000"/>
                  </a:schemeClr>
                </a:solidFill>
                <a:latin typeface="Century Gothic"/>
                <a:cs typeface="Century Gothic"/>
              </a:rPr>
              <a:t> to </a:t>
            </a:r>
            <a:r>
              <a:rPr lang="en-US" sz="2400" b="1" dirty="0">
                <a:solidFill>
                  <a:schemeClr val="tx1">
                    <a:lumMod val="75000"/>
                    <a:lumOff val="25000"/>
                  </a:schemeClr>
                </a:solidFill>
                <a:latin typeface="Century Gothic"/>
                <a:cs typeface="Century Gothic"/>
              </a:rPr>
              <a:t>M</a:t>
            </a:r>
            <a:r>
              <a:rPr lang="en-US" sz="2400" b="1" i="1" dirty="0">
                <a:solidFill>
                  <a:schemeClr val="tx1">
                    <a:lumMod val="75000"/>
                    <a:lumOff val="25000"/>
                  </a:schemeClr>
                </a:solidFill>
                <a:latin typeface="Century Gothic"/>
                <a:cs typeface="Century Gothic"/>
              </a:rPr>
              <a:t>, raising the price to </a:t>
            </a:r>
            <a:r>
              <a:rPr lang="en-US" sz="2400" b="1" dirty="0">
                <a:solidFill>
                  <a:schemeClr val="tx1">
                    <a:lumMod val="75000"/>
                    <a:lumOff val="25000"/>
                  </a:schemeClr>
                </a:solidFill>
                <a:latin typeface="Century Gothic"/>
                <a:cs typeface="Century Gothic"/>
              </a:rPr>
              <a:t>P</a:t>
            </a:r>
            <a:r>
              <a:rPr lang="en-US" sz="2400" b="1" i="1" baseline="-20000" dirty="0">
                <a:solidFill>
                  <a:schemeClr val="tx1">
                    <a:lumMod val="75000"/>
                    <a:lumOff val="25000"/>
                  </a:schemeClr>
                </a:solidFill>
                <a:latin typeface="Century Gothic"/>
                <a:cs typeface="Century Gothic"/>
              </a:rPr>
              <a:t>M</a:t>
            </a:r>
            <a:r>
              <a:rPr lang="en-US" sz="2400" b="1" i="1" dirty="0">
                <a:solidFill>
                  <a:schemeClr val="tx1">
                    <a:lumMod val="75000"/>
                    <a:lumOff val="25000"/>
                  </a:schemeClr>
                </a:solidFill>
                <a:latin typeface="Century Gothic"/>
                <a:cs typeface="Century Gothic"/>
              </a:rPr>
              <a:t>.</a:t>
            </a:r>
          </a:p>
        </p:txBody>
      </p:sp>
      <p:sp>
        <p:nvSpPr>
          <p:cNvPr id="222257" name="Oval 49"/>
          <p:cNvSpPr>
            <a:spLocks noChangeAspect="1" noChangeArrowheads="1"/>
          </p:cNvSpPr>
          <p:nvPr/>
        </p:nvSpPr>
        <p:spPr bwMode="auto">
          <a:xfrm>
            <a:off x="4267200" y="3452812"/>
            <a:ext cx="128588" cy="12858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Century Gothic"/>
              <a:cs typeface="Century Gothic"/>
            </a:endParaRPr>
          </a:p>
        </p:txBody>
      </p:sp>
      <p:sp>
        <p:nvSpPr>
          <p:cNvPr id="222258" name="Line 50"/>
          <p:cNvSpPr>
            <a:spLocks noChangeShapeType="1"/>
          </p:cNvSpPr>
          <p:nvPr/>
        </p:nvSpPr>
        <p:spPr bwMode="auto">
          <a:xfrm flipH="1" flipV="1">
            <a:off x="4495800" y="3376612"/>
            <a:ext cx="457200" cy="381000"/>
          </a:xfrm>
          <a:prstGeom prst="line">
            <a:avLst/>
          </a:prstGeom>
          <a:noFill/>
          <a:ln w="254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Century Gothic"/>
              <a:cs typeface="Century Gothic"/>
            </a:endParaRPr>
          </a:p>
        </p:txBody>
      </p:sp>
      <p:sp>
        <p:nvSpPr>
          <p:cNvPr id="5" name="Footer Placeholder 4"/>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2801670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0909"/>
                                        </p:tgtEl>
                                        <p:attrNameLst>
                                          <p:attrName>style.visibility</p:attrName>
                                        </p:attrNameLst>
                                      </p:cBhvr>
                                      <p:to>
                                        <p:strVal val="visible"/>
                                      </p:to>
                                    </p:set>
                                    <p:animEffect transition="in" filter="fade">
                                      <p:cBhvr>
                                        <p:cTn id="7" dur="500"/>
                                        <p:tgtEl>
                                          <p:spTgt spid="809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2235"/>
                                        </p:tgtEl>
                                        <p:attrNameLst>
                                          <p:attrName>style.visibility</p:attrName>
                                        </p:attrNameLst>
                                      </p:cBhvr>
                                      <p:to>
                                        <p:strVal val="visible"/>
                                      </p:to>
                                    </p:set>
                                    <p:animEffect transition="in" filter="fade">
                                      <p:cBhvr>
                                        <p:cTn id="12" dur="500"/>
                                        <p:tgtEl>
                                          <p:spTgt spid="22223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2238"/>
                                        </p:tgtEl>
                                        <p:attrNameLst>
                                          <p:attrName>style.visibility</p:attrName>
                                        </p:attrNameLst>
                                      </p:cBhvr>
                                      <p:to>
                                        <p:strVal val="visible"/>
                                      </p:to>
                                    </p:set>
                                    <p:animEffect transition="in" filter="fade">
                                      <p:cBhvr>
                                        <p:cTn id="15" dur="500"/>
                                        <p:tgtEl>
                                          <p:spTgt spid="2222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2250"/>
                                        </p:tgtEl>
                                        <p:attrNameLst>
                                          <p:attrName>style.visibility</p:attrName>
                                        </p:attrNameLst>
                                      </p:cBhvr>
                                      <p:to>
                                        <p:strVal val="visible"/>
                                      </p:to>
                                    </p:set>
                                    <p:animEffect transition="in" filter="fade">
                                      <p:cBhvr>
                                        <p:cTn id="18" dur="500"/>
                                        <p:tgtEl>
                                          <p:spTgt spid="22225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2239"/>
                                        </p:tgtEl>
                                        <p:attrNameLst>
                                          <p:attrName>style.visibility</p:attrName>
                                        </p:attrNameLst>
                                      </p:cBhvr>
                                      <p:to>
                                        <p:strVal val="visible"/>
                                      </p:to>
                                    </p:set>
                                    <p:animEffect transition="in" filter="fade">
                                      <p:cBhvr>
                                        <p:cTn id="21" dur="500"/>
                                        <p:tgtEl>
                                          <p:spTgt spid="222239"/>
                                        </p:tgtEl>
                                      </p:cBhvr>
                                    </p:animEffect>
                                  </p:childTnLst>
                                </p:cTn>
                              </p:par>
                            </p:childTnLst>
                          </p:cTn>
                        </p:par>
                        <p:par>
                          <p:cTn id="22" fill="hold" nodeType="withGroup">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22258"/>
                                        </p:tgtEl>
                                        <p:attrNameLst>
                                          <p:attrName>style.visibility</p:attrName>
                                        </p:attrNameLst>
                                      </p:cBhvr>
                                      <p:to>
                                        <p:strVal val="visible"/>
                                      </p:to>
                                    </p:set>
                                    <p:animEffect transition="in" filter="fade">
                                      <p:cBhvr>
                                        <p:cTn id="25" dur="500"/>
                                        <p:tgtEl>
                                          <p:spTgt spid="222258"/>
                                        </p:tgtEl>
                                      </p:cBhvr>
                                    </p:animEffect>
                                  </p:childTnLst>
                                </p:cTn>
                              </p:par>
                            </p:childTnLst>
                          </p:cTn>
                        </p:par>
                        <p:par>
                          <p:cTn id="26" fill="hold" nodeType="afterGroup">
                            <p:stCondLst>
                              <p:cond delay="1000"/>
                            </p:stCondLst>
                            <p:childTnLst>
                              <p:par>
                                <p:cTn id="27" presetID="10"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2257"/>
                                        </p:tgtEl>
                                        <p:attrNameLst>
                                          <p:attrName>style.visibility</p:attrName>
                                        </p:attrNameLst>
                                      </p:cBhvr>
                                      <p:to>
                                        <p:strVal val="visible"/>
                                      </p:to>
                                    </p:set>
                                    <p:animEffect transition="in" filter="fade">
                                      <p:cBhvr>
                                        <p:cTn id="32" dur="500"/>
                                        <p:tgtEl>
                                          <p:spTgt spid="22225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22214"/>
                                        </p:tgtEl>
                                        <p:attrNameLst>
                                          <p:attrName>style.visibility</p:attrName>
                                        </p:attrNameLst>
                                      </p:cBhvr>
                                      <p:to>
                                        <p:strVal val="visible"/>
                                      </p:to>
                                    </p:set>
                                    <p:animEffect transition="in" filter="fade">
                                      <p:cBhvr>
                                        <p:cTn id="35" dur="500"/>
                                        <p:tgtEl>
                                          <p:spTgt spid="22221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2224"/>
                                        </p:tgtEl>
                                        <p:attrNameLst>
                                          <p:attrName>style.visibility</p:attrName>
                                        </p:attrNameLst>
                                      </p:cBhvr>
                                      <p:to>
                                        <p:strVal val="visible"/>
                                      </p:to>
                                    </p:set>
                                    <p:animEffect transition="in" filter="fade">
                                      <p:cBhvr>
                                        <p:cTn id="38" dur="500"/>
                                        <p:tgtEl>
                                          <p:spTgt spid="222224"/>
                                        </p:tgtEl>
                                      </p:cBhvr>
                                    </p:animEffect>
                                  </p:childTnLst>
                                </p:cTn>
                              </p:par>
                            </p:childTnLst>
                          </p:cTn>
                        </p:par>
                        <p:par>
                          <p:cTn id="39" fill="hold" nodeType="afterGroup">
                            <p:stCondLst>
                              <p:cond delay="1500"/>
                            </p:stCondLst>
                            <p:childTnLst>
                              <p:par>
                                <p:cTn id="40" presetID="10" presetClass="entr" presetSubtype="0" fill="hold" nodeType="afterEffect">
                                  <p:stCondLst>
                                    <p:cond delay="0"/>
                                  </p:stCondLst>
                                  <p:childTnLst>
                                    <p:set>
                                      <p:cBhvr>
                                        <p:cTn id="41" dur="1" fill="hold">
                                          <p:stCondLst>
                                            <p:cond delay="0"/>
                                          </p:stCondLst>
                                        </p:cTn>
                                        <p:tgtEl>
                                          <p:spTgt spid="548914"/>
                                        </p:tgtEl>
                                        <p:attrNameLst>
                                          <p:attrName>style.visibility</p:attrName>
                                        </p:attrNameLst>
                                      </p:cBhvr>
                                      <p:to>
                                        <p:strVal val="visible"/>
                                      </p:to>
                                    </p:set>
                                    <p:animEffect transition="in" filter="fade">
                                      <p:cBhvr>
                                        <p:cTn id="42" dur="500"/>
                                        <p:tgtEl>
                                          <p:spTgt spid="54891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22220"/>
                                        </p:tgtEl>
                                        <p:attrNameLst>
                                          <p:attrName>style.visibility</p:attrName>
                                        </p:attrNameLst>
                                      </p:cBhvr>
                                      <p:to>
                                        <p:strVal val="visible"/>
                                      </p:to>
                                    </p:set>
                                    <p:animEffect transition="in" filter="fade">
                                      <p:cBhvr>
                                        <p:cTn id="45" dur="500"/>
                                        <p:tgtEl>
                                          <p:spTgt spid="22222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22233"/>
                                        </p:tgtEl>
                                        <p:attrNameLst>
                                          <p:attrName>style.visibility</p:attrName>
                                        </p:attrNameLst>
                                      </p:cBhvr>
                                      <p:to>
                                        <p:strVal val="visible"/>
                                      </p:to>
                                    </p:set>
                                    <p:animEffect transition="in" filter="fade">
                                      <p:cBhvr>
                                        <p:cTn id="50" dur="500"/>
                                        <p:tgtEl>
                                          <p:spTgt spid="222233"/>
                                        </p:tgtEl>
                                      </p:cBhvr>
                                    </p:animEffect>
                                  </p:childTnLst>
                                </p:cTn>
                              </p:par>
                            </p:childTnLst>
                          </p:cTn>
                        </p:par>
                        <p:par>
                          <p:cTn id="51" fill="hold" nodeType="afterGroup">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222237"/>
                                        </p:tgtEl>
                                        <p:attrNameLst>
                                          <p:attrName>style.visibility</p:attrName>
                                        </p:attrNameLst>
                                      </p:cBhvr>
                                      <p:to>
                                        <p:strVal val="visible"/>
                                      </p:to>
                                    </p:set>
                                    <p:animEffect transition="in" filter="fade">
                                      <p:cBhvr>
                                        <p:cTn id="54" dur="500"/>
                                        <p:tgtEl>
                                          <p:spTgt spid="22223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22240"/>
                                        </p:tgtEl>
                                        <p:attrNameLst>
                                          <p:attrName>style.visibility</p:attrName>
                                        </p:attrNameLst>
                                      </p:cBhvr>
                                      <p:to>
                                        <p:strVal val="visible"/>
                                      </p:to>
                                    </p:set>
                                    <p:animEffect transition="in" filter="fade">
                                      <p:cBhvr>
                                        <p:cTn id="57" dur="500"/>
                                        <p:tgtEl>
                                          <p:spTgt spid="22224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22241"/>
                                        </p:tgtEl>
                                        <p:attrNameLst>
                                          <p:attrName>style.visibility</p:attrName>
                                        </p:attrNameLst>
                                      </p:cBhvr>
                                      <p:to>
                                        <p:strVal val="visible"/>
                                      </p:to>
                                    </p:set>
                                    <p:animEffect transition="in" filter="fade">
                                      <p:cBhvr>
                                        <p:cTn id="60" dur="500"/>
                                        <p:tgtEl>
                                          <p:spTgt spid="222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40" grpId="0" animBg="1"/>
      <p:bldP spid="222214" grpId="0"/>
      <p:bldP spid="222220" grpId="0"/>
      <p:bldP spid="222224" grpId="0"/>
      <p:bldP spid="222233" grpId="0" animBg="1"/>
      <p:bldP spid="222235" grpId="0" animBg="1"/>
      <p:bldP spid="222237" grpId="0" animBg="1"/>
      <p:bldP spid="222238" grpId="0" animBg="1"/>
      <p:bldP spid="222239" grpId="0" animBg="1"/>
      <p:bldP spid="222241" grpId="0"/>
      <p:bldP spid="222250" grpId="0"/>
      <p:bldP spid="80909" grpId="0"/>
      <p:bldP spid="222257" grpId="0" animBg="1"/>
      <p:bldP spid="22225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rrowheads="1"/>
          </p:cNvSpPr>
          <p:nvPr>
            <p:ph type="title"/>
          </p:nvPr>
        </p:nvSpPr>
        <p:spPr/>
        <p:txBody>
          <a:bodyPr/>
          <a:lstStyle/>
          <a:p>
            <a:pPr algn="l"/>
            <a:r>
              <a:rPr lang="en-US" spc="0" dirty="0" smtClean="0"/>
              <a:t>WHY DO MONOPOLIES EXIST?</a:t>
            </a:r>
            <a:endParaRPr lang="en-US" b="0" spc="0" dirty="0" smtClean="0"/>
          </a:p>
        </p:txBody>
      </p:sp>
      <p:sp>
        <p:nvSpPr>
          <p:cNvPr id="3" name="Content Placeholder 2"/>
          <p:cNvSpPr>
            <a:spLocks noGrp="1"/>
          </p:cNvSpPr>
          <p:nvPr>
            <p:ph idx="1"/>
          </p:nvPr>
        </p:nvSpPr>
        <p:spPr>
          <a:xfrm>
            <a:off x="228600" y="1295400"/>
            <a:ext cx="8839200" cy="2971800"/>
          </a:xfrm>
        </p:spPr>
        <p:txBody>
          <a:bodyPr>
            <a:noAutofit/>
          </a:bodyPr>
          <a:lstStyle/>
          <a:p>
            <a:pPr>
              <a:lnSpc>
                <a:spcPct val="90000"/>
              </a:lnSpc>
            </a:pPr>
            <a:r>
              <a:rPr lang="en-US" dirty="0" smtClean="0"/>
              <a:t>How do they get away with this and protect their profit from new firms?</a:t>
            </a:r>
          </a:p>
          <a:p>
            <a:pPr>
              <a:lnSpc>
                <a:spcPct val="90000"/>
              </a:lnSpc>
            </a:pPr>
            <a:endParaRPr lang="en-US" dirty="0" smtClean="0"/>
          </a:p>
          <a:p>
            <a:pPr>
              <a:lnSpc>
                <a:spcPct val="90000"/>
              </a:lnSpc>
            </a:pPr>
            <a:r>
              <a:rPr lang="en-US" dirty="0" smtClean="0"/>
              <a:t>Profits </a:t>
            </a:r>
            <a:r>
              <a:rPr lang="en-US" dirty="0"/>
              <a:t>will not persist in the long run unless there is a barrier to entry. </a:t>
            </a:r>
            <a:endParaRPr lang="en-US" dirty="0" smtClean="0"/>
          </a:p>
          <a:p>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429000" y="4038600"/>
            <a:ext cx="2629393" cy="2850705"/>
          </a:xfrm>
          <a:prstGeom prst="rect">
            <a:avLst/>
          </a:prstGeom>
          <a:ln>
            <a:noFill/>
          </a:ln>
          <a:effectLst>
            <a:outerShdw blurRad="292100" dist="139700" dir="2700000" algn="tl" rotWithShape="0">
              <a:srgbClr val="333333">
                <a:alpha val="65000"/>
              </a:srgbClr>
            </a:outerShdw>
          </a:effectLst>
        </p:spPr>
      </p:pic>
      <p:sp>
        <p:nvSpPr>
          <p:cNvPr id="2" name="Footer Placeholder 1"/>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4182226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0" dirty="0" smtClean="0"/>
              <a:t>BARRIERS TO ENTRY</a:t>
            </a:r>
            <a:endParaRPr lang="en-US" spc="0" dirty="0"/>
          </a:p>
        </p:txBody>
      </p:sp>
      <p:sp>
        <p:nvSpPr>
          <p:cNvPr id="3" name="Content Placeholder 2"/>
          <p:cNvSpPr>
            <a:spLocks noGrp="1"/>
          </p:cNvSpPr>
          <p:nvPr>
            <p:ph idx="1"/>
          </p:nvPr>
        </p:nvSpPr>
        <p:spPr>
          <a:xfrm>
            <a:off x="228600" y="990600"/>
            <a:ext cx="8839200" cy="5105400"/>
          </a:xfrm>
        </p:spPr>
        <p:txBody>
          <a:bodyPr>
            <a:noAutofit/>
          </a:bodyPr>
          <a:lstStyle/>
          <a:p>
            <a:pPr>
              <a:lnSpc>
                <a:spcPct val="90000"/>
              </a:lnSpc>
              <a:spcBef>
                <a:spcPts val="168"/>
              </a:spcBef>
              <a:spcAft>
                <a:spcPts val="1200"/>
              </a:spcAft>
            </a:pPr>
            <a:r>
              <a:rPr lang="en-US" dirty="0" smtClean="0"/>
              <a:t>Barriers to entry are essential for monopolies.  They generate </a:t>
            </a:r>
            <a:r>
              <a:rPr lang="en-US" dirty="0"/>
              <a:t>profit for the monopolist in the short run and long run. </a:t>
            </a:r>
          </a:p>
          <a:p>
            <a:pPr>
              <a:lnSpc>
                <a:spcPct val="90000"/>
              </a:lnSpc>
              <a:spcBef>
                <a:spcPts val="168"/>
              </a:spcBef>
              <a:spcAft>
                <a:spcPts val="1200"/>
              </a:spcAft>
            </a:pPr>
            <a:r>
              <a:rPr lang="en-US" dirty="0"/>
              <a:t>This can take the form of:</a:t>
            </a:r>
          </a:p>
          <a:p>
            <a:pPr marL="457200" indent="-457200">
              <a:lnSpc>
                <a:spcPct val="90000"/>
              </a:lnSpc>
              <a:spcBef>
                <a:spcPts val="168"/>
              </a:spcBef>
              <a:spcAft>
                <a:spcPts val="1200"/>
              </a:spcAft>
              <a:buClr>
                <a:schemeClr val="accent3"/>
              </a:buClr>
              <a:buFont typeface="Wingdings" charset="2"/>
              <a:buChar char="§"/>
            </a:pPr>
            <a:r>
              <a:rPr lang="en-US" dirty="0" smtClean="0"/>
              <a:t>control </a:t>
            </a:r>
            <a:r>
              <a:rPr lang="en-US" dirty="0"/>
              <a:t>of natural resources or </a:t>
            </a:r>
            <a:r>
              <a:rPr lang="en-US" dirty="0" smtClean="0"/>
              <a:t>inputs. </a:t>
            </a:r>
            <a:endParaRPr lang="en-US" dirty="0"/>
          </a:p>
          <a:p>
            <a:pPr marL="457200" indent="-457200">
              <a:lnSpc>
                <a:spcPct val="90000"/>
              </a:lnSpc>
              <a:spcBef>
                <a:spcPts val="168"/>
              </a:spcBef>
              <a:spcAft>
                <a:spcPts val="1200"/>
              </a:spcAft>
              <a:buClr>
                <a:schemeClr val="accent3"/>
              </a:buClr>
              <a:buFont typeface="Wingdings" charset="2"/>
              <a:buChar char="§"/>
            </a:pPr>
            <a:r>
              <a:rPr lang="en-US" dirty="0" smtClean="0"/>
              <a:t>increasing </a:t>
            </a:r>
            <a:r>
              <a:rPr lang="en-US" dirty="0"/>
              <a:t>returns to </a:t>
            </a:r>
            <a:r>
              <a:rPr lang="en-US" dirty="0" smtClean="0"/>
              <a:t>scale.</a:t>
            </a:r>
            <a:endParaRPr lang="en-US" dirty="0"/>
          </a:p>
          <a:p>
            <a:pPr marL="457200" indent="-457200">
              <a:lnSpc>
                <a:spcPct val="90000"/>
              </a:lnSpc>
              <a:spcBef>
                <a:spcPts val="168"/>
              </a:spcBef>
              <a:spcAft>
                <a:spcPts val="1200"/>
              </a:spcAft>
              <a:buClr>
                <a:schemeClr val="accent3"/>
              </a:buClr>
              <a:buFont typeface="Wingdings" charset="2"/>
              <a:buChar char="§"/>
            </a:pPr>
            <a:r>
              <a:rPr lang="en-US" dirty="0" smtClean="0"/>
              <a:t>technological superiority.</a:t>
            </a:r>
            <a:endParaRPr lang="en-US" dirty="0"/>
          </a:p>
          <a:p>
            <a:pPr marL="457200" indent="-457200">
              <a:lnSpc>
                <a:spcPct val="90000"/>
              </a:lnSpc>
              <a:spcBef>
                <a:spcPts val="168"/>
              </a:spcBef>
              <a:spcAft>
                <a:spcPts val="1200"/>
              </a:spcAft>
              <a:buClr>
                <a:schemeClr val="accent3"/>
              </a:buClr>
              <a:buFont typeface="Wingdings" charset="2"/>
              <a:buChar char="§"/>
            </a:pPr>
            <a:r>
              <a:rPr lang="en-US" dirty="0" smtClean="0"/>
              <a:t>government-made barriers, </a:t>
            </a:r>
            <a:r>
              <a:rPr lang="en-US" dirty="0"/>
              <a:t>including patents </a:t>
            </a:r>
            <a:r>
              <a:rPr lang="en-US" dirty="0" smtClean="0"/>
              <a:t>and copyrights.</a:t>
            </a:r>
            <a:endParaRPr lang="en-US" dirty="0"/>
          </a:p>
          <a:p>
            <a:pPr>
              <a:spcBef>
                <a:spcPts val="168"/>
              </a:spcBef>
              <a:spcAft>
                <a:spcPts val="1200"/>
              </a:spcAft>
            </a:pPr>
            <a:endParaRPr lang="en-US" dirty="0"/>
          </a:p>
        </p:txBody>
      </p:sp>
      <p:sp>
        <p:nvSpPr>
          <p:cNvPr id="4" name="Footer Placeholder 3"/>
          <p:cNvSpPr>
            <a:spLocks noGrp="1"/>
          </p:cNvSpPr>
          <p:nvPr>
            <p:ph type="ftr" sz="quarter" idx="3"/>
          </p:nvPr>
        </p:nvSpPr>
        <p:spPr/>
        <p:txBody>
          <a:bodyPr/>
          <a:lstStyle/>
          <a:p>
            <a:pPr>
              <a:defRPr/>
            </a:pPr>
            <a:r>
              <a:rPr lang="en-US" sz="1000" kern="0" cap="all" spc="1060" smtClean="0">
                <a:solidFill>
                  <a:prstClr val="white">
                    <a:lumMod val="50000"/>
                  </a:prstClr>
                </a:solidFill>
                <a:latin typeface="Gill Sans"/>
                <a:cs typeface="Gill Sans"/>
              </a:rPr>
              <a:t>Copyright 2015 Worth Publishers</a:t>
            </a:r>
            <a:endParaRPr lang="en-US" sz="1000" kern="0" cap="all" spc="1060" dirty="0">
              <a:solidFill>
                <a:prstClr val="white">
                  <a:lumMod val="50000"/>
                </a:prstClr>
              </a:solidFill>
              <a:latin typeface="Gill Sans"/>
              <a:cs typeface="Gill Sans"/>
            </a:endParaRPr>
          </a:p>
        </p:txBody>
      </p:sp>
    </p:spTree>
    <p:extLst>
      <p:ext uri="{BB962C8B-B14F-4D97-AF65-F5344CB8AC3E}">
        <p14:creationId xmlns:p14="http://schemas.microsoft.com/office/powerpoint/2010/main" val="325717896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4dd2ffdaeecfe0f0879b4ccea8fdc715a1c39b76"/>
</p:tagLst>
</file>

<file path=ppt/theme/theme1.xml><?xml version="1.0" encoding="utf-8"?>
<a:theme xmlns:a="http://schemas.openxmlformats.org/drawingml/2006/main" name="6_Custom Design">
  <a:themeElements>
    <a:clrScheme name="Krugman 3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F81BD"/>
      </a:hlink>
      <a:folHlink>
        <a:srgbClr val="C3D69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newer Krugman PPT theme">
  <a:themeElements>
    <a:clrScheme name="Custom 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F81BD"/>
      </a:hlink>
      <a:folHlink>
        <a:srgbClr val="C3D69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Newest 2e theme">
  <a:themeElements>
    <a:clrScheme name="Custom 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F81BD"/>
      </a:hlink>
      <a:folHlink>
        <a:srgbClr val="C3D69B"/>
      </a:folHlink>
    </a:clrScheme>
    <a:fontScheme name="Custom 1">
      <a:majorFont>
        <a:latin typeface="Garamond"/>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0_Stone ppt Theme1">
  <a:themeElements>
    <a:clrScheme name="Custom 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F81BD"/>
      </a:hlink>
      <a:folHlink>
        <a:srgbClr val="C3D69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1_Stone ppt Theme1">
  <a:themeElements>
    <a:clrScheme name="Custom 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F81BD"/>
      </a:hlink>
      <a:folHlink>
        <a:srgbClr val="C3D69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2_Stone ppt Theme1">
  <a:themeElements>
    <a:clrScheme name="Custom 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F81BD"/>
      </a:hlink>
      <a:folHlink>
        <a:srgbClr val="C3D69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Custom Design">
  <a:themeElements>
    <a:clrScheme name="Krugman 3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F81BD"/>
      </a:hlink>
      <a:folHlink>
        <a:srgbClr val="C3D69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1_Krugman 3e main content">
  <a:themeElements>
    <a:clrScheme name="Krugman 3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F81BD"/>
      </a:hlink>
      <a:folHlink>
        <a:srgbClr val="C3D69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Krugman 3e main content">
  <a:themeElements>
    <a:clrScheme name="Krugman 3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F81BD"/>
      </a:hlink>
      <a:folHlink>
        <a:srgbClr val="C3D69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Krugman 3e main content">
  <a:themeElements>
    <a:clrScheme name="Krugman 3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F81BD"/>
      </a:hlink>
      <a:folHlink>
        <a:srgbClr val="C3D69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newer Krugman 3e theme</Template>
  <TotalTime>1885</TotalTime>
  <Words>3400</Words>
  <Application>Microsoft Office PowerPoint</Application>
  <PresentationFormat>On-screen Show (4:3)</PresentationFormat>
  <Paragraphs>559</Paragraphs>
  <Slides>58</Slides>
  <Notes>57</Notes>
  <HiddenSlides>0</HiddenSlides>
  <MMClips>0</MMClips>
  <ScaleCrop>false</ScaleCrop>
  <HeadingPairs>
    <vt:vector size="4" baseType="variant">
      <vt:variant>
        <vt:lpstr>Theme</vt:lpstr>
      </vt:variant>
      <vt:variant>
        <vt:i4>10</vt:i4>
      </vt:variant>
      <vt:variant>
        <vt:lpstr>Slide Titles</vt:lpstr>
      </vt:variant>
      <vt:variant>
        <vt:i4>58</vt:i4>
      </vt:variant>
    </vt:vector>
  </HeadingPairs>
  <TitlesOfParts>
    <vt:vector size="68" baseType="lpstr">
      <vt:lpstr>6_Custom Design</vt:lpstr>
      <vt:lpstr>1_Newest 2e theme</vt:lpstr>
      <vt:lpstr>10_Stone ppt Theme1</vt:lpstr>
      <vt:lpstr>11_Stone ppt Theme1</vt:lpstr>
      <vt:lpstr>12_Stone ppt Theme1</vt:lpstr>
      <vt:lpstr>7_Custom Design</vt:lpstr>
      <vt:lpstr>11_Krugman 3e main content</vt:lpstr>
      <vt:lpstr>2_Krugman 3e main content</vt:lpstr>
      <vt:lpstr>3_Krugman 3e main content</vt:lpstr>
      <vt:lpstr>newer Krugman PPT theme</vt:lpstr>
      <vt:lpstr>PowerPoint Presentation</vt:lpstr>
      <vt:lpstr>PowerPoint Presentation</vt:lpstr>
      <vt:lpstr>PowerPoint Presentation</vt:lpstr>
      <vt:lpstr>TYPES OF MARKET STRUCTURE</vt:lpstr>
      <vt:lpstr>TYPES OF MARKET STRUCTURE</vt:lpstr>
      <vt:lpstr>THE MEANING OF MONOPOLY</vt:lpstr>
      <vt:lpstr>WHAT A MONOPOLIST DOES</vt:lpstr>
      <vt:lpstr>WHY DO MONOPOLIES EXIST?</vt:lpstr>
      <vt:lpstr>BARRIERS TO ENTRY</vt:lpstr>
      <vt:lpstr>1. CONTROL OF A SCARCE RESOURCE OR INPUT</vt:lpstr>
      <vt:lpstr>PowerPoint Presentation</vt:lpstr>
      <vt:lpstr>2. INCREASING RETURNS TO SCALE</vt:lpstr>
      <vt:lpstr>2. INCREASING RETURNS TO SCALE</vt:lpstr>
      <vt:lpstr>3. TECHNOLOGICAL SUPERIORITY</vt:lpstr>
      <vt:lpstr>4. NETWORK EXTERNALITY</vt:lpstr>
      <vt:lpstr>PowerPoint Presentation</vt:lpstr>
      <vt:lpstr>5. GOVERNMENT-CREATED BARRIER</vt:lpstr>
      <vt:lpstr>GLOBAL COMPARISON</vt:lpstr>
      <vt:lpstr>PowerPoint Presentation</vt:lpstr>
      <vt:lpstr>HOW A MONOPOLIST MAXIMIZES PROFIT</vt:lpstr>
      <vt:lpstr>HOW A MONOPOLIST MAXIMIZES PROFIT</vt:lpstr>
      <vt:lpstr>HOW A MONOPOLIST MAXIMIZES PROFIT</vt:lpstr>
      <vt:lpstr>DEMAND, TOTAL REVENUE, AND MARGINAL REVENUE</vt:lpstr>
      <vt:lpstr>YOUR TURN: FILL IN THE MISSING MR</vt:lpstr>
      <vt:lpstr>PowerPoint Presentation</vt:lpstr>
      <vt:lpstr>A MONOPOLIST’S DEMAND, TOTAL REVENUE, AND MARGINAL REVENUE CURVES</vt:lpstr>
      <vt:lpstr>PROFIT MAXIMIZATION FOR A MONOPOLY</vt:lpstr>
      <vt:lpstr>THE MONOPOLIST’S PROFIT-MAXIMIZING OUTPUT AND PRICE</vt:lpstr>
      <vt:lpstr>PowerPoint Presentation</vt:lpstr>
      <vt:lpstr>THE MONOPOLIST’S PROFIT</vt:lpstr>
      <vt:lpstr>PowerPoint Presentation</vt:lpstr>
      <vt:lpstr>PowerPoint Presentation</vt:lpstr>
      <vt:lpstr>PowerPoint Presentation</vt:lpstr>
      <vt:lpstr>PowerPoint Presentation</vt:lpstr>
      <vt:lpstr>MONOPOLY CAUSES INEFFICIENCY</vt:lpstr>
      <vt:lpstr>MONOPOLY AND PUBLIC POLICY</vt:lpstr>
      <vt:lpstr>Ponder this:</vt:lpstr>
      <vt:lpstr>DEALING WITH NATURAL MONOPOLY</vt:lpstr>
      <vt:lpstr>DEALING WITH NATURAL MONOPOLY</vt:lpstr>
      <vt:lpstr>UNREGULATED AND REGULATED NATURAL MONOPOLY</vt:lpstr>
      <vt:lpstr>PowerPoint Presentation</vt:lpstr>
      <vt:lpstr>PRICE DISCRIMINATION</vt:lpstr>
      <vt:lpstr>PRICE DISCRIMINATION</vt:lpstr>
      <vt:lpstr>PRICE DISCRIMINATION AND PROFIT MAXIMIZATION</vt:lpstr>
      <vt:lpstr>PRICE DISCRIMINATION</vt:lpstr>
      <vt:lpstr>PRICE DISCRIMINATION</vt:lpstr>
      <vt:lpstr>PowerPoint Presentation</vt:lpstr>
      <vt:lpstr>PowerPoint Presentation</vt:lpstr>
      <vt:lpstr>TWO TYPES OF AIRLINE CUSTOMERS</vt:lpstr>
      <vt:lpstr>PowerPoint Presentation</vt:lpstr>
      <vt:lpstr>PowerPoint Presentation</vt:lpstr>
      <vt:lpstr>PRICE DISCRIMINATION INCREASES SALES AND  PROFITS</vt:lpstr>
      <vt:lpstr>PERFECT PRICE DISCRIMINATION</vt:lpstr>
      <vt:lpstr>PRICE DISCRIMINATION</vt:lpstr>
      <vt:lpstr>PRICE DISCRIMINATION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Solina Lindahl</dc:creator>
  <cp:lastModifiedBy>Lukia Kliossis</cp:lastModifiedBy>
  <cp:revision>162</cp:revision>
  <dcterms:created xsi:type="dcterms:W3CDTF">2012-07-12T19:39:53Z</dcterms:created>
  <dcterms:modified xsi:type="dcterms:W3CDTF">2015-04-08T15:07:08Z</dcterms:modified>
</cp:coreProperties>
</file>