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0" r:id="rId1"/>
    <p:sldMasterId id="2147483698" r:id="rId2"/>
    <p:sldMasterId id="2147483702" r:id="rId3"/>
    <p:sldMasterId id="2147483706" r:id="rId4"/>
    <p:sldMasterId id="2147483709" r:id="rId5"/>
    <p:sldMasterId id="2147483712" r:id="rId6"/>
    <p:sldMasterId id="2147483715" r:id="rId7"/>
    <p:sldMasterId id="2147483717" r:id="rId8"/>
  </p:sldMasterIdLst>
  <p:notesMasterIdLst>
    <p:notesMasterId r:id="rId49"/>
  </p:notesMasterIdLst>
  <p:handoutMasterIdLst>
    <p:handoutMasterId r:id="rId50"/>
  </p:handoutMasterIdLst>
  <p:sldIdLst>
    <p:sldId id="257" r:id="rId9"/>
    <p:sldId id="258" r:id="rId10"/>
    <p:sldId id="259" r:id="rId11"/>
    <p:sldId id="276" r:id="rId12"/>
    <p:sldId id="277" r:id="rId13"/>
    <p:sldId id="278" r:id="rId14"/>
    <p:sldId id="293" r:id="rId15"/>
    <p:sldId id="280" r:id="rId16"/>
    <p:sldId id="310" r:id="rId17"/>
    <p:sldId id="305" r:id="rId18"/>
    <p:sldId id="306" r:id="rId19"/>
    <p:sldId id="307" r:id="rId20"/>
    <p:sldId id="308" r:id="rId21"/>
    <p:sldId id="281" r:id="rId22"/>
    <p:sldId id="282" r:id="rId23"/>
    <p:sldId id="292" r:id="rId24"/>
    <p:sldId id="298" r:id="rId25"/>
    <p:sldId id="299" r:id="rId26"/>
    <p:sldId id="300" r:id="rId27"/>
    <p:sldId id="295" r:id="rId28"/>
    <p:sldId id="285" r:id="rId29"/>
    <p:sldId id="262" r:id="rId30"/>
    <p:sldId id="286" r:id="rId31"/>
    <p:sldId id="287" r:id="rId32"/>
    <p:sldId id="296" r:id="rId33"/>
    <p:sldId id="297" r:id="rId34"/>
    <p:sldId id="288" r:id="rId35"/>
    <p:sldId id="289" r:id="rId36"/>
    <p:sldId id="290" r:id="rId37"/>
    <p:sldId id="291" r:id="rId38"/>
    <p:sldId id="269" r:id="rId39"/>
    <p:sldId id="313" r:id="rId40"/>
    <p:sldId id="314" r:id="rId41"/>
    <p:sldId id="261" r:id="rId42"/>
    <p:sldId id="309" r:id="rId43"/>
    <p:sldId id="302" r:id="rId44"/>
    <p:sldId id="303" r:id="rId45"/>
    <p:sldId id="304" r:id="rId46"/>
    <p:sldId id="311" r:id="rId47"/>
    <p:sldId id="312" r:id="rId48"/>
  </p:sldIdLst>
  <p:sldSz cx="9144000" cy="6858000" type="screen4x3"/>
  <p:notesSz cx="6858000" cy="9144000"/>
  <p:embeddedFontLst>
    <p:embeddedFont>
      <p:font typeface="Calibri" pitchFamily="34" charset="0"/>
      <p:regular r:id="rId51"/>
      <p:bold r:id="rId52"/>
      <p:italic r:id="rId53"/>
      <p:boldItalic r:id="rId54"/>
    </p:embeddedFont>
    <p:embeddedFont>
      <p:font typeface="Candara" pitchFamily="34" charset="0"/>
      <p:regular r:id="rId55"/>
      <p:bold r:id="rId56"/>
      <p:italic r:id="rId57"/>
      <p:boldItalic r:id="rId58"/>
    </p:embeddedFont>
    <p:embeddedFont>
      <p:font typeface="Verdana" pitchFamily="34" charset="0"/>
      <p:regular r:id="rId59"/>
      <p:bold r:id="rId60"/>
      <p:italic r:id="rId61"/>
      <p:boldItalic r:id="rId62"/>
    </p:embeddedFont>
    <p:embeddedFont>
      <p:font typeface="Tahoma" pitchFamily="34" charset="0"/>
      <p:regular r:id="rId63"/>
      <p:bold r:id="rId64"/>
    </p:embeddedFont>
    <p:embeddedFont>
      <p:font typeface="Tw Cen MT" pitchFamily="34" charset="0"/>
      <p:regular r:id="rId65"/>
      <p:bold r:id="rId66"/>
      <p:italic r:id="rId67"/>
      <p:boldItalic r:id="rId68"/>
    </p:embeddedFont>
    <p:embeddedFont>
      <p:font typeface="Century Gothic" pitchFamily="34" charset="0"/>
      <p:regular r:id="rId69"/>
      <p:bold r:id="rId70"/>
      <p:italic r:id="rId71"/>
      <p:boldItalic r:id="rId72"/>
    </p:embeddedFont>
  </p:embeddedFontLst>
  <p:custDataLst>
    <p:tags r:id="rId7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te" initials="K" lastIdx="7" clrIdx="0"/>
  <p:cmAuthor id="1" name="Bonilla, Edgar" initials="EB" lastIdx="3" clrIdx="1"/>
  <p:cmAuthor id="2" name="Solina Lindahl" initials="SL" lastIdx="6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CC0000"/>
    <a:srgbClr val="FFCC99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102" d="100"/>
          <a:sy n="102" d="100"/>
        </p:scale>
        <p:origin x="-486" y="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3" d="100"/>
          <a:sy n="93" d="100"/>
        </p:scale>
        <p:origin x="-4256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handoutMaster" Target="handoutMasters/handoutMaster1.xml"/><Relationship Id="rId55" Type="http://schemas.openxmlformats.org/officeDocument/2006/relationships/font" Target="fonts/font5.fntdata"/><Relationship Id="rId63" Type="http://schemas.openxmlformats.org/officeDocument/2006/relationships/font" Target="fonts/font13.fntdata"/><Relationship Id="rId68" Type="http://schemas.openxmlformats.org/officeDocument/2006/relationships/font" Target="fonts/font18.fntdata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2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font" Target="fonts/font16.fntdata"/><Relationship Id="rId74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7.fntdata"/><Relationship Id="rId61" Type="http://schemas.openxmlformats.org/officeDocument/2006/relationships/font" Target="fonts/font11.fntdata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73" Type="http://schemas.openxmlformats.org/officeDocument/2006/relationships/tags" Target="tags/tag1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font" Target="fonts/font19.fntdata"/><Relationship Id="rId77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.fntdata"/><Relationship Id="rId72" Type="http://schemas.openxmlformats.org/officeDocument/2006/relationships/font" Target="fonts/font2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font" Target="fonts/font9.fntdata"/><Relationship Id="rId67" Type="http://schemas.openxmlformats.org/officeDocument/2006/relationships/font" Target="fonts/font17.fntdata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font" Target="fonts/font20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95C77-B6E4-6C47-9981-61B6BA873A1E}" type="datetimeFigureOut">
              <a:rPr lang="en-US" smtClean="0"/>
              <a:t>4/8/2015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3C1954-4F7E-EF4F-BF20-38D059C61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2067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FF3F72-17AD-42F8-9D9E-048CFDF5FD59}" type="datetimeFigureOut">
              <a:rPr lang="en-US" smtClean="0"/>
              <a:t>4/8/2015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 smtClean="0"/>
              <a:t>All image credits courtesy of Morgue File and/or </a:t>
            </a:r>
            <a:r>
              <a:rPr lang="en-US" dirty="0" err="1" smtClean="0"/>
              <a:t>FreeImages.com</a:t>
            </a:r>
            <a:r>
              <a:rPr lang="en-US" dirty="0" smtClean="0"/>
              <a:t> unless otherwise specified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CE6992-C7BB-4BC6-9372-48858F645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9402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marR="0" indent="0" algn="l" defTabSz="914400" rtl="0" eaLnBrk="1" fontAlgn="auto" latinLnBrk="0" hangingPunct="1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E6992-C7BB-4BC6-9372-48858F6451B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3833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E6992-C7BB-4BC6-9372-48858F6451B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9740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E6992-C7BB-4BC6-9372-48858F6451B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621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E6992-C7BB-4BC6-9372-48858F6451B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8038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E6992-C7BB-4BC6-9372-48858F6451B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3612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E6992-C7BB-4BC6-9372-48858F6451B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1995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E6992-C7BB-4BC6-9372-48858F6451B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7726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E6992-C7BB-4BC6-9372-48858F6451B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4015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E6992-C7BB-4BC6-9372-48858F6451B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130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E6992-C7BB-4BC6-9372-48858F6451B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1509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6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E6992-C7BB-4BC6-9372-48858F6451B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4104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  <p:sp>
        <p:nvSpPr>
          <p:cNvPr id="51200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2AD7F4A3-9AE4-45AF-B050-0DE53D58935A}" type="slidenum">
              <a:rPr lang="en-US" sz="1200">
                <a:cs typeface="Arial" pitchFamily="34" charset="0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lang="en-US" sz="120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E6992-C7BB-4BC6-9372-48858F6451B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1489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E6992-C7BB-4BC6-9372-48858F6451B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699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E6992-C7BB-4BC6-9372-48858F6451B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1482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E6992-C7BB-4BC6-9372-48858F6451B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337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40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51405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EF34FE1E-E2C9-4854-8B54-BDBDCBA44A79}" type="slidenum">
              <a:rPr lang="en-US" sz="1200">
                <a:cs typeface="Arial" pitchFamily="34" charset="0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25</a:t>
            </a:fld>
            <a:endParaRPr lang="en-US" sz="120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5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E6992-C7BB-4BC6-9372-48858F6451B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6937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E6992-C7BB-4BC6-9372-48858F6451B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295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E6992-C7BB-4BC6-9372-48858F6451B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00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E6992-C7BB-4BC6-9372-48858F6451B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110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E6992-C7BB-4BC6-9372-48858F6451B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6175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E6992-C7BB-4BC6-9372-48858F6451B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990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E6992-C7BB-4BC6-9372-48858F6451B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990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E6992-C7BB-4BC6-9372-48858F6451B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990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http://www.ted.com/talks/lang/en/barry_schwartz_on_the_paradox_of_choice.html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E6992-C7BB-4BC6-9372-48858F6451B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462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E6992-C7BB-4BC6-9372-48858F6451B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9570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  <p:sp>
        <p:nvSpPr>
          <p:cNvPr id="53248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8E143693-5F0F-4F68-ACCE-4B354C72B94B}" type="slidenum">
              <a:rPr lang="en-US" sz="1200">
                <a:cs typeface="Arial" pitchFamily="34" charset="0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36</a:t>
            </a:fld>
            <a:endParaRPr lang="en-US" sz="120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0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  <p:sp>
        <p:nvSpPr>
          <p:cNvPr id="53043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F306C9E8-C2AA-4E64-A630-AFA7451D62D9}" type="slidenum">
              <a:rPr lang="en-US" sz="1200">
                <a:cs typeface="Arial" pitchFamily="34" charset="0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37</a:t>
            </a:fld>
            <a:endParaRPr lang="en-US" sz="120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E6992-C7BB-4BC6-9372-48858F6451B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7202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E6992-C7BB-4BC6-9372-48858F6451B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28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E6992-C7BB-4BC6-9372-48858F6451B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23382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E6992-C7BB-4BC6-9372-48858F6451B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383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E6992-C7BB-4BC6-9372-48858F6451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47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E6992-C7BB-4BC6-9372-48858F6451B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630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6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E6992-C7BB-4BC6-9372-48858F6451B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7080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E6992-C7BB-4BC6-9372-48858F6451B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137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hyperlink" Target="http://krugman.blogs.nytimes.com/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hyperlink" Target="http://www.gregmankiw.blogspot.com/" TargetMode="External"/><Relationship Id="rId1" Type="http://schemas.openxmlformats.org/officeDocument/2006/relationships/slideMaster" Target="../slideMasters/slideMaster3.xml"/><Relationship Id="rId6" Type="http://schemas.openxmlformats.org/officeDocument/2006/relationships/hyperlink" Target="http://www.freakonomics.com/blog/" TargetMode="External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hyperlink" Target="http://research.stlouisfed.org/fred2/" TargetMode="External"/><Relationship Id="rId4" Type="http://schemas.openxmlformats.org/officeDocument/2006/relationships/hyperlink" Target="http://marginalrevolution.com/" TargetMode="External"/><Relationship Id="rId9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0" y="2438400"/>
            <a:ext cx="5245100" cy="3932581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1371600"/>
          </a:xfrm>
        </p:spPr>
        <p:txBody>
          <a:bodyPr>
            <a:noAutofit/>
          </a:bodyPr>
          <a:lstStyle>
            <a:lvl1pPr>
              <a:defRPr sz="3200" baseline="0">
                <a:latin typeface="Century Gothic"/>
                <a:cs typeface="Century Gothic"/>
              </a:defRPr>
            </a:lvl1pPr>
            <a:lvl2pPr>
              <a:defRPr sz="2800" baseline="0">
                <a:latin typeface="Century Gothic"/>
                <a:cs typeface="Century Gothic"/>
              </a:defRPr>
            </a:lvl2pPr>
            <a:lvl3pPr>
              <a:defRPr sz="2400" baseline="0">
                <a:latin typeface="Candara" pitchFamily="34" charset="0"/>
              </a:defRPr>
            </a:lvl3pPr>
            <a:lvl4pPr>
              <a:defRPr sz="2000" baseline="0">
                <a:latin typeface="Candara" pitchFamily="34" charset="0"/>
              </a:defRPr>
            </a:lvl4pPr>
            <a:lvl5pPr>
              <a:defRPr sz="2000" baseline="0">
                <a:latin typeface="Candar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40384436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912813" indent="-571500">
              <a:buClr>
                <a:schemeClr val="accent3"/>
              </a:buClr>
              <a:buFont typeface="Wingdings" charset="2"/>
              <a:buChar char="§"/>
              <a:defRPr b="1">
                <a:solidFill>
                  <a:schemeClr val="tx1"/>
                </a:solidFill>
                <a:latin typeface="Century Gothic"/>
                <a:cs typeface="Century Gothic"/>
              </a:defRPr>
            </a:lvl1pPr>
            <a:lvl2pPr marL="1200150" indent="-457200">
              <a:buClr>
                <a:schemeClr val="accent3"/>
              </a:buClr>
              <a:buFont typeface="Wingdings" charset="2"/>
              <a:buChar char="§"/>
              <a:defRPr b="1">
                <a:solidFill>
                  <a:schemeClr val="tx1"/>
                </a:solidFill>
                <a:latin typeface="Century Gothic"/>
                <a:cs typeface="Century Gothic"/>
              </a:defRPr>
            </a:lvl2pPr>
            <a:lvl3pPr marL="1371600" indent="-457200">
              <a:buClr>
                <a:schemeClr val="accent3"/>
              </a:buClr>
              <a:buFont typeface="Wingdings" charset="2"/>
              <a:buChar char="§"/>
              <a:defRPr b="1">
                <a:solidFill>
                  <a:schemeClr val="tx1"/>
                </a:solidFill>
                <a:latin typeface="Century Gothic"/>
                <a:cs typeface="Century Gothic"/>
              </a:defRPr>
            </a:lvl3pPr>
            <a:lvl4pPr marL="1714500" indent="-342900">
              <a:buClr>
                <a:schemeClr val="accent3"/>
              </a:buClr>
              <a:buFont typeface="Wingdings" charset="2"/>
              <a:buChar char="§"/>
              <a:defRPr b="1">
                <a:solidFill>
                  <a:schemeClr val="tx1"/>
                </a:solidFill>
                <a:latin typeface="Century Gothic"/>
                <a:cs typeface="Century Gothic"/>
              </a:defRPr>
            </a:lvl4pPr>
            <a:lvl5pPr marL="2171700" indent="-342900">
              <a:buClr>
                <a:schemeClr val="accent3"/>
              </a:buClr>
              <a:buFont typeface="Wingdings" charset="2"/>
              <a:buChar char="§"/>
              <a:defRPr b="1">
                <a:solidFill>
                  <a:schemeClr val="tx1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Right Arrow 8">
            <a:hlinkClick r:id="" action="ppaction://noaction"/>
          </p:cNvPr>
          <p:cNvSpPr/>
          <p:nvPr userDrawn="1"/>
        </p:nvSpPr>
        <p:spPr>
          <a:xfrm>
            <a:off x="0" y="6081474"/>
            <a:ext cx="1524000" cy="776526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pic>
        <p:nvPicPr>
          <p:cNvPr id="10" name="Picture 9">
            <a:hlinkClick r:id="" action="ppaction://noaction"/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4496" y="6028188"/>
            <a:ext cx="1143000" cy="856979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0" y="1219200"/>
            <a:ext cx="9144000" cy="0"/>
          </a:xfrm>
          <a:prstGeom prst="line">
            <a:avLst/>
          </a:prstGeom>
          <a:ln w="76200" cmpd="sng">
            <a:solidFill>
              <a:srgbClr val="F8EF59">
                <a:alpha val="49000"/>
              </a:srgbClr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0" y="5791200"/>
            <a:ext cx="9144000" cy="0"/>
          </a:xfrm>
          <a:prstGeom prst="line">
            <a:avLst/>
          </a:prstGeom>
          <a:ln w="76200" cmpd="sng">
            <a:solidFill>
              <a:srgbClr val="F8EF59">
                <a:alpha val="49000"/>
              </a:srgbClr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sp>
        <p:nvSpPr>
          <p:cNvPr id="4" name="Down Arrow Callout 3"/>
          <p:cNvSpPr/>
          <p:nvPr userDrawn="1"/>
        </p:nvSpPr>
        <p:spPr>
          <a:xfrm>
            <a:off x="0" y="-29407"/>
            <a:ext cx="3200400" cy="1676400"/>
          </a:xfrm>
          <a:prstGeom prst="downArrowCallout">
            <a:avLst>
              <a:gd name="adj1" fmla="val 32640"/>
              <a:gd name="adj2" fmla="val 28183"/>
              <a:gd name="adj3" fmla="val 25000"/>
              <a:gd name="adj4" fmla="val 61794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0" y="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/>
              </a:rPr>
              <a:t>     What you will learn in this chapter</a:t>
            </a:r>
            <a:endParaRPr lang="en-US" sz="24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6" name="Isosceles Triangle 5"/>
          <p:cNvSpPr/>
          <p:nvPr userDrawn="1"/>
        </p:nvSpPr>
        <p:spPr>
          <a:xfrm rot="5400000">
            <a:off x="95250" y="95250"/>
            <a:ext cx="304799" cy="266700"/>
          </a:xfrm>
          <a:prstGeom prst="triangle">
            <a:avLst>
              <a:gd name="adj" fmla="val 52591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337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600" baseline="0">
                <a:latin typeface="Century Gothic"/>
                <a:cs typeface="Century Gothic"/>
              </a:defRPr>
            </a:lvl1pPr>
            <a:lvl2pPr>
              <a:defRPr sz="3200" baseline="0">
                <a:latin typeface="Century Gothic"/>
                <a:cs typeface="Century Gothic"/>
              </a:defRPr>
            </a:lvl2pPr>
            <a:lvl3pPr>
              <a:defRPr sz="2800" baseline="0">
                <a:latin typeface="Century Gothic"/>
                <a:cs typeface="Century Gothic"/>
              </a:defRPr>
            </a:lvl3pPr>
            <a:lvl4pPr>
              <a:defRPr sz="2400" baseline="0">
                <a:latin typeface="Century Gothic"/>
                <a:cs typeface="Century Gothic"/>
              </a:defRPr>
            </a:lvl4pPr>
            <a:lvl5pPr>
              <a:defRPr sz="2400" baseline="0">
                <a:latin typeface="Century Gothic"/>
                <a:cs typeface="Century Gothic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40629339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2019300"/>
            <a:ext cx="3086100" cy="3573463"/>
          </a:xfrm>
        </p:spPr>
        <p:txBody>
          <a:bodyPr/>
          <a:lstStyle>
            <a:lvl1pPr>
              <a:defRPr sz="28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6600" y="1143000"/>
            <a:ext cx="5867400" cy="4983163"/>
          </a:xfrm>
        </p:spPr>
        <p:txBody>
          <a:bodyPr>
            <a:normAutofit/>
          </a:bodyPr>
          <a:lstStyle>
            <a:lvl1pPr>
              <a:defRPr sz="3200">
                <a:latin typeface="Century Gothic" pitchFamily="34" charset="0"/>
              </a:defRPr>
            </a:lvl1pPr>
            <a:lvl2pPr>
              <a:defRPr sz="28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000">
                <a:latin typeface="Century Gothic" pitchFamily="34" charset="0"/>
              </a:defRPr>
            </a:lvl4pPr>
            <a:lvl5pPr>
              <a:defRPr sz="20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298526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600" baseline="0">
                <a:latin typeface="Candara" pitchFamily="34" charset="0"/>
              </a:defRPr>
            </a:lvl1pPr>
            <a:lvl2pPr>
              <a:defRPr sz="3200" baseline="0">
                <a:latin typeface="Candara" pitchFamily="34" charset="0"/>
              </a:defRPr>
            </a:lvl2pPr>
            <a:lvl3pPr>
              <a:defRPr sz="2800" baseline="0">
                <a:latin typeface="Candara" pitchFamily="34" charset="0"/>
              </a:defRPr>
            </a:lvl3pPr>
            <a:lvl4pPr>
              <a:defRPr sz="2400" baseline="0">
                <a:latin typeface="Candara" pitchFamily="34" charset="0"/>
              </a:defRPr>
            </a:lvl4pPr>
            <a:lvl5pPr>
              <a:defRPr sz="2400" baseline="0">
                <a:latin typeface="Candar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409840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2019300"/>
            <a:ext cx="3086100" cy="3573463"/>
          </a:xfrm>
        </p:spPr>
        <p:txBody>
          <a:bodyPr/>
          <a:lstStyle>
            <a:lvl1pPr>
              <a:defRPr sz="28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6600" y="1143000"/>
            <a:ext cx="5867400" cy="4983163"/>
          </a:xfrm>
        </p:spPr>
        <p:txBody>
          <a:bodyPr>
            <a:normAutofit/>
          </a:bodyPr>
          <a:lstStyle>
            <a:lvl1pPr>
              <a:defRPr sz="3200">
                <a:latin typeface="Century Gothic" pitchFamily="34" charset="0"/>
              </a:defRPr>
            </a:lvl1pPr>
            <a:lvl2pPr>
              <a:defRPr sz="28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000">
                <a:latin typeface="Century Gothic" pitchFamily="34" charset="0"/>
              </a:defRPr>
            </a:lvl4pPr>
            <a:lvl5pPr>
              <a:defRPr sz="20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91215991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600" baseline="0">
                <a:latin typeface="Century Gothic"/>
                <a:cs typeface="Century Gothic"/>
              </a:defRPr>
            </a:lvl1pPr>
            <a:lvl2pPr>
              <a:defRPr sz="3200" baseline="0">
                <a:latin typeface="Century Gothic"/>
                <a:cs typeface="Century Gothic"/>
              </a:defRPr>
            </a:lvl2pPr>
            <a:lvl3pPr>
              <a:defRPr sz="2800" baseline="0">
                <a:latin typeface="Century Gothic"/>
                <a:cs typeface="Century Gothic"/>
              </a:defRPr>
            </a:lvl3pPr>
            <a:lvl4pPr>
              <a:defRPr sz="2400" baseline="0">
                <a:latin typeface="Century Gothic"/>
                <a:cs typeface="Century Gothic"/>
              </a:defRPr>
            </a:lvl4pPr>
            <a:lvl5pPr>
              <a:defRPr sz="2400" baseline="0">
                <a:latin typeface="Century Gothic"/>
                <a:cs typeface="Century Gothic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35930893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2019300"/>
            <a:ext cx="3086100" cy="3573463"/>
          </a:xfrm>
        </p:spPr>
        <p:txBody>
          <a:bodyPr/>
          <a:lstStyle>
            <a:lvl1pPr>
              <a:defRPr sz="28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6600" y="1143000"/>
            <a:ext cx="5867400" cy="4983163"/>
          </a:xfrm>
        </p:spPr>
        <p:txBody>
          <a:bodyPr>
            <a:normAutofit/>
          </a:bodyPr>
          <a:lstStyle>
            <a:lvl1pPr>
              <a:defRPr sz="3200">
                <a:latin typeface="Century Gothic" pitchFamily="34" charset="0"/>
              </a:defRPr>
            </a:lvl1pPr>
            <a:lvl2pPr>
              <a:defRPr sz="28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000">
                <a:latin typeface="Century Gothic" pitchFamily="34" charset="0"/>
              </a:defRPr>
            </a:lvl4pPr>
            <a:lvl5pPr>
              <a:defRPr sz="20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0844342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767197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itle Placeholder 1"/>
          <p:cNvSpPr txBox="1">
            <a:spLocks/>
          </p:cNvSpPr>
          <p:nvPr userDrawn="1"/>
        </p:nvSpPr>
        <p:spPr>
          <a:xfrm>
            <a:off x="1" y="392043"/>
            <a:ext cx="3263366" cy="8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i="0" kern="1200" cap="all" spc="-200" baseline="0">
                <a:solidFill>
                  <a:schemeClr val="accent5">
                    <a:lumMod val="75000"/>
                  </a:schemeClr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mtClean="0">
                <a:solidFill>
                  <a:srgbClr val="4BACC6">
                    <a:lumMod val="75000"/>
                  </a:srgbClr>
                </a:solidFill>
              </a:rPr>
              <a:t>ECONOMICS</a:t>
            </a:r>
            <a:endParaRPr lang="en-US" dirty="0">
              <a:solidFill>
                <a:srgbClr val="4BACC6">
                  <a:lumMod val="75000"/>
                </a:srgbClr>
              </a:solidFill>
            </a:endParaRP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455229" y="6603259"/>
            <a:ext cx="7096993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03214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Copyright 2015 Worth Publishers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86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Copyright 2015 Worth Publishers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197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2019300"/>
            <a:ext cx="3086100" cy="3573463"/>
          </a:xfrm>
        </p:spPr>
        <p:txBody>
          <a:bodyPr/>
          <a:lstStyle>
            <a:lvl1pPr>
              <a:defRPr sz="28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6600" y="1143000"/>
            <a:ext cx="5867400" cy="4983163"/>
          </a:xfrm>
        </p:spPr>
        <p:txBody>
          <a:bodyPr>
            <a:normAutofit/>
          </a:bodyPr>
          <a:lstStyle>
            <a:lvl1pPr>
              <a:defRPr sz="3200">
                <a:latin typeface="Century Gothic" pitchFamily="34" charset="0"/>
              </a:defRPr>
            </a:lvl1pPr>
            <a:lvl2pPr>
              <a:defRPr sz="28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000">
                <a:latin typeface="Century Gothic" pitchFamily="34" charset="0"/>
              </a:defRPr>
            </a:lvl4pPr>
            <a:lvl5pPr>
              <a:defRPr sz="20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Copyright 2015 Worth Publishers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526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38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00886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38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pic>
        <p:nvPicPr>
          <p:cNvPr id="5" name="Picture 4" descr="Screen Shot 2014-12-20 at 5.27.50 PM.png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25592"/>
            <a:ext cx="3985858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3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0600" y="-31750"/>
            <a:ext cx="8153400" cy="946150"/>
          </a:xfrm>
          <a:noFill/>
        </p:spPr>
        <p:txBody>
          <a:bodyPr>
            <a:normAutofit/>
          </a:bodyPr>
          <a:lstStyle>
            <a:lvl1pPr algn="l">
              <a:defRPr sz="4400" b="0" spc="0" baseline="0">
                <a:solidFill>
                  <a:schemeClr val="accent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defRPr>
            </a:lvl1pPr>
          </a:lstStyle>
          <a:p>
            <a:r>
              <a:rPr lang="en-US" dirty="0" smtClean="0"/>
              <a:t>TAKE A LOOK…..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133"/>
            <a:ext cx="990600" cy="11047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0" y="2438400"/>
            <a:ext cx="5245100" cy="3932581"/>
          </a:xfrm>
          <a:prstGeom prst="rect">
            <a:avLst/>
          </a:prstGeom>
        </p:spPr>
      </p:pic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92726714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4763" y="5410200"/>
            <a:ext cx="9136063" cy="1447800"/>
          </a:xfrm>
          <a:prstGeom prst="rect">
            <a:avLst/>
          </a:prstGeom>
          <a:solidFill>
            <a:schemeClr val="tx1">
              <a:alpha val="81000"/>
            </a:schemeClr>
          </a:solidFill>
        </p:spPr>
        <p:txBody>
          <a:bodyPr anchor="ctr">
            <a:normAutofit/>
          </a:bodyPr>
          <a:lstStyle/>
          <a:p>
            <a:pPr algn="r">
              <a:defRPr/>
            </a:pPr>
            <a:endParaRPr lang="en-US" sz="4800" spc="50" dirty="0">
              <a:latin typeface="Candar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1938" y="5181600"/>
            <a:ext cx="240506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9600" b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/>
                <a:ea typeface="Tahoma" pitchFamily="34" charset="0"/>
                <a:cs typeface="Tw Cen MT"/>
              </a:rPr>
              <a:t>10</a:t>
            </a:r>
            <a:endParaRPr lang="en-US" sz="9600" b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/>
              <a:ea typeface="Tahoma" pitchFamily="34" charset="0"/>
              <a:cs typeface="Tw Cen MT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-418306" y="5981184"/>
            <a:ext cx="13589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kern="0" cap="all" spc="300" dirty="0">
                <a:solidFill>
                  <a:schemeClr val="bg1">
                    <a:lumMod val="75000"/>
                  </a:schemeClr>
                </a:solidFill>
                <a:latin typeface="Tw Cen MT"/>
                <a:ea typeface="+mj-ea"/>
                <a:cs typeface="Tw Cen MT"/>
              </a:rPr>
              <a:t>Chapter</a:t>
            </a:r>
            <a:endParaRPr lang="en-US" sz="2000" b="1" kern="0" cap="all" spc="300" dirty="0">
              <a:solidFill>
                <a:schemeClr val="bg1">
                  <a:lumMod val="75000"/>
                </a:schemeClr>
              </a:solidFill>
              <a:latin typeface="Tw Cen MT"/>
              <a:ea typeface="+mj-ea"/>
              <a:cs typeface="Tw Cen M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-15356"/>
            <a:ext cx="7696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400" b="1" i="0" kern="0" cap="small" spc="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rPr>
              <a:t>Slides </a:t>
            </a:r>
            <a:r>
              <a:rPr lang="en-US" sz="1400" b="1" i="0" kern="0" cap="small" spc="400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rPr>
              <a:t>by Solina Lindahl</a:t>
            </a:r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295400" y="5638800"/>
            <a:ext cx="7772400" cy="12192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lang="en-US" sz="5400" b="1" i="0" u="none" strike="noStrike" kern="1200" cap="none" spc="100" baseline="0" smtClean="0">
                <a:solidFill>
                  <a:srgbClr val="FF3300"/>
                </a:solidFill>
                <a:effectLst/>
                <a:latin typeface="Candara" pitchFamily="34" charset="0"/>
                <a:ea typeface="+mj-ea"/>
                <a:cs typeface="+mj-cs"/>
              </a:defRPr>
            </a:lvl1pPr>
          </a:lstStyle>
          <a:p>
            <a:r>
              <a:rPr lang="en-US" sz="4800" b="1" kern="0" spc="500" dirty="0" smtClean="0">
                <a:latin typeface="Tw Cen MT"/>
                <a:cs typeface="Tw Cen MT"/>
              </a:rPr>
              <a:t>The Rational Consumer</a:t>
            </a:r>
            <a:endParaRPr lang="en-US" sz="4800" b="1" kern="0" spc="500" dirty="0">
              <a:latin typeface="Tw Cen M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4220870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6019800"/>
            <a:ext cx="9144000" cy="0"/>
          </a:xfrm>
          <a:prstGeom prst="line">
            <a:avLst/>
          </a:prstGeom>
          <a:ln w="57150" cmpd="sng">
            <a:solidFill>
              <a:srgbClr val="F8EF5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0" y="2286000"/>
            <a:ext cx="9144000" cy="0"/>
          </a:xfrm>
          <a:prstGeom prst="line">
            <a:avLst/>
          </a:prstGeom>
          <a:ln w="57150" cmpd="sng">
            <a:solidFill>
              <a:srgbClr val="F8EF5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0" y="1490246"/>
            <a:ext cx="9144000" cy="338554"/>
          </a:xfrm>
          <a:prstGeom prst="rect">
            <a:avLst/>
          </a:prstGeom>
          <a:solidFill>
            <a:srgbClr val="CCFF33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b="0" i="0" spc="300" dirty="0" smtClean="0">
                <a:solidFill>
                  <a:srgbClr val="F79646"/>
                </a:solidFill>
                <a:latin typeface="+mn-lt"/>
              </a:rPr>
              <a:t>SOME GOOD BLOGS AND OTHER SITES TO GET THE JUICES FLOWING:</a:t>
            </a:r>
            <a:endParaRPr lang="en-US" sz="1600" b="0" i="0" spc="300" dirty="0">
              <a:solidFill>
                <a:srgbClr val="F79646"/>
              </a:solidFill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7391400" cy="784225"/>
          </a:xfrm>
          <a:prstGeom prst="rect">
            <a:avLst/>
          </a:prstGeom>
          <a:noFill/>
          <a:effectLst/>
        </p:spPr>
        <p:txBody>
          <a:bodyPr/>
          <a:lstStyle>
            <a:lvl1pPr>
              <a:defRPr sz="360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r>
              <a:rPr lang="en-US" sz="4800" b="0" dirty="0" smtClean="0">
                <a:solidFill>
                  <a:schemeClr val="accent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Arial" pitchFamily="34" charset="0"/>
              </a:rPr>
              <a:t>FOOD FOR</a:t>
            </a:r>
            <a:r>
              <a:rPr lang="en-US" sz="4800" b="0" baseline="0" dirty="0" smtClean="0">
                <a:solidFill>
                  <a:schemeClr val="accent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Arial" pitchFamily="34" charset="0"/>
              </a:rPr>
              <a:t> </a:t>
            </a:r>
            <a:r>
              <a:rPr lang="en-US" sz="4800" b="0" dirty="0" smtClean="0">
                <a:solidFill>
                  <a:schemeClr val="accent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Arial" pitchFamily="34" charset="0"/>
              </a:rPr>
              <a:t>THOUGHT….</a:t>
            </a:r>
            <a:endParaRPr lang="en-US" sz="4800" b="0" dirty="0">
              <a:solidFill>
                <a:schemeClr val="accent6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7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4572000"/>
            <a:ext cx="2724150" cy="517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5213" y="3048000"/>
            <a:ext cx="2998787" cy="539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400" y="2971800"/>
            <a:ext cx="2686050" cy="657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pic>
        <p:nvPicPr>
          <p:cNvPr id="15" name="Picture 14" descr="Screen Shot 2014-12-20 at 8.46.54 PM.png">
            <a:hlinkClick r:id="rId8"/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74" y="2971800"/>
            <a:ext cx="2692400" cy="592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Screen Shot 2014-12-20 at 8.49.18 PM.png">
            <a:hlinkClick r:id="rId10"/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4343400"/>
            <a:ext cx="2336800" cy="841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60000">
            <a:off x="8016447" y="97714"/>
            <a:ext cx="787093" cy="1328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5174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slide" Target="../slides/slide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" Target="../slides/slide4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" Target="../slides/slide3.xml"/><Relationship Id="rId5" Type="http://schemas.openxmlformats.org/officeDocument/2006/relationships/slide" Target="../slides/slide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slide" Target="../slides/slide3.xml"/><Relationship Id="rId4" Type="http://schemas.openxmlformats.org/officeDocument/2006/relationships/slide" Target="../slides/slid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slide" Target="../slides/slide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slide" Target="../slides/slide3.xml"/><Relationship Id="rId4" Type="http://schemas.openxmlformats.org/officeDocument/2006/relationships/slide" Target="../slides/slide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Relationship Id="rId5" Type="http://schemas.openxmlformats.org/officeDocument/2006/relationships/slide" Target="../slides/slide3.xml"/><Relationship Id="rId4" Type="http://schemas.openxmlformats.org/officeDocument/2006/relationships/slide" Target="../slides/slide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8.xml"/><Relationship Id="rId4" Type="http://schemas.openxmlformats.org/officeDocument/2006/relationships/slide" Target="../slides/slid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830388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Oval 12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hlinkClick r:id="rId6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7" action="ppaction://hlinksldjump"/>
              </a:rPr>
              <a:t>Back to Table of content</a:t>
            </a:r>
            <a:r>
              <a:rPr lang="en-US" sz="800" b="1" dirty="0" smtClean="0">
                <a:latin typeface="Candara" pitchFamily="34" charset="0"/>
                <a:hlinkClick r:id="rId6" action="ppaction://hlinksldjump"/>
              </a:rPr>
              <a:t>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0" y="0"/>
            <a:ext cx="8991600" cy="1161633"/>
          </a:xfrm>
          <a:prstGeom prst="rightArrow">
            <a:avLst>
              <a:gd name="adj1" fmla="val 50000"/>
              <a:gd name="adj2" fmla="val 78749"/>
            </a:avLst>
          </a:prstGeom>
          <a:solidFill>
            <a:srgbClr val="CBF577">
              <a:alpha val="66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LEARN BY DOING: APPLICATION VIDEO</a:t>
            </a:r>
            <a:endParaRPr lang="en-US" sz="3200" b="0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entury Gothic" pitchFamily="34" charset="0"/>
              <a:cs typeface="Courier New" pitchFamily="49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6" r:id="rId3"/>
    <p:sldLayoutId id="2147483697" r:id="rId4"/>
  </p:sldLayoutIdLst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1" kern="1200">
          <a:noFill/>
          <a:latin typeface="Century Gothic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 spc="1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 spc="1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 spc="1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8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990600"/>
            <a:ext cx="88392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hlinkClick r:id="rId5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6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274680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4400" b="0" kern="1200" spc="0" baseline="0">
          <a:solidFill>
            <a:schemeClr val="accent3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latin typeface="Century Gothic"/>
          <a:ea typeface="+mj-ea"/>
          <a:cs typeface="Century Gothic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b="1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defTabSz="914400" rtl="0" eaLnBrk="1" latinLnBrk="0" hangingPunct="1">
        <a:spcBef>
          <a:spcPct val="20000"/>
        </a:spcBef>
        <a:buFontTx/>
        <a:buNone/>
        <a:defRPr sz="2800" b="1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defTabSz="914400" rtl="0" eaLnBrk="1" latinLnBrk="0" hangingPunct="1">
        <a:spcBef>
          <a:spcPct val="20000"/>
        </a:spcBef>
        <a:buFontTx/>
        <a:buNone/>
        <a:defRPr sz="2000" b="1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defTabSz="914400" rtl="0" eaLnBrk="1" latinLnBrk="0" hangingPunct="1">
        <a:spcBef>
          <a:spcPct val="20000"/>
        </a:spcBef>
        <a:buFontTx/>
        <a:buNone/>
        <a:defRPr sz="2000" b="1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Candara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Arrow 8"/>
          <p:cNvSpPr/>
          <p:nvPr/>
        </p:nvSpPr>
        <p:spPr>
          <a:xfrm>
            <a:off x="0" y="0"/>
            <a:ext cx="8991600" cy="1161633"/>
          </a:xfrm>
          <a:prstGeom prst="rightArrow">
            <a:avLst>
              <a:gd name="adj1" fmla="val 50000"/>
              <a:gd name="adj2" fmla="val 78749"/>
            </a:avLst>
          </a:prstGeom>
          <a:solidFill>
            <a:srgbClr val="CBF577">
              <a:alpha val="66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LEARN BY DOING: PRACTICE QUESTION</a:t>
            </a:r>
            <a:endParaRPr lang="en-US" sz="3200" b="0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295400"/>
            <a:ext cx="8458200" cy="506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Oval 12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hlinkClick r:id="rId4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5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8" name="Right Arrow 7">
            <a:hlinkClick r:id="" action="ppaction://noaction"/>
          </p:cNvPr>
          <p:cNvSpPr/>
          <p:nvPr/>
        </p:nvSpPr>
        <p:spPr>
          <a:xfrm>
            <a:off x="0" y="6081474"/>
            <a:ext cx="1524000" cy="776526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</p:sldLayoutIdLst>
  <p:transition>
    <p:fade thruBlk="1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1" kern="1200">
          <a:noFill/>
          <a:latin typeface="Century Gothic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 spc="1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 spc="1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 spc="1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295400"/>
            <a:ext cx="8458200" cy="506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" name="Oval 9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hlinkClick r:id="rId4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4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8" name="Right Arrow 7">
            <a:hlinkClick r:id="" action="ppaction://noaction"/>
          </p:cNvPr>
          <p:cNvSpPr/>
          <p:nvPr/>
        </p:nvSpPr>
        <p:spPr>
          <a:xfrm>
            <a:off x="0" y="6081474"/>
            <a:ext cx="1524000" cy="776526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0" y="0"/>
            <a:ext cx="8991600" cy="1161633"/>
          </a:xfrm>
          <a:prstGeom prst="rightArrow">
            <a:avLst>
              <a:gd name="adj1" fmla="val 50000"/>
              <a:gd name="adj2" fmla="val 78749"/>
            </a:avLst>
          </a:prstGeom>
          <a:solidFill>
            <a:schemeClr val="accent5">
              <a:lumMod val="40000"/>
              <a:lumOff val="60000"/>
              <a:alpha val="66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spc="60" dirty="0" smtClean="0">
                <a:ln w="90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LEARN BY DOING: BUSINESS</a:t>
            </a:r>
            <a:r>
              <a:rPr lang="en-US" sz="3200" b="0" spc="60" baseline="0" dirty="0" smtClean="0">
                <a:ln w="90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 CASE</a:t>
            </a:r>
            <a:endParaRPr lang="en-US" sz="3200" b="0" spc="60" dirty="0">
              <a:ln w="9000" cmpd="sng">
                <a:noFill/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entury Gothic" pitchFamily="34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139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</p:sldLayoutIdLst>
  <p:transition>
    <p:fade thruBlk="1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1" kern="1200">
          <a:noFill/>
          <a:latin typeface="Century Gothic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 spc="1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 spc="1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 spc="1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295400"/>
            <a:ext cx="8458200" cy="506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Oval 12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hlinkClick r:id="rId4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5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11" name="Right Arrow 10">
            <a:hlinkClick r:id="" action="ppaction://noaction"/>
          </p:cNvPr>
          <p:cNvSpPr/>
          <p:nvPr/>
        </p:nvSpPr>
        <p:spPr>
          <a:xfrm>
            <a:off x="0" y="6081474"/>
            <a:ext cx="1524000" cy="776526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 smtClean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0" y="0"/>
            <a:ext cx="8991600" cy="1161633"/>
          </a:xfrm>
          <a:prstGeom prst="rightArrow">
            <a:avLst>
              <a:gd name="adj1" fmla="val 50000"/>
              <a:gd name="adj2" fmla="val 78749"/>
            </a:avLst>
          </a:prstGeom>
          <a:solidFill>
            <a:schemeClr val="bg2">
              <a:lumMod val="90000"/>
              <a:alpha val="66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LEARN BY DOING: DISCUSS</a:t>
            </a:r>
            <a:endParaRPr lang="en-US" sz="3200" b="0" spc="60" dirty="0">
              <a:ln w="9000" cmpd="sng">
                <a:noFill/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entury Gothic" pitchFamily="34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456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</p:sldLayoutIdLst>
  <p:transition>
    <p:fade thruBlk="1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1" kern="1200">
          <a:noFill/>
          <a:latin typeface="Century Gothic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hlinkClick r:id="rId4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5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235582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600" b="1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defTabSz="914400" rtl="0" eaLnBrk="1" latinLnBrk="0" hangingPunct="1">
        <a:spcBef>
          <a:spcPct val="20000"/>
        </a:spcBef>
        <a:buFontTx/>
        <a:buNone/>
        <a:defRPr sz="3200" b="1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defTabSz="914400" rtl="0" eaLnBrk="1" latinLnBrk="0" hangingPunct="1">
        <a:spcBef>
          <a:spcPct val="20000"/>
        </a:spcBef>
        <a:buFontTx/>
        <a:buNone/>
        <a:defRPr sz="2800" b="1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" y="392043"/>
            <a:ext cx="3263366" cy="8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ECONOMICS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410234"/>
            <a:ext cx="88392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Placeholder 1"/>
          <p:cNvSpPr txBox="1">
            <a:spLocks/>
          </p:cNvSpPr>
          <p:nvPr/>
        </p:nvSpPr>
        <p:spPr>
          <a:xfrm>
            <a:off x="3854173" y="392043"/>
            <a:ext cx="2853083" cy="8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b="1" i="1" kern="1200" cap="all" spc="-200" baseline="0">
                <a:solidFill>
                  <a:schemeClr val="accent5">
                    <a:lumMod val="75000"/>
                  </a:schemeClr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dirty="0" smtClean="0">
                <a:solidFill>
                  <a:srgbClr val="F79646">
                    <a:lumMod val="75000"/>
                  </a:srgbClr>
                </a:solidFill>
              </a:rPr>
              <a:t>IN ACTION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263367" y="589723"/>
            <a:ext cx="474870" cy="4859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76225" dir="6960000" sx="122000" sy="122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79646">
                  <a:lumMod val="75000"/>
                </a:srgbClr>
              </a:solidFill>
              <a:latin typeface="Verdana"/>
              <a:cs typeface="Verdana"/>
            </a:endParaRPr>
          </a:p>
        </p:txBody>
      </p:sp>
      <p:sp>
        <p:nvSpPr>
          <p:cNvPr id="4" name="Isosceles Triangle 3"/>
          <p:cNvSpPr/>
          <p:nvPr/>
        </p:nvSpPr>
        <p:spPr>
          <a:xfrm rot="5400000">
            <a:off x="3379193" y="640391"/>
            <a:ext cx="337086" cy="381002"/>
          </a:xfrm>
          <a:prstGeom prst="triangle">
            <a:avLst>
              <a:gd name="adj" fmla="val 4997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166743"/>
            <a:ext cx="9144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-12700" y="480943"/>
            <a:ext cx="9144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066800" y="6553200"/>
            <a:ext cx="7543800" cy="2286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r>
              <a:rPr lang="en-US" sz="1000" kern="0" cap="all" spc="1060" smtClean="0">
                <a:latin typeface="Gill Sans"/>
                <a:cs typeface="Gill Sans"/>
              </a:rPr>
              <a:t>Copyright 2015 Worth Publishers </a:t>
            </a:r>
            <a:endParaRPr lang="en-US" sz="1000" kern="0" cap="all" spc="1060" dirty="0">
              <a:latin typeface="Gill Sans"/>
              <a:cs typeface="Gill San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hlinkClick r:id="rId3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ndara" pitchFamily="34" charset="0"/>
                <a:hlinkClick r:id="rId4" action="ppaction://hlinksldjump"/>
              </a:rPr>
              <a:t>Back to Table of contents</a:t>
            </a:r>
            <a:endParaRPr lang="en-US" sz="800" b="1" dirty="0" smtClean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068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b="1" i="0" kern="1200" cap="all" spc="-200" baseline="0">
          <a:solidFill>
            <a:schemeClr val="accent5">
              <a:lumMod val="75000"/>
            </a:schemeClr>
          </a:solidFill>
          <a:latin typeface="Verdana"/>
          <a:ea typeface="+mj-ea"/>
          <a:cs typeface="Verdana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Tx/>
        <a:buNone/>
        <a:defRPr sz="28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Tx/>
        <a:buNone/>
        <a:defRPr sz="20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Tx/>
        <a:buNone/>
        <a:defRPr sz="20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4" Type="http://schemas.openxmlformats.org/officeDocument/2006/relationships/slide" Target="slide3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3" Type="http://schemas.openxmlformats.org/officeDocument/2006/relationships/slide" Target="slide4.xml"/><Relationship Id="rId7" Type="http://schemas.openxmlformats.org/officeDocument/2006/relationships/slide" Target="slide3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18.xml"/><Relationship Id="rId5" Type="http://schemas.openxmlformats.org/officeDocument/2006/relationships/slide" Target="slide6.xml"/><Relationship Id="rId10" Type="http://schemas.openxmlformats.org/officeDocument/2006/relationships/slide" Target="slide34.xml"/><Relationship Id="rId4" Type="http://schemas.openxmlformats.org/officeDocument/2006/relationships/slide" Target="slide5.xml"/><Relationship Id="rId9" Type="http://schemas.openxmlformats.org/officeDocument/2006/relationships/slide" Target="slide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5" Type="http://schemas.openxmlformats.org/officeDocument/2006/relationships/slide" Target="slide31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3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d.com/talks/lang/en/barry_schwartz_on_the_paradox_of_choice.html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035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Complete the table.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09800"/>
            <a:ext cx="9144000" cy="3678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705" y="6307666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To Next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Active 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77187450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Answers for previous question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85987"/>
            <a:ext cx="9170427" cy="3712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705" y="6307666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To Next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Active 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8693007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Discuss: Are </a:t>
            </a:r>
            <a:r>
              <a:rPr lang="en-US" dirty="0"/>
              <a:t>people today more </a:t>
            </a:r>
            <a:r>
              <a:rPr lang="en-US" dirty="0" smtClean="0"/>
              <a:t>constrained by </a:t>
            </a:r>
            <a:r>
              <a:rPr lang="en-US" dirty="0"/>
              <a:t>time or </a:t>
            </a:r>
            <a:r>
              <a:rPr lang="en-US" dirty="0" smtClean="0"/>
              <a:t>by money?  </a:t>
            </a:r>
          </a:p>
          <a:p>
            <a:r>
              <a:rPr lang="en-US" dirty="0" smtClean="0"/>
              <a:t>What effect does this have on consumption of cookbooks? Restaurant meals? Child care? Entertainment?</a:t>
            </a:r>
          </a:p>
          <a:p>
            <a:r>
              <a:rPr lang="en-US" dirty="0" smtClean="0"/>
              <a:t>What other markets are affected?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5705" y="6307666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3" action="ppaction://hlinksldjump"/>
              </a:rPr>
              <a:t>To Next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3" action="ppaction://hlinksldjump"/>
              </a:rPr>
              <a:t>Active 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8095338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With a partner, discuss whether going to college is worth it, considering rising tuition costs, rising student debt, and lingering unemployment.  </a:t>
            </a:r>
          </a:p>
          <a:p>
            <a:r>
              <a:rPr lang="en-US" dirty="0" smtClean="0"/>
              <a:t>Make at least two arguments for and two arguments against college.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5705" y="6307666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3" action="ppaction://hlinksldjump"/>
              </a:rPr>
              <a:t>To Next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3" action="ppaction://hlinksldjump"/>
              </a:rPr>
              <a:t>Active 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12754234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 bwMode="auto">
          <a:xfrm>
            <a:off x="30061" y="0"/>
            <a:ext cx="9144000" cy="990600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dirty="0" smtClean="0"/>
              <a:t>HOW TO COMPARE APPLES AND ORANGES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6600" y="990600"/>
            <a:ext cx="5791200" cy="4648200"/>
          </a:xfrm>
        </p:spPr>
        <p:txBody>
          <a:bodyPr/>
          <a:lstStyle/>
          <a:p>
            <a:pPr>
              <a:spcAft>
                <a:spcPts val="1200"/>
              </a:spcAft>
              <a:defRPr/>
            </a:pPr>
            <a:r>
              <a:rPr lang="en-US" sz="2800" dirty="0" smtClean="0"/>
              <a:t>How many gumballs?  How many ice creams?</a:t>
            </a:r>
            <a:endParaRPr lang="en-US" sz="2800" dirty="0"/>
          </a:p>
          <a:p>
            <a:pPr>
              <a:spcAft>
                <a:spcPts val="1200"/>
              </a:spcAft>
              <a:defRPr/>
            </a:pPr>
            <a:r>
              <a:rPr lang="en-US" sz="2800" dirty="0" smtClean="0"/>
              <a:t>Depends on two things:</a:t>
            </a:r>
          </a:p>
          <a:p>
            <a:pPr marL="514350" indent="-514350">
              <a:spcAft>
                <a:spcPts val="1200"/>
              </a:spcAft>
              <a:buFontTx/>
              <a:buAutoNum type="arabicPeriod"/>
              <a:defRPr/>
            </a:pPr>
            <a:r>
              <a:rPr lang="en-US" sz="2800" dirty="0" smtClean="0"/>
              <a:t>How much you like it (utility)</a:t>
            </a:r>
          </a:p>
          <a:p>
            <a:pPr marL="514350" indent="-514350">
              <a:spcAft>
                <a:spcPts val="1200"/>
              </a:spcAft>
              <a:buFontTx/>
              <a:buAutoNum type="arabicPeriod"/>
              <a:defRPr/>
            </a:pPr>
            <a:r>
              <a:rPr lang="en-US" sz="2800" dirty="0" smtClean="0"/>
              <a:t>How much it costs (price)</a:t>
            </a:r>
            <a:endParaRPr lang="en-US" sz="2800" dirty="0"/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100" y="1119834"/>
            <a:ext cx="3009900" cy="5731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4002088"/>
            <a:ext cx="1905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05287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066800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dirty="0" smtClean="0"/>
              <a:t>HOW TO COMPARE APPLES AND ORANGES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839200" cy="441960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dirty="0" smtClean="0"/>
              <a:t>Since most decisions are made at the margin, we’ll need to know: </a:t>
            </a:r>
            <a:endParaRPr lang="en-US" dirty="0"/>
          </a:p>
          <a:p>
            <a:pPr>
              <a:spcAft>
                <a:spcPts val="1200"/>
              </a:spcAft>
              <a:defRPr/>
            </a:pPr>
            <a:r>
              <a:rPr lang="en-US" dirty="0" smtClean="0"/>
              <a:t>How much extra utility (</a:t>
            </a:r>
            <a:r>
              <a:rPr lang="en-US" i="1" dirty="0" smtClean="0"/>
              <a:t>MU</a:t>
            </a:r>
            <a:r>
              <a:rPr lang="en-US" dirty="0" smtClean="0"/>
              <a:t>) will you get from spending your next dollar on apples?  On oranges?</a:t>
            </a:r>
          </a:p>
          <a:p>
            <a:pPr>
              <a:spcAft>
                <a:spcPts val="1200"/>
              </a:spcAft>
              <a:defRPr/>
            </a:pPr>
            <a:r>
              <a:rPr lang="en-US" dirty="0" smtClean="0"/>
              <a:t>We are looking to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maximize the utility per dollar spent.</a:t>
            </a:r>
          </a:p>
        </p:txBody>
      </p:sp>
      <p:pic>
        <p:nvPicPr>
          <p:cNvPr id="5018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5700" y="4995863"/>
            <a:ext cx="1703388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35389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 bwMode="auto">
          <a:solidFill>
            <a:schemeClr val="bg1">
              <a:alpha val="58000"/>
            </a:scheme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PREFERENCES AND OPTIMALITY</a:t>
            </a:r>
          </a:p>
        </p:txBody>
      </p:sp>
      <p:sp>
        <p:nvSpPr>
          <p:cNvPr id="60419" name="Content Placeholder 4"/>
          <p:cNvSpPr>
            <a:spLocks noGrp="1"/>
          </p:cNvSpPr>
          <p:nvPr>
            <p:ph idx="1"/>
          </p:nvPr>
        </p:nvSpPr>
        <p:spPr>
          <a:xfrm>
            <a:off x="0" y="4114800"/>
            <a:ext cx="9144000" cy="914400"/>
          </a:xfrm>
          <a:solidFill>
            <a:schemeClr val="bg1">
              <a:alpha val="84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Given this family’s income, what is its optimal number of bananas and carrots?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61216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COMPARING </a:t>
            </a:r>
            <a:r>
              <a:rPr lang="en-US" sz="4000" i="1" dirty="0" smtClean="0"/>
              <a:t>MU</a:t>
            </a:r>
            <a:r>
              <a:rPr lang="en-US" sz="4000" dirty="0" smtClean="0"/>
              <a:t> TO PRICE</a:t>
            </a:r>
            <a:endParaRPr lang="en-US" sz="40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8600" y="838200"/>
            <a:ext cx="8839200" cy="4800600"/>
          </a:xfrm>
        </p:spPr>
        <p:txBody>
          <a:bodyPr>
            <a:noAutofit/>
          </a:bodyPr>
          <a:lstStyle/>
          <a:p>
            <a:r>
              <a:rPr lang="en-US" sz="2800" dirty="0"/>
              <a:t>The general rule: Compare the MU and the price for all goods, and then adjust your spending </a:t>
            </a:r>
            <a:r>
              <a:rPr lang="en-US" sz="2800" dirty="0">
                <a:solidFill>
                  <a:srgbClr val="77933C"/>
                </a:solidFill>
              </a:rPr>
              <a:t>toward the goods that give you </a:t>
            </a:r>
            <a:r>
              <a:rPr lang="en-US" sz="2800" dirty="0">
                <a:solidFill>
                  <a:schemeClr val="accent1"/>
                </a:solidFill>
              </a:rPr>
              <a:t>MORE</a:t>
            </a:r>
            <a:r>
              <a:rPr lang="en-US" sz="2800" dirty="0">
                <a:solidFill>
                  <a:srgbClr val="77933C"/>
                </a:solidFill>
              </a:rPr>
              <a:t> MU per </a:t>
            </a:r>
            <a:r>
              <a:rPr lang="en-US" sz="2800" dirty="0" smtClean="0">
                <a:solidFill>
                  <a:srgbClr val="77933C"/>
                </a:solidFill>
              </a:rPr>
              <a:t>dollar</a:t>
            </a:r>
          </a:p>
          <a:p>
            <a:endParaRPr lang="en-US" sz="2800" dirty="0"/>
          </a:p>
          <a:p>
            <a:r>
              <a:rPr lang="en-US" sz="2800" dirty="0" smtClean="0"/>
              <a:t>Example: If  </a:t>
            </a:r>
            <a:r>
              <a:rPr lang="en-US" sz="2800" dirty="0" smtClean="0">
                <a:solidFill>
                  <a:srgbClr val="4F81BD"/>
                </a:solidFill>
              </a:rPr>
              <a:t>P</a:t>
            </a:r>
            <a:r>
              <a:rPr lang="en-US" sz="2800" baseline="-25000" dirty="0" smtClean="0">
                <a:solidFill>
                  <a:srgbClr val="4F81BD"/>
                </a:solidFill>
              </a:rPr>
              <a:t>GUM</a:t>
            </a:r>
            <a:r>
              <a:rPr lang="en-US" sz="2800" dirty="0" smtClean="0">
                <a:solidFill>
                  <a:srgbClr val="4F81BD"/>
                </a:solidFill>
              </a:rPr>
              <a:t>= </a:t>
            </a:r>
            <a:r>
              <a:rPr lang="en-US" sz="2800" dirty="0">
                <a:solidFill>
                  <a:srgbClr val="4F81BD"/>
                </a:solidFill>
              </a:rPr>
              <a:t>$0.25, </a:t>
            </a:r>
            <a:r>
              <a:rPr lang="en-US" sz="2800" dirty="0" smtClean="0">
                <a:solidFill>
                  <a:schemeClr val="accent2"/>
                </a:solidFill>
              </a:rPr>
              <a:t>P</a:t>
            </a:r>
            <a:r>
              <a:rPr lang="en-US" sz="2800" baseline="-25000" dirty="0" smtClean="0">
                <a:solidFill>
                  <a:schemeClr val="accent2"/>
                </a:solidFill>
              </a:rPr>
              <a:t>ICE CREAM</a:t>
            </a:r>
            <a:r>
              <a:rPr lang="en-US" sz="2800" dirty="0" smtClean="0">
                <a:solidFill>
                  <a:schemeClr val="accent2"/>
                </a:solidFill>
              </a:rPr>
              <a:t>= </a:t>
            </a:r>
            <a:r>
              <a:rPr lang="en-US" sz="2800" dirty="0">
                <a:solidFill>
                  <a:schemeClr val="accent2"/>
                </a:solidFill>
              </a:rPr>
              <a:t>$1.00, </a:t>
            </a:r>
            <a:endParaRPr lang="en-US" sz="2800" dirty="0" smtClean="0">
              <a:solidFill>
                <a:schemeClr val="accent2"/>
              </a:solidFill>
            </a:endParaRPr>
          </a:p>
          <a:p>
            <a:r>
              <a:rPr lang="en-US" sz="2800" dirty="0">
                <a:solidFill>
                  <a:schemeClr val="accent2"/>
                </a:solidFill>
              </a:rPr>
              <a:t>	</a:t>
            </a:r>
            <a:r>
              <a:rPr lang="en-US" sz="2800" dirty="0" smtClean="0">
                <a:solidFill>
                  <a:schemeClr val="accent2"/>
                </a:solidFill>
              </a:rPr>
              <a:t>	</a:t>
            </a:r>
            <a:r>
              <a:rPr lang="en-US" sz="2800" dirty="0" smtClean="0">
                <a:solidFill>
                  <a:srgbClr val="4F81BD"/>
                </a:solidFill>
              </a:rPr>
              <a:t>MU</a:t>
            </a:r>
            <a:r>
              <a:rPr lang="en-US" sz="2800" baseline="-25000" dirty="0" smtClean="0">
                <a:solidFill>
                  <a:srgbClr val="4F81BD"/>
                </a:solidFill>
              </a:rPr>
              <a:t>GUM</a:t>
            </a:r>
            <a:r>
              <a:rPr lang="en-US" sz="2800" dirty="0" smtClean="0">
                <a:solidFill>
                  <a:srgbClr val="4F81BD"/>
                </a:solidFill>
              </a:rPr>
              <a:t> </a:t>
            </a:r>
            <a:r>
              <a:rPr lang="en-US" sz="2800" dirty="0">
                <a:solidFill>
                  <a:srgbClr val="4F81BD"/>
                </a:solidFill>
              </a:rPr>
              <a:t>= 1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smtClean="0">
                <a:solidFill>
                  <a:schemeClr val="accent1"/>
                </a:solidFill>
              </a:rPr>
              <a:t>,  </a:t>
            </a:r>
            <a:r>
              <a:rPr lang="en-US" sz="2800" dirty="0" smtClean="0">
                <a:solidFill>
                  <a:srgbClr val="C0504D"/>
                </a:solidFill>
              </a:rPr>
              <a:t>MU</a:t>
            </a:r>
            <a:r>
              <a:rPr lang="en-US" sz="2800" baseline="-25000" dirty="0" smtClean="0">
                <a:solidFill>
                  <a:srgbClr val="C0504D"/>
                </a:solidFill>
              </a:rPr>
              <a:t>ICE </a:t>
            </a:r>
            <a:r>
              <a:rPr lang="en-US" sz="2800" baseline="-25000" dirty="0">
                <a:solidFill>
                  <a:srgbClr val="C0504D"/>
                </a:solidFill>
              </a:rPr>
              <a:t>CREAM</a:t>
            </a:r>
            <a:r>
              <a:rPr lang="en-US" sz="2800" dirty="0" smtClean="0">
                <a:solidFill>
                  <a:srgbClr val="C0504D"/>
                </a:solidFill>
              </a:rPr>
              <a:t>= </a:t>
            </a:r>
            <a:r>
              <a:rPr lang="en-US" sz="2800" dirty="0">
                <a:solidFill>
                  <a:srgbClr val="C0504D"/>
                </a:solidFill>
              </a:rPr>
              <a:t>2,</a:t>
            </a:r>
            <a:r>
              <a:rPr lang="en-US" sz="2800" dirty="0"/>
              <a:t> </a:t>
            </a:r>
            <a:endParaRPr lang="en-US" sz="2800" dirty="0" smtClean="0"/>
          </a:p>
          <a:p>
            <a:r>
              <a:rPr lang="en-US" sz="2800" dirty="0"/>
              <a:t>	</a:t>
            </a:r>
            <a:r>
              <a:rPr lang="en-US" sz="2800" dirty="0" smtClean="0"/>
              <a:t>what </a:t>
            </a:r>
            <a:r>
              <a:rPr lang="en-US" sz="2800" dirty="0"/>
              <a:t>can you do to increase total utility?</a:t>
            </a:r>
          </a:p>
          <a:p>
            <a:endParaRPr lang="en-US" sz="2800" dirty="0"/>
          </a:p>
          <a:p>
            <a:pPr lvl="1"/>
            <a:r>
              <a:rPr lang="en-US" sz="2400" dirty="0" smtClean="0">
                <a:solidFill>
                  <a:srgbClr val="4F81BD"/>
                </a:solidFill>
              </a:rPr>
              <a:t>MU</a:t>
            </a:r>
            <a:r>
              <a:rPr lang="en-US" sz="2400" baseline="-25000" dirty="0" smtClean="0">
                <a:solidFill>
                  <a:srgbClr val="4F81BD"/>
                </a:solidFill>
              </a:rPr>
              <a:t>GUM</a:t>
            </a:r>
            <a:r>
              <a:rPr lang="en-US" sz="2400" dirty="0" smtClean="0">
                <a:solidFill>
                  <a:srgbClr val="4F81BD"/>
                </a:solidFill>
              </a:rPr>
              <a:t>/P</a:t>
            </a:r>
            <a:r>
              <a:rPr lang="en-US" sz="2400" baseline="-25000" dirty="0" smtClean="0">
                <a:solidFill>
                  <a:srgbClr val="4F81BD"/>
                </a:solidFill>
              </a:rPr>
              <a:t>GUM</a:t>
            </a:r>
            <a:r>
              <a:rPr lang="en-US" sz="2400" dirty="0" smtClean="0">
                <a:solidFill>
                  <a:srgbClr val="4F81BD"/>
                </a:solidFill>
              </a:rPr>
              <a:t> </a:t>
            </a:r>
            <a:r>
              <a:rPr lang="en-US" sz="2400" dirty="0"/>
              <a:t>&gt; </a:t>
            </a:r>
            <a:r>
              <a:rPr lang="en-US" sz="2400" dirty="0" smtClean="0">
                <a:solidFill>
                  <a:schemeClr val="accent2"/>
                </a:solidFill>
              </a:rPr>
              <a:t>MU</a:t>
            </a:r>
            <a:r>
              <a:rPr lang="en-US" sz="2400" baseline="-25000" dirty="0" smtClean="0">
                <a:solidFill>
                  <a:schemeClr val="accent2"/>
                </a:solidFill>
              </a:rPr>
              <a:t>ICE </a:t>
            </a:r>
            <a:r>
              <a:rPr lang="en-US" sz="2400" baseline="-25000" dirty="0">
                <a:solidFill>
                  <a:schemeClr val="accent2"/>
                </a:solidFill>
              </a:rPr>
              <a:t>CREAM </a:t>
            </a:r>
            <a:r>
              <a:rPr lang="en-US" sz="2400" dirty="0">
                <a:solidFill>
                  <a:schemeClr val="accent2"/>
                </a:solidFill>
              </a:rPr>
              <a:t>/</a:t>
            </a:r>
            <a:r>
              <a:rPr lang="en-US" sz="2400" dirty="0" smtClean="0">
                <a:solidFill>
                  <a:schemeClr val="accent2"/>
                </a:solidFill>
              </a:rPr>
              <a:t>P</a:t>
            </a:r>
            <a:r>
              <a:rPr lang="en-US" sz="2400" baseline="-25000" dirty="0" smtClean="0">
                <a:solidFill>
                  <a:schemeClr val="accent2"/>
                </a:solidFill>
              </a:rPr>
              <a:t>ICE </a:t>
            </a:r>
            <a:r>
              <a:rPr lang="en-US" sz="2400" baseline="-25000" dirty="0">
                <a:solidFill>
                  <a:schemeClr val="accent2"/>
                </a:solidFill>
              </a:rPr>
              <a:t>CREAM</a:t>
            </a:r>
            <a:r>
              <a:rPr lang="en-US" sz="2400" dirty="0">
                <a:solidFill>
                  <a:schemeClr val="accent2"/>
                </a:solidFill>
              </a:rPr>
              <a:t>, </a:t>
            </a:r>
            <a:r>
              <a:rPr lang="en-US" sz="2400" dirty="0" smtClean="0"/>
              <a:t>so… </a:t>
            </a:r>
          </a:p>
          <a:p>
            <a:pPr lvl="1"/>
            <a:r>
              <a:rPr lang="en-US" sz="2400" dirty="0" smtClean="0"/>
              <a:t>buy </a:t>
            </a:r>
            <a:r>
              <a:rPr lang="en-US" sz="2400" dirty="0">
                <a:solidFill>
                  <a:schemeClr val="accent1"/>
                </a:solidFill>
              </a:rPr>
              <a:t>more </a:t>
            </a:r>
            <a:r>
              <a:rPr lang="en-US" sz="2400" dirty="0">
                <a:solidFill>
                  <a:srgbClr val="4F81BD"/>
                </a:solidFill>
              </a:rPr>
              <a:t>gum:</a:t>
            </a:r>
            <a:r>
              <a:rPr lang="en-US" sz="2400" dirty="0"/>
              <a:t> it makes you happier, dollar for dollar, than ice cream.</a:t>
            </a:r>
          </a:p>
          <a:p>
            <a:endParaRPr lang="en-US" sz="280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35425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OPTIMAL CONSUMPTION BUNDLE</a:t>
            </a:r>
            <a:endParaRPr lang="en-US" dirty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162800" y="5408612"/>
            <a:ext cx="966259" cy="144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8476" y="5486400"/>
            <a:ext cx="1261080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6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solidFill>
                  <a:srgbClr val="4F81BD"/>
                </a:solidFill>
              </a:rPr>
              <a:t>Or if </a:t>
            </a:r>
            <a:r>
              <a:rPr lang="en-US" dirty="0">
                <a:solidFill>
                  <a:schemeClr val="accent2"/>
                </a:solidFill>
              </a:rPr>
              <a:t>MU</a:t>
            </a:r>
            <a:r>
              <a:rPr lang="en-US" baseline="-25000" dirty="0">
                <a:solidFill>
                  <a:schemeClr val="accent2"/>
                </a:solidFill>
              </a:rPr>
              <a:t>ICE CREAM </a:t>
            </a:r>
            <a:r>
              <a:rPr lang="en-US" dirty="0">
                <a:solidFill>
                  <a:schemeClr val="accent2"/>
                </a:solidFill>
              </a:rPr>
              <a:t>/P</a:t>
            </a:r>
            <a:r>
              <a:rPr lang="en-US" baseline="-25000" dirty="0">
                <a:solidFill>
                  <a:schemeClr val="accent2"/>
                </a:solidFill>
              </a:rPr>
              <a:t>ICE </a:t>
            </a:r>
            <a:r>
              <a:rPr lang="en-US" baseline="-25000" dirty="0" smtClean="0">
                <a:solidFill>
                  <a:schemeClr val="accent2"/>
                </a:solidFill>
              </a:rPr>
              <a:t>CREAM </a:t>
            </a:r>
            <a:r>
              <a:rPr lang="en-US" dirty="0" smtClean="0"/>
              <a:t>&gt; </a:t>
            </a:r>
            <a:r>
              <a:rPr lang="en-US" dirty="0" smtClean="0">
                <a:solidFill>
                  <a:srgbClr val="4F81BD"/>
                </a:solidFill>
              </a:rPr>
              <a:t>MU</a:t>
            </a:r>
            <a:r>
              <a:rPr lang="en-US" baseline="-25000" dirty="0" smtClean="0">
                <a:solidFill>
                  <a:srgbClr val="4F81BD"/>
                </a:solidFill>
              </a:rPr>
              <a:t>GUM</a:t>
            </a:r>
            <a:r>
              <a:rPr lang="en-US" dirty="0" smtClean="0">
                <a:solidFill>
                  <a:srgbClr val="4F81BD"/>
                </a:solidFill>
              </a:rPr>
              <a:t>/P</a:t>
            </a:r>
            <a:r>
              <a:rPr lang="en-US" baseline="-25000" dirty="0" smtClean="0">
                <a:solidFill>
                  <a:srgbClr val="4F81BD"/>
                </a:solidFill>
              </a:rPr>
              <a:t>GUM</a:t>
            </a:r>
            <a:endParaRPr lang="en-US" dirty="0" smtClean="0"/>
          </a:p>
          <a:p>
            <a:r>
              <a:rPr lang="en-US" dirty="0" smtClean="0"/>
              <a:t>Then buy </a:t>
            </a:r>
            <a:r>
              <a:rPr lang="en-US" dirty="0">
                <a:solidFill>
                  <a:schemeClr val="accent2"/>
                </a:solidFill>
              </a:rPr>
              <a:t>more </a:t>
            </a:r>
            <a:r>
              <a:rPr lang="en-US" dirty="0" smtClean="0">
                <a:solidFill>
                  <a:schemeClr val="accent2"/>
                </a:solidFill>
              </a:rPr>
              <a:t>more ice cream.</a:t>
            </a:r>
          </a:p>
          <a:p>
            <a:endParaRPr lang="en-US" sz="2800" dirty="0">
              <a:solidFill>
                <a:schemeClr val="accent2"/>
              </a:solidFill>
            </a:endParaRPr>
          </a:p>
          <a:p>
            <a:r>
              <a:rPr lang="en-US" sz="2800" dirty="0" smtClean="0"/>
              <a:t>The optimal consumption bundle is always where</a:t>
            </a:r>
          </a:p>
          <a:p>
            <a:r>
              <a:rPr lang="en-US" dirty="0" smtClean="0"/>
              <a:t>MU</a:t>
            </a:r>
            <a:r>
              <a:rPr lang="en-US" baseline="-25000" dirty="0" smtClean="0"/>
              <a:t>A</a:t>
            </a:r>
            <a:r>
              <a:rPr lang="en-US" dirty="0" smtClean="0"/>
              <a:t>/P</a:t>
            </a:r>
            <a:r>
              <a:rPr lang="en-US" baseline="-25000" dirty="0" smtClean="0"/>
              <a:t>A</a:t>
            </a:r>
            <a:r>
              <a:rPr lang="en-US" dirty="0" smtClean="0"/>
              <a:t>= MU</a:t>
            </a:r>
            <a:r>
              <a:rPr lang="en-US" baseline="-25000" dirty="0" smtClean="0"/>
              <a:t>B</a:t>
            </a:r>
            <a:r>
              <a:rPr lang="en-US" dirty="0" smtClean="0"/>
              <a:t>/P</a:t>
            </a:r>
            <a:r>
              <a:rPr lang="en-US" baseline="-25000" dirty="0" smtClean="0"/>
              <a:t>B</a:t>
            </a:r>
            <a:r>
              <a:rPr lang="en-US" dirty="0" smtClean="0"/>
              <a:t>= ….. = MU</a:t>
            </a:r>
            <a:r>
              <a:rPr lang="en-US" baseline="-25000" dirty="0" smtClean="0"/>
              <a:t>Z</a:t>
            </a:r>
            <a:r>
              <a:rPr lang="en-US" dirty="0" smtClean="0"/>
              <a:t>/P</a:t>
            </a:r>
            <a:r>
              <a:rPr lang="en-US" baseline="-25000" dirty="0" smtClean="0"/>
              <a:t>Z</a:t>
            </a:r>
            <a:r>
              <a:rPr lang="en-US" dirty="0" smtClean="0"/>
              <a:t> </a:t>
            </a:r>
          </a:p>
          <a:p>
            <a:r>
              <a:rPr lang="en-US" sz="2800" dirty="0" smtClean="0"/>
              <a:t>(subject to budget constraints) for all goods </a:t>
            </a:r>
            <a:endParaRPr lang="en-US" sz="2800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20704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894" name="Line 102"/>
          <p:cNvSpPr>
            <a:spLocks noChangeShapeType="1"/>
          </p:cNvSpPr>
          <p:nvPr/>
        </p:nvSpPr>
        <p:spPr bwMode="auto">
          <a:xfrm>
            <a:off x="1181100" y="3251200"/>
            <a:ext cx="0" cy="0"/>
          </a:xfrm>
          <a:prstGeom prst="line">
            <a:avLst/>
          </a:prstGeom>
          <a:noFill/>
          <a:ln w="30163">
            <a:solidFill>
              <a:srgbClr val="3C5DA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5895" name="Rectangle 103"/>
          <p:cNvSpPr>
            <a:spLocks noChangeArrowheads="1"/>
          </p:cNvSpPr>
          <p:nvPr/>
        </p:nvSpPr>
        <p:spPr bwMode="auto">
          <a:xfrm>
            <a:off x="2495807" y="1851025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 algn="ctr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6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5896" name="Rectangle 104"/>
          <p:cNvSpPr>
            <a:spLocks noChangeArrowheads="1"/>
          </p:cNvSpPr>
          <p:nvPr/>
        </p:nvSpPr>
        <p:spPr bwMode="auto">
          <a:xfrm>
            <a:off x="2495807" y="2398713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 algn="ctr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5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5897" name="Rectangle 105"/>
          <p:cNvSpPr>
            <a:spLocks noChangeArrowheads="1"/>
          </p:cNvSpPr>
          <p:nvPr/>
        </p:nvSpPr>
        <p:spPr bwMode="auto">
          <a:xfrm>
            <a:off x="2495807" y="2954338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 algn="ctr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4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5898" name="Rectangle 106"/>
          <p:cNvSpPr>
            <a:spLocks noChangeArrowheads="1"/>
          </p:cNvSpPr>
          <p:nvPr/>
        </p:nvSpPr>
        <p:spPr bwMode="auto">
          <a:xfrm>
            <a:off x="2495807" y="3508375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 algn="ctr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3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5899" name="Rectangle 107"/>
          <p:cNvSpPr>
            <a:spLocks noChangeArrowheads="1"/>
          </p:cNvSpPr>
          <p:nvPr/>
        </p:nvSpPr>
        <p:spPr bwMode="auto">
          <a:xfrm>
            <a:off x="2495807" y="4059238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 algn="ctr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2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5900" name="Rectangle 108"/>
          <p:cNvSpPr>
            <a:spLocks noChangeArrowheads="1"/>
          </p:cNvSpPr>
          <p:nvPr/>
        </p:nvSpPr>
        <p:spPr bwMode="auto">
          <a:xfrm>
            <a:off x="2495807" y="4613275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 algn="ctr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5901" name="Freeform 109"/>
          <p:cNvSpPr>
            <a:spLocks/>
          </p:cNvSpPr>
          <p:nvPr/>
        </p:nvSpPr>
        <p:spPr bwMode="auto">
          <a:xfrm>
            <a:off x="2667000" y="1981200"/>
            <a:ext cx="5330825" cy="2913063"/>
          </a:xfrm>
          <a:custGeom>
            <a:avLst/>
            <a:gdLst>
              <a:gd name="T0" fmla="*/ 752 w 752"/>
              <a:gd name="T1" fmla="*/ 0 h 517"/>
              <a:gd name="T2" fmla="*/ 657 w 752"/>
              <a:gd name="T3" fmla="*/ 99 h 517"/>
              <a:gd name="T4" fmla="*/ 578 w 752"/>
              <a:gd name="T5" fmla="*/ 179 h 517"/>
              <a:gd name="T6" fmla="*/ 501 w 752"/>
              <a:gd name="T7" fmla="*/ 240 h 517"/>
              <a:gd name="T8" fmla="*/ 424 w 752"/>
              <a:gd name="T9" fmla="*/ 302 h 517"/>
              <a:gd name="T10" fmla="*/ 347 w 752"/>
              <a:gd name="T11" fmla="*/ 364 h 517"/>
              <a:gd name="T12" fmla="*/ 270 w 752"/>
              <a:gd name="T13" fmla="*/ 411 h 517"/>
              <a:gd name="T14" fmla="*/ 196 w 752"/>
              <a:gd name="T15" fmla="*/ 450 h 517"/>
              <a:gd name="T16" fmla="*/ 0 w 752"/>
              <a:gd name="T17" fmla="*/ 517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52" h="517">
                <a:moveTo>
                  <a:pt x="752" y="0"/>
                </a:moveTo>
                <a:cubicBezTo>
                  <a:pt x="657" y="99"/>
                  <a:pt x="657" y="99"/>
                  <a:pt x="657" y="99"/>
                </a:cubicBezTo>
                <a:cubicBezTo>
                  <a:pt x="578" y="179"/>
                  <a:pt x="578" y="179"/>
                  <a:pt x="578" y="179"/>
                </a:cubicBezTo>
                <a:cubicBezTo>
                  <a:pt x="501" y="240"/>
                  <a:pt x="501" y="240"/>
                  <a:pt x="501" y="240"/>
                </a:cubicBezTo>
                <a:cubicBezTo>
                  <a:pt x="424" y="302"/>
                  <a:pt x="424" y="302"/>
                  <a:pt x="424" y="302"/>
                </a:cubicBezTo>
                <a:cubicBezTo>
                  <a:pt x="347" y="364"/>
                  <a:pt x="347" y="364"/>
                  <a:pt x="347" y="364"/>
                </a:cubicBezTo>
                <a:cubicBezTo>
                  <a:pt x="270" y="411"/>
                  <a:pt x="270" y="411"/>
                  <a:pt x="270" y="411"/>
                </a:cubicBezTo>
                <a:cubicBezTo>
                  <a:pt x="196" y="450"/>
                  <a:pt x="196" y="450"/>
                  <a:pt x="196" y="450"/>
                </a:cubicBezTo>
                <a:cubicBezTo>
                  <a:pt x="196" y="450"/>
                  <a:pt x="148" y="480"/>
                  <a:pt x="0" y="517"/>
                </a:cubicBezTo>
              </a:path>
            </a:pathLst>
          </a:custGeom>
          <a:noFill/>
          <a:ln w="30163" cap="flat">
            <a:solidFill>
              <a:srgbClr val="3C5D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5902" name="Freeform 110"/>
          <p:cNvSpPr>
            <a:spLocks/>
          </p:cNvSpPr>
          <p:nvPr/>
        </p:nvSpPr>
        <p:spPr bwMode="auto">
          <a:xfrm>
            <a:off x="7234238" y="2481263"/>
            <a:ext cx="150812" cy="120650"/>
          </a:xfrm>
          <a:custGeom>
            <a:avLst/>
            <a:gdLst>
              <a:gd name="T0" fmla="*/ 1 w 21"/>
              <a:gd name="T1" fmla="*/ 12 h 21"/>
              <a:gd name="T2" fmla="*/ 12 w 21"/>
              <a:gd name="T3" fmla="*/ 21 h 21"/>
              <a:gd name="T4" fmla="*/ 21 w 21"/>
              <a:gd name="T5" fmla="*/ 10 h 21"/>
              <a:gd name="T6" fmla="*/ 10 w 21"/>
              <a:gd name="T7" fmla="*/ 1 h 21"/>
              <a:gd name="T8" fmla="*/ 1 w 21"/>
              <a:gd name="T9" fmla="*/ 12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21">
                <a:moveTo>
                  <a:pt x="1" y="12"/>
                </a:moveTo>
                <a:cubicBezTo>
                  <a:pt x="1" y="17"/>
                  <a:pt x="6" y="21"/>
                  <a:pt x="12" y="21"/>
                </a:cubicBezTo>
                <a:cubicBezTo>
                  <a:pt x="17" y="20"/>
                  <a:pt x="21" y="16"/>
                  <a:pt x="21" y="10"/>
                </a:cubicBezTo>
                <a:cubicBezTo>
                  <a:pt x="20" y="5"/>
                  <a:pt x="16" y="0"/>
                  <a:pt x="10" y="1"/>
                </a:cubicBezTo>
                <a:cubicBezTo>
                  <a:pt x="5" y="2"/>
                  <a:pt x="0" y="6"/>
                  <a:pt x="1" y="1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5903" name="Freeform 111"/>
          <p:cNvSpPr>
            <a:spLocks/>
          </p:cNvSpPr>
          <p:nvPr/>
        </p:nvSpPr>
        <p:spPr bwMode="auto">
          <a:xfrm>
            <a:off x="6686550" y="2940050"/>
            <a:ext cx="150813" cy="117475"/>
          </a:xfrm>
          <a:custGeom>
            <a:avLst/>
            <a:gdLst>
              <a:gd name="T0" fmla="*/ 1 w 21"/>
              <a:gd name="T1" fmla="*/ 12 h 21"/>
              <a:gd name="T2" fmla="*/ 11 w 21"/>
              <a:gd name="T3" fmla="*/ 21 h 21"/>
              <a:gd name="T4" fmla="*/ 21 w 21"/>
              <a:gd name="T5" fmla="*/ 10 h 21"/>
              <a:gd name="T6" fmla="*/ 10 w 21"/>
              <a:gd name="T7" fmla="*/ 1 h 21"/>
              <a:gd name="T8" fmla="*/ 1 w 21"/>
              <a:gd name="T9" fmla="*/ 12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21">
                <a:moveTo>
                  <a:pt x="1" y="12"/>
                </a:moveTo>
                <a:cubicBezTo>
                  <a:pt x="1" y="17"/>
                  <a:pt x="6" y="21"/>
                  <a:pt x="11" y="21"/>
                </a:cubicBezTo>
                <a:cubicBezTo>
                  <a:pt x="17" y="20"/>
                  <a:pt x="21" y="15"/>
                  <a:pt x="21" y="10"/>
                </a:cubicBezTo>
                <a:cubicBezTo>
                  <a:pt x="20" y="4"/>
                  <a:pt x="15" y="0"/>
                  <a:pt x="10" y="1"/>
                </a:cubicBezTo>
                <a:cubicBezTo>
                  <a:pt x="4" y="1"/>
                  <a:pt x="0" y="6"/>
                  <a:pt x="1" y="1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5904" name="Freeform 112"/>
          <p:cNvSpPr>
            <a:spLocks/>
          </p:cNvSpPr>
          <p:nvPr/>
        </p:nvSpPr>
        <p:spPr bwMode="auto">
          <a:xfrm>
            <a:off x="6149975" y="3276600"/>
            <a:ext cx="141288" cy="119063"/>
          </a:xfrm>
          <a:custGeom>
            <a:avLst/>
            <a:gdLst>
              <a:gd name="T0" fmla="*/ 0 w 20"/>
              <a:gd name="T1" fmla="*/ 12 h 21"/>
              <a:gd name="T2" fmla="*/ 11 w 20"/>
              <a:gd name="T3" fmla="*/ 21 h 21"/>
              <a:gd name="T4" fmla="*/ 20 w 20"/>
              <a:gd name="T5" fmla="*/ 10 h 21"/>
              <a:gd name="T6" fmla="*/ 9 w 20"/>
              <a:gd name="T7" fmla="*/ 1 h 21"/>
              <a:gd name="T8" fmla="*/ 0 w 20"/>
              <a:gd name="T9" fmla="*/ 12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1">
                <a:moveTo>
                  <a:pt x="0" y="12"/>
                </a:moveTo>
                <a:cubicBezTo>
                  <a:pt x="0" y="17"/>
                  <a:pt x="5" y="21"/>
                  <a:pt x="11" y="21"/>
                </a:cubicBezTo>
                <a:cubicBezTo>
                  <a:pt x="16" y="20"/>
                  <a:pt x="20" y="15"/>
                  <a:pt x="20" y="10"/>
                </a:cubicBezTo>
                <a:cubicBezTo>
                  <a:pt x="19" y="4"/>
                  <a:pt x="15" y="0"/>
                  <a:pt x="9" y="1"/>
                </a:cubicBezTo>
                <a:cubicBezTo>
                  <a:pt x="4" y="1"/>
                  <a:pt x="0" y="6"/>
                  <a:pt x="0" y="1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5905" name="Freeform 113"/>
          <p:cNvSpPr>
            <a:spLocks/>
          </p:cNvSpPr>
          <p:nvPr/>
        </p:nvSpPr>
        <p:spPr bwMode="auto">
          <a:xfrm>
            <a:off x="5602288" y="3621088"/>
            <a:ext cx="142875" cy="119062"/>
          </a:xfrm>
          <a:custGeom>
            <a:avLst/>
            <a:gdLst>
              <a:gd name="T0" fmla="*/ 0 w 20"/>
              <a:gd name="T1" fmla="*/ 11 h 21"/>
              <a:gd name="T2" fmla="*/ 11 w 20"/>
              <a:gd name="T3" fmla="*/ 20 h 21"/>
              <a:gd name="T4" fmla="*/ 20 w 20"/>
              <a:gd name="T5" fmla="*/ 9 h 21"/>
              <a:gd name="T6" fmla="*/ 9 w 20"/>
              <a:gd name="T7" fmla="*/ 0 h 21"/>
              <a:gd name="T8" fmla="*/ 0 w 20"/>
              <a:gd name="T9" fmla="*/ 1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1">
                <a:moveTo>
                  <a:pt x="0" y="11"/>
                </a:moveTo>
                <a:cubicBezTo>
                  <a:pt x="1" y="17"/>
                  <a:pt x="5" y="21"/>
                  <a:pt x="11" y="20"/>
                </a:cubicBezTo>
                <a:cubicBezTo>
                  <a:pt x="16" y="20"/>
                  <a:pt x="20" y="15"/>
                  <a:pt x="20" y="9"/>
                </a:cubicBezTo>
                <a:cubicBezTo>
                  <a:pt x="20" y="4"/>
                  <a:pt x="15" y="0"/>
                  <a:pt x="9" y="0"/>
                </a:cubicBezTo>
                <a:cubicBezTo>
                  <a:pt x="4" y="1"/>
                  <a:pt x="0" y="6"/>
                  <a:pt x="0" y="1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5906" name="Freeform 114"/>
          <p:cNvSpPr>
            <a:spLocks/>
          </p:cNvSpPr>
          <p:nvPr/>
        </p:nvSpPr>
        <p:spPr bwMode="auto">
          <a:xfrm>
            <a:off x="5051425" y="3971925"/>
            <a:ext cx="146050" cy="119063"/>
          </a:xfrm>
          <a:custGeom>
            <a:avLst/>
            <a:gdLst>
              <a:gd name="T0" fmla="*/ 1 w 21"/>
              <a:gd name="T1" fmla="*/ 11 h 21"/>
              <a:gd name="T2" fmla="*/ 12 w 21"/>
              <a:gd name="T3" fmla="*/ 20 h 21"/>
              <a:gd name="T4" fmla="*/ 21 w 21"/>
              <a:gd name="T5" fmla="*/ 9 h 21"/>
              <a:gd name="T6" fmla="*/ 10 w 21"/>
              <a:gd name="T7" fmla="*/ 0 h 21"/>
              <a:gd name="T8" fmla="*/ 1 w 21"/>
              <a:gd name="T9" fmla="*/ 1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21">
                <a:moveTo>
                  <a:pt x="1" y="11"/>
                </a:moveTo>
                <a:cubicBezTo>
                  <a:pt x="1" y="17"/>
                  <a:pt x="6" y="21"/>
                  <a:pt x="12" y="20"/>
                </a:cubicBezTo>
                <a:cubicBezTo>
                  <a:pt x="17" y="20"/>
                  <a:pt x="21" y="15"/>
                  <a:pt x="21" y="9"/>
                </a:cubicBezTo>
                <a:cubicBezTo>
                  <a:pt x="20" y="4"/>
                  <a:pt x="16" y="0"/>
                  <a:pt x="10" y="0"/>
                </a:cubicBezTo>
                <a:cubicBezTo>
                  <a:pt x="4" y="1"/>
                  <a:pt x="0" y="6"/>
                  <a:pt x="1" y="1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5907" name="Freeform 115"/>
          <p:cNvSpPr>
            <a:spLocks/>
          </p:cNvSpPr>
          <p:nvPr/>
        </p:nvSpPr>
        <p:spPr bwMode="auto">
          <a:xfrm>
            <a:off x="4511675" y="4241800"/>
            <a:ext cx="150813" cy="117475"/>
          </a:xfrm>
          <a:custGeom>
            <a:avLst/>
            <a:gdLst>
              <a:gd name="T0" fmla="*/ 1 w 21"/>
              <a:gd name="T1" fmla="*/ 11 h 21"/>
              <a:gd name="T2" fmla="*/ 12 w 21"/>
              <a:gd name="T3" fmla="*/ 20 h 21"/>
              <a:gd name="T4" fmla="*/ 21 w 21"/>
              <a:gd name="T5" fmla="*/ 9 h 21"/>
              <a:gd name="T6" fmla="*/ 10 w 21"/>
              <a:gd name="T7" fmla="*/ 0 h 21"/>
              <a:gd name="T8" fmla="*/ 1 w 21"/>
              <a:gd name="T9" fmla="*/ 1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21">
                <a:moveTo>
                  <a:pt x="1" y="11"/>
                </a:moveTo>
                <a:cubicBezTo>
                  <a:pt x="1" y="17"/>
                  <a:pt x="6" y="21"/>
                  <a:pt x="12" y="20"/>
                </a:cubicBezTo>
                <a:cubicBezTo>
                  <a:pt x="17" y="20"/>
                  <a:pt x="21" y="15"/>
                  <a:pt x="21" y="9"/>
                </a:cubicBezTo>
                <a:cubicBezTo>
                  <a:pt x="20" y="4"/>
                  <a:pt x="15" y="0"/>
                  <a:pt x="10" y="0"/>
                </a:cubicBezTo>
                <a:cubicBezTo>
                  <a:pt x="4" y="1"/>
                  <a:pt x="0" y="6"/>
                  <a:pt x="1" y="1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5908" name="Freeform 116"/>
          <p:cNvSpPr>
            <a:spLocks/>
          </p:cNvSpPr>
          <p:nvPr/>
        </p:nvSpPr>
        <p:spPr bwMode="auto">
          <a:xfrm>
            <a:off x="3979863" y="4456113"/>
            <a:ext cx="150812" cy="120650"/>
          </a:xfrm>
          <a:custGeom>
            <a:avLst/>
            <a:gdLst>
              <a:gd name="T0" fmla="*/ 0 w 21"/>
              <a:gd name="T1" fmla="*/ 12 h 21"/>
              <a:gd name="T2" fmla="*/ 11 w 21"/>
              <a:gd name="T3" fmla="*/ 21 h 21"/>
              <a:gd name="T4" fmla="*/ 20 w 21"/>
              <a:gd name="T5" fmla="*/ 10 h 21"/>
              <a:gd name="T6" fmla="*/ 10 w 21"/>
              <a:gd name="T7" fmla="*/ 1 h 21"/>
              <a:gd name="T8" fmla="*/ 0 w 21"/>
              <a:gd name="T9" fmla="*/ 12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21">
                <a:moveTo>
                  <a:pt x="0" y="12"/>
                </a:moveTo>
                <a:cubicBezTo>
                  <a:pt x="1" y="17"/>
                  <a:pt x="6" y="21"/>
                  <a:pt x="11" y="21"/>
                </a:cubicBezTo>
                <a:cubicBezTo>
                  <a:pt x="17" y="20"/>
                  <a:pt x="21" y="15"/>
                  <a:pt x="20" y="10"/>
                </a:cubicBezTo>
                <a:cubicBezTo>
                  <a:pt x="20" y="4"/>
                  <a:pt x="15" y="0"/>
                  <a:pt x="10" y="1"/>
                </a:cubicBezTo>
                <a:cubicBezTo>
                  <a:pt x="4" y="2"/>
                  <a:pt x="0" y="6"/>
                  <a:pt x="0" y="1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5909" name="Freeform 117"/>
          <p:cNvSpPr>
            <a:spLocks/>
          </p:cNvSpPr>
          <p:nvPr/>
        </p:nvSpPr>
        <p:spPr bwMode="auto">
          <a:xfrm>
            <a:off x="3422650" y="4659313"/>
            <a:ext cx="146050" cy="119062"/>
          </a:xfrm>
          <a:custGeom>
            <a:avLst/>
            <a:gdLst>
              <a:gd name="T0" fmla="*/ 1 w 21"/>
              <a:gd name="T1" fmla="*/ 12 h 21"/>
              <a:gd name="T2" fmla="*/ 11 w 21"/>
              <a:gd name="T3" fmla="*/ 21 h 21"/>
              <a:gd name="T4" fmla="*/ 20 w 21"/>
              <a:gd name="T5" fmla="*/ 10 h 21"/>
              <a:gd name="T6" fmla="*/ 10 w 21"/>
              <a:gd name="T7" fmla="*/ 1 h 21"/>
              <a:gd name="T8" fmla="*/ 1 w 21"/>
              <a:gd name="T9" fmla="*/ 12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21">
                <a:moveTo>
                  <a:pt x="1" y="12"/>
                </a:moveTo>
                <a:cubicBezTo>
                  <a:pt x="1" y="17"/>
                  <a:pt x="6" y="21"/>
                  <a:pt x="11" y="21"/>
                </a:cubicBezTo>
                <a:cubicBezTo>
                  <a:pt x="17" y="20"/>
                  <a:pt x="21" y="15"/>
                  <a:pt x="20" y="10"/>
                </a:cubicBezTo>
                <a:cubicBezTo>
                  <a:pt x="20" y="4"/>
                  <a:pt x="15" y="0"/>
                  <a:pt x="10" y="1"/>
                </a:cubicBezTo>
                <a:cubicBezTo>
                  <a:pt x="4" y="1"/>
                  <a:pt x="0" y="6"/>
                  <a:pt x="1" y="1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5910" name="Freeform 118"/>
          <p:cNvSpPr>
            <a:spLocks/>
          </p:cNvSpPr>
          <p:nvPr/>
        </p:nvSpPr>
        <p:spPr bwMode="auto">
          <a:xfrm>
            <a:off x="7780338" y="2047875"/>
            <a:ext cx="139700" cy="119063"/>
          </a:xfrm>
          <a:custGeom>
            <a:avLst/>
            <a:gdLst>
              <a:gd name="T0" fmla="*/ 0 w 20"/>
              <a:gd name="T1" fmla="*/ 11 h 21"/>
              <a:gd name="T2" fmla="*/ 11 w 20"/>
              <a:gd name="T3" fmla="*/ 20 h 21"/>
              <a:gd name="T4" fmla="*/ 20 w 20"/>
              <a:gd name="T5" fmla="*/ 9 h 21"/>
              <a:gd name="T6" fmla="*/ 9 w 20"/>
              <a:gd name="T7" fmla="*/ 0 h 21"/>
              <a:gd name="T8" fmla="*/ 0 w 20"/>
              <a:gd name="T9" fmla="*/ 1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1">
                <a:moveTo>
                  <a:pt x="0" y="11"/>
                </a:moveTo>
                <a:cubicBezTo>
                  <a:pt x="1" y="17"/>
                  <a:pt x="5" y="21"/>
                  <a:pt x="11" y="20"/>
                </a:cubicBezTo>
                <a:cubicBezTo>
                  <a:pt x="16" y="20"/>
                  <a:pt x="20" y="15"/>
                  <a:pt x="20" y="9"/>
                </a:cubicBezTo>
                <a:cubicBezTo>
                  <a:pt x="20" y="4"/>
                  <a:pt x="15" y="0"/>
                  <a:pt x="9" y="0"/>
                </a:cubicBezTo>
                <a:cubicBezTo>
                  <a:pt x="4" y="1"/>
                  <a:pt x="0" y="6"/>
                  <a:pt x="0" y="1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5912" name="Rectangle 120"/>
          <p:cNvSpPr>
            <a:spLocks noChangeArrowheads="1"/>
          </p:cNvSpPr>
          <p:nvPr/>
        </p:nvSpPr>
        <p:spPr bwMode="auto">
          <a:xfrm>
            <a:off x="3873555" y="3268659"/>
            <a:ext cx="2004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 algn="ctr"/>
            <a:r>
              <a:rPr lang="en-US" sz="1400" dirty="0" smtClean="0">
                <a:solidFill>
                  <a:srgbClr val="000000"/>
                </a:solidFill>
                <a:latin typeface="Century Gothic"/>
                <a:cs typeface="Century Gothic"/>
              </a:rPr>
              <a:t>B</a:t>
            </a:r>
            <a:r>
              <a:rPr lang="en-US" sz="1400" baseline="-25000" dirty="0">
                <a:solidFill>
                  <a:srgbClr val="000000"/>
                </a:solidFill>
                <a:latin typeface="Century Gothic"/>
                <a:cs typeface="Century Gothic"/>
              </a:rPr>
              <a:t>C</a:t>
            </a:r>
            <a:endParaRPr lang="en-US" sz="1400" baseline="-25000" dirty="0">
              <a:latin typeface="Century Gothic"/>
              <a:cs typeface="Century Gothic"/>
            </a:endParaRPr>
          </a:p>
          <a:p>
            <a:pPr marL="1588" indent="-1588" algn="ctr"/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545915" name="Rectangle 123"/>
          <p:cNvSpPr>
            <a:spLocks noChangeArrowheads="1"/>
          </p:cNvSpPr>
          <p:nvPr/>
        </p:nvSpPr>
        <p:spPr bwMode="auto">
          <a:xfrm>
            <a:off x="3804760" y="4679944"/>
            <a:ext cx="17392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 algn="ctr"/>
            <a:r>
              <a:rPr lang="en-US" sz="1400" dirty="0" smtClean="0">
                <a:solidFill>
                  <a:srgbClr val="000000"/>
                </a:solidFill>
                <a:latin typeface="Century Gothic"/>
                <a:cs typeface="Century Gothic"/>
              </a:rPr>
              <a:t>B</a:t>
            </a:r>
            <a:r>
              <a:rPr lang="en-US" sz="1400" baseline="-25000" dirty="0" smtClean="0">
                <a:solidFill>
                  <a:srgbClr val="000000"/>
                </a:solidFill>
                <a:latin typeface="Century Gothic"/>
                <a:cs typeface="Century Gothic"/>
              </a:rPr>
              <a:t>P</a:t>
            </a:r>
            <a:endParaRPr lang="en-US" sz="1400" baseline="-25000" dirty="0">
              <a:latin typeface="Century Gothic"/>
              <a:cs typeface="Century Gothic"/>
            </a:endParaRPr>
          </a:p>
          <a:p>
            <a:pPr marL="1588" indent="-1588" algn="ctr"/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545918" name="Rectangle 126"/>
          <p:cNvSpPr>
            <a:spLocks noChangeArrowheads="1"/>
          </p:cNvSpPr>
          <p:nvPr/>
        </p:nvSpPr>
        <p:spPr bwMode="auto">
          <a:xfrm>
            <a:off x="7619127" y="4646598"/>
            <a:ext cx="63154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 algn="ctr"/>
            <a:r>
              <a:rPr lang="en-US" sz="1400" i="1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MU</a:t>
            </a:r>
            <a:r>
              <a:rPr lang="en-US" sz="1400" baseline="-250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c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  <a:cs typeface="Century Gothic"/>
              </a:rPr>
              <a:t>/</a:t>
            </a:r>
            <a:r>
              <a:rPr lang="en-US" sz="1400" i="1" dirty="0" smtClean="0">
                <a:solidFill>
                  <a:srgbClr val="000000"/>
                </a:solidFill>
                <a:latin typeface="Century Gothic"/>
                <a:cs typeface="Century Gothic"/>
              </a:rPr>
              <a:t>P</a:t>
            </a:r>
            <a:r>
              <a:rPr lang="en-US" sz="1400" baseline="-25000" dirty="0" smtClean="0">
                <a:solidFill>
                  <a:srgbClr val="000000"/>
                </a:solidFill>
                <a:latin typeface="Century Gothic"/>
                <a:cs typeface="Century Gothic"/>
              </a:rPr>
              <a:t>c</a:t>
            </a:r>
            <a:endParaRPr lang="en-US" sz="1400" baseline="-25000" dirty="0">
              <a:latin typeface="Century Gothic"/>
              <a:cs typeface="Century Gothic"/>
            </a:endParaRPr>
          </a:p>
        </p:txBody>
      </p:sp>
      <p:sp>
        <p:nvSpPr>
          <p:cNvPr id="545923" name="Rectangle 131"/>
          <p:cNvSpPr>
            <a:spLocks noChangeArrowheads="1"/>
          </p:cNvSpPr>
          <p:nvPr/>
        </p:nvSpPr>
        <p:spPr bwMode="auto">
          <a:xfrm>
            <a:off x="7576084" y="1460956"/>
            <a:ext cx="63995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 algn="ctr"/>
            <a:r>
              <a:rPr lang="en-US" sz="1400" i="1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MU</a:t>
            </a:r>
            <a:r>
              <a:rPr lang="en-US" sz="1400" baseline="-250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p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  <a:cs typeface="Century Gothic"/>
              </a:rPr>
              <a:t>/</a:t>
            </a:r>
            <a:r>
              <a:rPr lang="en-US" sz="14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P</a:t>
            </a:r>
            <a:r>
              <a:rPr lang="en-US" sz="1400" baseline="-250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p</a:t>
            </a:r>
            <a:endParaRPr lang="en-US" sz="1400" baseline="-25000" dirty="0">
              <a:latin typeface="Century Gothic"/>
              <a:cs typeface="Century Gothic"/>
            </a:endParaRPr>
          </a:p>
        </p:txBody>
      </p:sp>
      <p:sp>
        <p:nvSpPr>
          <p:cNvPr id="545928" name="Rectangle 136"/>
          <p:cNvSpPr>
            <a:spLocks noChangeArrowheads="1"/>
          </p:cNvSpPr>
          <p:nvPr/>
        </p:nvSpPr>
        <p:spPr bwMode="auto">
          <a:xfrm>
            <a:off x="5245939" y="4033838"/>
            <a:ext cx="14596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 algn="ctr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C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5929" name="Line 137"/>
          <p:cNvSpPr>
            <a:spLocks noChangeShapeType="1"/>
          </p:cNvSpPr>
          <p:nvPr/>
        </p:nvSpPr>
        <p:spPr bwMode="auto">
          <a:xfrm flipH="1" flipV="1">
            <a:off x="4610100" y="2546350"/>
            <a:ext cx="254000" cy="163195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5930" name="Line 138"/>
          <p:cNvSpPr>
            <a:spLocks noChangeShapeType="1"/>
          </p:cNvSpPr>
          <p:nvPr/>
        </p:nvSpPr>
        <p:spPr bwMode="auto">
          <a:xfrm>
            <a:off x="2678113" y="4716463"/>
            <a:ext cx="16827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5931" name="Line 139"/>
          <p:cNvSpPr>
            <a:spLocks noChangeShapeType="1"/>
          </p:cNvSpPr>
          <p:nvPr/>
        </p:nvSpPr>
        <p:spPr bwMode="auto">
          <a:xfrm>
            <a:off x="2678113" y="4170363"/>
            <a:ext cx="16827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5932" name="Line 140"/>
          <p:cNvSpPr>
            <a:spLocks noChangeShapeType="1"/>
          </p:cNvSpPr>
          <p:nvPr/>
        </p:nvSpPr>
        <p:spPr bwMode="auto">
          <a:xfrm>
            <a:off x="2678113" y="3616325"/>
            <a:ext cx="16827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5933" name="Line 141"/>
          <p:cNvSpPr>
            <a:spLocks noChangeShapeType="1"/>
          </p:cNvSpPr>
          <p:nvPr/>
        </p:nvSpPr>
        <p:spPr bwMode="auto">
          <a:xfrm>
            <a:off x="2678113" y="3068638"/>
            <a:ext cx="16827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5934" name="Line 142"/>
          <p:cNvSpPr>
            <a:spLocks noChangeShapeType="1"/>
          </p:cNvSpPr>
          <p:nvPr/>
        </p:nvSpPr>
        <p:spPr bwMode="auto">
          <a:xfrm>
            <a:off x="2678113" y="2514600"/>
            <a:ext cx="16827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5935" name="Line 143"/>
          <p:cNvSpPr>
            <a:spLocks noChangeShapeType="1"/>
          </p:cNvSpPr>
          <p:nvPr/>
        </p:nvSpPr>
        <p:spPr bwMode="auto">
          <a:xfrm>
            <a:off x="2678113" y="1965325"/>
            <a:ext cx="16827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5936" name="Line 144"/>
          <p:cNvSpPr>
            <a:spLocks noChangeShapeType="1"/>
          </p:cNvSpPr>
          <p:nvPr/>
        </p:nvSpPr>
        <p:spPr bwMode="auto">
          <a:xfrm>
            <a:off x="3760788" y="5126038"/>
            <a:ext cx="0" cy="13652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5937" name="Line 145"/>
          <p:cNvSpPr>
            <a:spLocks noChangeShapeType="1"/>
          </p:cNvSpPr>
          <p:nvPr/>
        </p:nvSpPr>
        <p:spPr bwMode="auto">
          <a:xfrm>
            <a:off x="4852988" y="5126038"/>
            <a:ext cx="0" cy="13652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5938" name="Line 146"/>
          <p:cNvSpPr>
            <a:spLocks noChangeShapeType="1"/>
          </p:cNvSpPr>
          <p:nvPr/>
        </p:nvSpPr>
        <p:spPr bwMode="auto">
          <a:xfrm>
            <a:off x="5942013" y="5126038"/>
            <a:ext cx="0" cy="13652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5939" name="Line 147"/>
          <p:cNvSpPr>
            <a:spLocks noChangeShapeType="1"/>
          </p:cNvSpPr>
          <p:nvPr/>
        </p:nvSpPr>
        <p:spPr bwMode="auto">
          <a:xfrm>
            <a:off x="7035800" y="5126038"/>
            <a:ext cx="0" cy="13652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5940" name="Line 148"/>
          <p:cNvSpPr>
            <a:spLocks noChangeShapeType="1"/>
          </p:cNvSpPr>
          <p:nvPr/>
        </p:nvSpPr>
        <p:spPr bwMode="auto">
          <a:xfrm>
            <a:off x="8129588" y="5126038"/>
            <a:ext cx="0" cy="13652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5941" name="Freeform 149"/>
          <p:cNvSpPr>
            <a:spLocks/>
          </p:cNvSpPr>
          <p:nvPr/>
        </p:nvSpPr>
        <p:spPr bwMode="auto">
          <a:xfrm>
            <a:off x="3151188" y="1676400"/>
            <a:ext cx="3338512" cy="1219200"/>
          </a:xfrm>
          <a:custGeom>
            <a:avLst/>
            <a:gdLst>
              <a:gd name="T0" fmla="*/ 471 w 471"/>
              <a:gd name="T1" fmla="*/ 196 h 212"/>
              <a:gd name="T2" fmla="*/ 453 w 471"/>
              <a:gd name="T3" fmla="*/ 212 h 212"/>
              <a:gd name="T4" fmla="*/ 18 w 471"/>
              <a:gd name="T5" fmla="*/ 212 h 212"/>
              <a:gd name="T6" fmla="*/ 0 w 471"/>
              <a:gd name="T7" fmla="*/ 196 h 212"/>
              <a:gd name="T8" fmla="*/ 0 w 471"/>
              <a:gd name="T9" fmla="*/ 16 h 212"/>
              <a:gd name="T10" fmla="*/ 18 w 471"/>
              <a:gd name="T11" fmla="*/ 0 h 212"/>
              <a:gd name="T12" fmla="*/ 453 w 471"/>
              <a:gd name="T13" fmla="*/ 0 h 212"/>
              <a:gd name="T14" fmla="*/ 471 w 471"/>
              <a:gd name="T15" fmla="*/ 16 h 212"/>
              <a:gd name="T16" fmla="*/ 471 w 471"/>
              <a:gd name="T17" fmla="*/ 196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71" h="212">
                <a:moveTo>
                  <a:pt x="471" y="196"/>
                </a:moveTo>
                <a:cubicBezTo>
                  <a:pt x="471" y="204"/>
                  <a:pt x="463" y="212"/>
                  <a:pt x="453" y="212"/>
                </a:cubicBezTo>
                <a:cubicBezTo>
                  <a:pt x="18" y="212"/>
                  <a:pt x="18" y="212"/>
                  <a:pt x="18" y="212"/>
                </a:cubicBezTo>
                <a:cubicBezTo>
                  <a:pt x="8" y="212"/>
                  <a:pt x="0" y="204"/>
                  <a:pt x="0" y="19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8" y="0"/>
                  <a:pt x="18" y="0"/>
                </a:cubicBezTo>
                <a:cubicBezTo>
                  <a:pt x="453" y="0"/>
                  <a:pt x="453" y="0"/>
                  <a:pt x="453" y="0"/>
                </a:cubicBezTo>
                <a:cubicBezTo>
                  <a:pt x="463" y="0"/>
                  <a:pt x="471" y="7"/>
                  <a:pt x="471" y="16"/>
                </a:cubicBezTo>
                <a:lnTo>
                  <a:pt x="471" y="196"/>
                </a:lnTo>
                <a:close/>
              </a:path>
            </a:pathLst>
          </a:custGeom>
          <a:solidFill>
            <a:srgbClr val="D7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5942" name="Freeform 150"/>
          <p:cNvSpPr>
            <a:spLocks/>
          </p:cNvSpPr>
          <p:nvPr/>
        </p:nvSpPr>
        <p:spPr bwMode="auto">
          <a:xfrm>
            <a:off x="2952750" y="3035300"/>
            <a:ext cx="5103813" cy="2012950"/>
          </a:xfrm>
          <a:custGeom>
            <a:avLst/>
            <a:gdLst>
              <a:gd name="T0" fmla="*/ 0 w 720"/>
              <a:gd name="T1" fmla="*/ 0 h 357"/>
              <a:gd name="T2" fmla="*/ 191 w 720"/>
              <a:gd name="T3" fmla="*/ 147 h 357"/>
              <a:gd name="T4" fmla="*/ 497 w 720"/>
              <a:gd name="T5" fmla="*/ 321 h 357"/>
              <a:gd name="T6" fmla="*/ 720 w 720"/>
              <a:gd name="T7" fmla="*/ 357 h 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20" h="357">
                <a:moveTo>
                  <a:pt x="0" y="0"/>
                </a:moveTo>
                <a:cubicBezTo>
                  <a:pt x="20" y="17"/>
                  <a:pt x="78" y="70"/>
                  <a:pt x="191" y="147"/>
                </a:cubicBezTo>
                <a:cubicBezTo>
                  <a:pt x="275" y="204"/>
                  <a:pt x="377" y="280"/>
                  <a:pt x="497" y="321"/>
                </a:cubicBezTo>
                <a:cubicBezTo>
                  <a:pt x="557" y="342"/>
                  <a:pt x="641" y="349"/>
                  <a:pt x="720" y="357"/>
                </a:cubicBezTo>
              </a:path>
            </a:pathLst>
          </a:custGeom>
          <a:noFill/>
          <a:ln w="30163" cap="flat">
            <a:solidFill>
              <a:srgbClr val="3C5DA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5943" name="Oval 151"/>
          <p:cNvSpPr>
            <a:spLocks noChangeArrowheads="1"/>
          </p:cNvSpPr>
          <p:nvPr/>
        </p:nvSpPr>
        <p:spPr bwMode="auto">
          <a:xfrm>
            <a:off x="4244975" y="3817938"/>
            <a:ext cx="139700" cy="11271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5944" name="Oval 152"/>
          <p:cNvSpPr>
            <a:spLocks noChangeArrowheads="1"/>
          </p:cNvSpPr>
          <p:nvPr/>
        </p:nvSpPr>
        <p:spPr bwMode="auto">
          <a:xfrm>
            <a:off x="3715044" y="3521369"/>
            <a:ext cx="141287" cy="11271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5945" name="Oval 153"/>
          <p:cNvSpPr>
            <a:spLocks noChangeArrowheads="1"/>
          </p:cNvSpPr>
          <p:nvPr/>
        </p:nvSpPr>
        <p:spPr bwMode="auto">
          <a:xfrm>
            <a:off x="3697288" y="4576763"/>
            <a:ext cx="141287" cy="10953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5946" name="Oval 154"/>
          <p:cNvSpPr>
            <a:spLocks noChangeArrowheads="1"/>
          </p:cNvSpPr>
          <p:nvPr/>
        </p:nvSpPr>
        <p:spPr bwMode="auto">
          <a:xfrm>
            <a:off x="3130550" y="3143250"/>
            <a:ext cx="141288" cy="11271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5947" name="Oval 155"/>
          <p:cNvSpPr>
            <a:spLocks noChangeArrowheads="1"/>
          </p:cNvSpPr>
          <p:nvPr/>
        </p:nvSpPr>
        <p:spPr bwMode="auto">
          <a:xfrm>
            <a:off x="5327650" y="4389438"/>
            <a:ext cx="141288" cy="11271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5948" name="Oval 156"/>
          <p:cNvSpPr>
            <a:spLocks noChangeArrowheads="1"/>
          </p:cNvSpPr>
          <p:nvPr/>
        </p:nvSpPr>
        <p:spPr bwMode="auto">
          <a:xfrm>
            <a:off x="6405563" y="4791075"/>
            <a:ext cx="139700" cy="11271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5949" name="Oval 157"/>
          <p:cNvSpPr>
            <a:spLocks noChangeArrowheads="1"/>
          </p:cNvSpPr>
          <p:nvPr/>
        </p:nvSpPr>
        <p:spPr bwMode="auto">
          <a:xfrm>
            <a:off x="7496175" y="4946650"/>
            <a:ext cx="142875" cy="11271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5950" name="Rectangle 158"/>
          <p:cNvSpPr>
            <a:spLocks noChangeArrowheads="1"/>
          </p:cNvSpPr>
          <p:nvPr/>
        </p:nvSpPr>
        <p:spPr bwMode="auto">
          <a:xfrm>
            <a:off x="2392363" y="5313363"/>
            <a:ext cx="5891212" cy="520700"/>
          </a:xfrm>
          <a:prstGeom prst="rect">
            <a:avLst/>
          </a:prstGeom>
          <a:solidFill>
            <a:srgbClr val="C7C4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5951" name="Rectangle 159"/>
          <p:cNvSpPr>
            <a:spLocks noChangeArrowheads="1"/>
          </p:cNvSpPr>
          <p:nvPr/>
        </p:nvSpPr>
        <p:spPr bwMode="auto">
          <a:xfrm>
            <a:off x="8136195" y="534670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 algn="ctr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5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5952" name="Rectangle 160"/>
          <p:cNvSpPr>
            <a:spLocks noChangeArrowheads="1"/>
          </p:cNvSpPr>
          <p:nvPr/>
        </p:nvSpPr>
        <p:spPr bwMode="auto">
          <a:xfrm>
            <a:off x="7017007" y="534670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 algn="ctr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4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5953" name="Rectangle 161"/>
          <p:cNvSpPr>
            <a:spLocks noChangeArrowheads="1"/>
          </p:cNvSpPr>
          <p:nvPr/>
        </p:nvSpPr>
        <p:spPr bwMode="auto">
          <a:xfrm>
            <a:off x="5939095" y="534670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 algn="ctr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3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5954" name="Rectangle 162"/>
          <p:cNvSpPr>
            <a:spLocks noChangeArrowheads="1"/>
          </p:cNvSpPr>
          <p:nvPr/>
        </p:nvSpPr>
        <p:spPr bwMode="auto">
          <a:xfrm>
            <a:off x="2392363" y="5989638"/>
            <a:ext cx="5891212" cy="519112"/>
          </a:xfrm>
          <a:prstGeom prst="rect">
            <a:avLst/>
          </a:prstGeom>
          <a:solidFill>
            <a:srgbClr val="CFE5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5955" name="Rectangle 163"/>
          <p:cNvSpPr>
            <a:spLocks noChangeArrowheads="1"/>
          </p:cNvSpPr>
          <p:nvPr/>
        </p:nvSpPr>
        <p:spPr bwMode="auto">
          <a:xfrm>
            <a:off x="4883407" y="534670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 algn="ctr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2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5956" name="Rectangle 164"/>
          <p:cNvSpPr>
            <a:spLocks noChangeArrowheads="1"/>
          </p:cNvSpPr>
          <p:nvPr/>
        </p:nvSpPr>
        <p:spPr bwMode="auto">
          <a:xfrm>
            <a:off x="3767395" y="534670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 algn="ctr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5957" name="Rectangle 165"/>
          <p:cNvSpPr>
            <a:spLocks noChangeArrowheads="1"/>
          </p:cNvSpPr>
          <p:nvPr/>
        </p:nvSpPr>
        <p:spPr bwMode="auto">
          <a:xfrm>
            <a:off x="2687101" y="534670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 algn="ctr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5958" name="Rectangle 166"/>
          <p:cNvSpPr>
            <a:spLocks noChangeArrowheads="1"/>
          </p:cNvSpPr>
          <p:nvPr/>
        </p:nvSpPr>
        <p:spPr bwMode="auto">
          <a:xfrm>
            <a:off x="8124289" y="601980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 algn="ctr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5959" name="Rectangle 167"/>
          <p:cNvSpPr>
            <a:spLocks noChangeArrowheads="1"/>
          </p:cNvSpPr>
          <p:nvPr/>
        </p:nvSpPr>
        <p:spPr bwMode="auto">
          <a:xfrm>
            <a:off x="7051932" y="601980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 algn="ctr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2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5960" name="Rectangle 168"/>
          <p:cNvSpPr>
            <a:spLocks noChangeArrowheads="1"/>
          </p:cNvSpPr>
          <p:nvPr/>
        </p:nvSpPr>
        <p:spPr bwMode="auto">
          <a:xfrm>
            <a:off x="5939095" y="601980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 algn="ctr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4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5961" name="Rectangle 169"/>
          <p:cNvSpPr>
            <a:spLocks noChangeArrowheads="1"/>
          </p:cNvSpPr>
          <p:nvPr/>
        </p:nvSpPr>
        <p:spPr bwMode="auto">
          <a:xfrm>
            <a:off x="4880232" y="601980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 algn="ctr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6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5962" name="Rectangle 170"/>
          <p:cNvSpPr>
            <a:spLocks noChangeArrowheads="1"/>
          </p:cNvSpPr>
          <p:nvPr/>
        </p:nvSpPr>
        <p:spPr bwMode="auto">
          <a:xfrm>
            <a:off x="3770570" y="601980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 algn="ctr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8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5963" name="Rectangle 171"/>
          <p:cNvSpPr>
            <a:spLocks noChangeArrowheads="1"/>
          </p:cNvSpPr>
          <p:nvPr/>
        </p:nvSpPr>
        <p:spPr bwMode="auto">
          <a:xfrm>
            <a:off x="2585758" y="6019800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 algn="ctr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5964" name="Line 172"/>
          <p:cNvSpPr>
            <a:spLocks noChangeShapeType="1"/>
          </p:cNvSpPr>
          <p:nvPr/>
        </p:nvSpPr>
        <p:spPr bwMode="auto">
          <a:xfrm>
            <a:off x="2682875" y="5692775"/>
            <a:ext cx="969963" cy="0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5965" name="Freeform 173"/>
          <p:cNvSpPr>
            <a:spLocks/>
          </p:cNvSpPr>
          <p:nvPr/>
        </p:nvSpPr>
        <p:spPr bwMode="auto">
          <a:xfrm>
            <a:off x="3621088" y="5653088"/>
            <a:ext cx="146050" cy="73025"/>
          </a:xfrm>
          <a:custGeom>
            <a:avLst/>
            <a:gdLst>
              <a:gd name="T0" fmla="*/ 4 w 21"/>
              <a:gd name="T1" fmla="*/ 7 h 13"/>
              <a:gd name="T2" fmla="*/ 0 w 21"/>
              <a:gd name="T3" fmla="*/ 0 h 13"/>
              <a:gd name="T4" fmla="*/ 0 w 21"/>
              <a:gd name="T5" fmla="*/ 0 h 13"/>
              <a:gd name="T6" fmla="*/ 10 w 21"/>
              <a:gd name="T7" fmla="*/ 4 h 13"/>
              <a:gd name="T8" fmla="*/ 21 w 21"/>
              <a:gd name="T9" fmla="*/ 7 h 13"/>
              <a:gd name="T10" fmla="*/ 10 w 21"/>
              <a:gd name="T11" fmla="*/ 9 h 13"/>
              <a:gd name="T12" fmla="*/ 0 w 21"/>
              <a:gd name="T13" fmla="*/ 13 h 13"/>
              <a:gd name="T14" fmla="*/ 0 w 21"/>
              <a:gd name="T15" fmla="*/ 13 h 13"/>
              <a:gd name="T16" fmla="*/ 4 w 21"/>
              <a:gd name="T17" fmla="*/ 7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" h="13">
                <a:moveTo>
                  <a:pt x="4" y="7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10" y="4"/>
                  <a:pt x="10" y="4"/>
                  <a:pt x="10" y="4"/>
                </a:cubicBezTo>
                <a:cubicBezTo>
                  <a:pt x="14" y="5"/>
                  <a:pt x="18" y="6"/>
                  <a:pt x="21" y="7"/>
                </a:cubicBezTo>
                <a:cubicBezTo>
                  <a:pt x="18" y="7"/>
                  <a:pt x="14" y="8"/>
                  <a:pt x="10" y="9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lnTo>
                  <a:pt x="4" y="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5966" name="Line 174"/>
          <p:cNvSpPr>
            <a:spLocks noChangeShapeType="1"/>
          </p:cNvSpPr>
          <p:nvPr/>
        </p:nvSpPr>
        <p:spPr bwMode="auto">
          <a:xfrm>
            <a:off x="6908800" y="5692775"/>
            <a:ext cx="1077913" cy="0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5967" name="Freeform 175"/>
          <p:cNvSpPr>
            <a:spLocks/>
          </p:cNvSpPr>
          <p:nvPr/>
        </p:nvSpPr>
        <p:spPr bwMode="auto">
          <a:xfrm>
            <a:off x="7943850" y="5653088"/>
            <a:ext cx="155575" cy="73025"/>
          </a:xfrm>
          <a:custGeom>
            <a:avLst/>
            <a:gdLst>
              <a:gd name="T0" fmla="*/ 4 w 22"/>
              <a:gd name="T1" fmla="*/ 7 h 13"/>
              <a:gd name="T2" fmla="*/ 0 w 22"/>
              <a:gd name="T3" fmla="*/ 0 h 13"/>
              <a:gd name="T4" fmla="*/ 1 w 22"/>
              <a:gd name="T5" fmla="*/ 0 h 13"/>
              <a:gd name="T6" fmla="*/ 11 w 22"/>
              <a:gd name="T7" fmla="*/ 4 h 13"/>
              <a:gd name="T8" fmla="*/ 22 w 22"/>
              <a:gd name="T9" fmla="*/ 7 h 13"/>
              <a:gd name="T10" fmla="*/ 11 w 22"/>
              <a:gd name="T11" fmla="*/ 9 h 13"/>
              <a:gd name="T12" fmla="*/ 1 w 22"/>
              <a:gd name="T13" fmla="*/ 13 h 13"/>
              <a:gd name="T14" fmla="*/ 0 w 22"/>
              <a:gd name="T15" fmla="*/ 13 h 13"/>
              <a:gd name="T16" fmla="*/ 4 w 22"/>
              <a:gd name="T17" fmla="*/ 7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" h="13">
                <a:moveTo>
                  <a:pt x="4" y="7"/>
                </a:moveTo>
                <a:cubicBezTo>
                  <a:pt x="0" y="0"/>
                  <a:pt x="0" y="0"/>
                  <a:pt x="0" y="0"/>
                </a:cubicBezTo>
                <a:cubicBezTo>
                  <a:pt x="1" y="0"/>
                  <a:pt x="1" y="0"/>
                  <a:pt x="1" y="0"/>
                </a:cubicBezTo>
                <a:cubicBezTo>
                  <a:pt x="11" y="4"/>
                  <a:pt x="11" y="4"/>
                  <a:pt x="11" y="4"/>
                </a:cubicBezTo>
                <a:cubicBezTo>
                  <a:pt x="15" y="5"/>
                  <a:pt x="19" y="6"/>
                  <a:pt x="22" y="7"/>
                </a:cubicBezTo>
                <a:cubicBezTo>
                  <a:pt x="19" y="7"/>
                  <a:pt x="15" y="8"/>
                  <a:pt x="11" y="9"/>
                </a:cubicBezTo>
                <a:cubicBezTo>
                  <a:pt x="1" y="13"/>
                  <a:pt x="1" y="13"/>
                  <a:pt x="1" y="13"/>
                </a:cubicBezTo>
                <a:cubicBezTo>
                  <a:pt x="0" y="13"/>
                  <a:pt x="0" y="13"/>
                  <a:pt x="0" y="13"/>
                </a:cubicBezTo>
                <a:lnTo>
                  <a:pt x="4" y="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5968" name="Line 176"/>
          <p:cNvSpPr>
            <a:spLocks noChangeShapeType="1"/>
          </p:cNvSpPr>
          <p:nvPr/>
        </p:nvSpPr>
        <p:spPr bwMode="auto">
          <a:xfrm flipH="1">
            <a:off x="2740025" y="6367463"/>
            <a:ext cx="1027113" cy="0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5969" name="Freeform 177"/>
          <p:cNvSpPr>
            <a:spLocks/>
          </p:cNvSpPr>
          <p:nvPr/>
        </p:nvSpPr>
        <p:spPr bwMode="auto">
          <a:xfrm>
            <a:off x="2625725" y="6327775"/>
            <a:ext cx="155575" cy="73025"/>
          </a:xfrm>
          <a:custGeom>
            <a:avLst/>
            <a:gdLst>
              <a:gd name="T0" fmla="*/ 18 w 22"/>
              <a:gd name="T1" fmla="*/ 7 h 13"/>
              <a:gd name="T2" fmla="*/ 22 w 22"/>
              <a:gd name="T3" fmla="*/ 0 h 13"/>
              <a:gd name="T4" fmla="*/ 21 w 22"/>
              <a:gd name="T5" fmla="*/ 0 h 13"/>
              <a:gd name="T6" fmla="*/ 11 w 22"/>
              <a:gd name="T7" fmla="*/ 4 h 13"/>
              <a:gd name="T8" fmla="*/ 0 w 22"/>
              <a:gd name="T9" fmla="*/ 7 h 13"/>
              <a:gd name="T10" fmla="*/ 11 w 22"/>
              <a:gd name="T11" fmla="*/ 9 h 13"/>
              <a:gd name="T12" fmla="*/ 21 w 22"/>
              <a:gd name="T13" fmla="*/ 13 h 13"/>
              <a:gd name="T14" fmla="*/ 22 w 22"/>
              <a:gd name="T15" fmla="*/ 13 h 13"/>
              <a:gd name="T16" fmla="*/ 18 w 22"/>
              <a:gd name="T17" fmla="*/ 7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" h="13">
                <a:moveTo>
                  <a:pt x="18" y="7"/>
                </a:moveTo>
                <a:cubicBezTo>
                  <a:pt x="22" y="0"/>
                  <a:pt x="22" y="0"/>
                  <a:pt x="22" y="0"/>
                </a:cubicBezTo>
                <a:cubicBezTo>
                  <a:pt x="21" y="0"/>
                  <a:pt x="21" y="0"/>
                  <a:pt x="21" y="0"/>
                </a:cubicBezTo>
                <a:cubicBezTo>
                  <a:pt x="11" y="4"/>
                  <a:pt x="11" y="4"/>
                  <a:pt x="11" y="4"/>
                </a:cubicBezTo>
                <a:cubicBezTo>
                  <a:pt x="7" y="5"/>
                  <a:pt x="3" y="6"/>
                  <a:pt x="0" y="7"/>
                </a:cubicBezTo>
                <a:cubicBezTo>
                  <a:pt x="3" y="7"/>
                  <a:pt x="7" y="8"/>
                  <a:pt x="11" y="9"/>
                </a:cubicBezTo>
                <a:cubicBezTo>
                  <a:pt x="21" y="13"/>
                  <a:pt x="21" y="13"/>
                  <a:pt x="21" y="13"/>
                </a:cubicBezTo>
                <a:cubicBezTo>
                  <a:pt x="22" y="13"/>
                  <a:pt x="22" y="13"/>
                  <a:pt x="22" y="13"/>
                </a:cubicBezTo>
                <a:lnTo>
                  <a:pt x="18" y="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5972" name="Freeform 180"/>
          <p:cNvSpPr>
            <a:spLocks/>
          </p:cNvSpPr>
          <p:nvPr/>
        </p:nvSpPr>
        <p:spPr bwMode="auto">
          <a:xfrm>
            <a:off x="2678113" y="1090613"/>
            <a:ext cx="6122987" cy="4171950"/>
          </a:xfrm>
          <a:custGeom>
            <a:avLst/>
            <a:gdLst>
              <a:gd name="T0" fmla="*/ 2040 w 2040"/>
              <a:gd name="T1" fmla="*/ 1748 h 1748"/>
              <a:gd name="T2" fmla="*/ 0 w 2040"/>
              <a:gd name="T3" fmla="*/ 1748 h 1748"/>
              <a:gd name="T4" fmla="*/ 0 w 2040"/>
              <a:gd name="T5" fmla="*/ 0 h 17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40" h="1748">
                <a:moveTo>
                  <a:pt x="2040" y="1748"/>
                </a:moveTo>
                <a:lnTo>
                  <a:pt x="0" y="1748"/>
                </a:lnTo>
                <a:lnTo>
                  <a:pt x="0" y="0"/>
                </a:lnTo>
              </a:path>
            </a:pathLst>
          </a:cu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5973" name="Freeform 181"/>
          <p:cNvSpPr>
            <a:spLocks/>
          </p:cNvSpPr>
          <p:nvPr/>
        </p:nvSpPr>
        <p:spPr bwMode="auto">
          <a:xfrm>
            <a:off x="2876550" y="4783138"/>
            <a:ext cx="146050" cy="120650"/>
          </a:xfrm>
          <a:custGeom>
            <a:avLst/>
            <a:gdLst>
              <a:gd name="T0" fmla="*/ 0 w 21"/>
              <a:gd name="T1" fmla="*/ 12 h 21"/>
              <a:gd name="T2" fmla="*/ 11 w 21"/>
              <a:gd name="T3" fmla="*/ 21 h 21"/>
              <a:gd name="T4" fmla="*/ 20 w 21"/>
              <a:gd name="T5" fmla="*/ 10 h 21"/>
              <a:gd name="T6" fmla="*/ 9 w 21"/>
              <a:gd name="T7" fmla="*/ 1 h 21"/>
              <a:gd name="T8" fmla="*/ 0 w 21"/>
              <a:gd name="T9" fmla="*/ 12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21">
                <a:moveTo>
                  <a:pt x="0" y="12"/>
                </a:moveTo>
                <a:cubicBezTo>
                  <a:pt x="1" y="17"/>
                  <a:pt x="6" y="21"/>
                  <a:pt x="11" y="21"/>
                </a:cubicBezTo>
                <a:cubicBezTo>
                  <a:pt x="17" y="20"/>
                  <a:pt x="21" y="15"/>
                  <a:pt x="20" y="10"/>
                </a:cubicBezTo>
                <a:cubicBezTo>
                  <a:pt x="20" y="4"/>
                  <a:pt x="15" y="0"/>
                  <a:pt x="9" y="1"/>
                </a:cubicBezTo>
                <a:cubicBezTo>
                  <a:pt x="4" y="1"/>
                  <a:pt x="0" y="6"/>
                  <a:pt x="0" y="1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5974" name="Line 182"/>
          <p:cNvSpPr>
            <a:spLocks noChangeShapeType="1"/>
          </p:cNvSpPr>
          <p:nvPr/>
        </p:nvSpPr>
        <p:spPr bwMode="auto">
          <a:xfrm>
            <a:off x="7780338" y="2111375"/>
            <a:ext cx="0" cy="0"/>
          </a:xfrm>
          <a:prstGeom prst="line">
            <a:avLst/>
          </a:prstGeom>
          <a:noFill/>
          <a:ln w="30163">
            <a:solidFill>
              <a:srgbClr val="3C5DA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5975" name="Oval 183"/>
          <p:cNvSpPr>
            <a:spLocks noChangeArrowheads="1"/>
          </p:cNvSpPr>
          <p:nvPr/>
        </p:nvSpPr>
        <p:spPr bwMode="auto">
          <a:xfrm>
            <a:off x="4786313" y="4108450"/>
            <a:ext cx="144462" cy="1111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5976" name="Rectangle 184"/>
          <p:cNvSpPr>
            <a:spLocks noChangeArrowheads="1"/>
          </p:cNvSpPr>
          <p:nvPr/>
        </p:nvSpPr>
        <p:spPr bwMode="auto">
          <a:xfrm>
            <a:off x="838200" y="1003756"/>
            <a:ext cx="248126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/>
            <a:r>
              <a:rPr lang="en-US" sz="1400" b="1" dirty="0">
                <a:solidFill>
                  <a:srgbClr val="000000"/>
                </a:solidFill>
                <a:latin typeface="Century Gothic"/>
                <a:cs typeface="Century Gothic"/>
              </a:rPr>
              <a:t>Total utility (</a:t>
            </a:r>
            <a:r>
              <a:rPr lang="en-US" sz="1400" b="1" dirty="0" err="1">
                <a:solidFill>
                  <a:srgbClr val="000000"/>
                </a:solidFill>
                <a:latin typeface="Century Gothic"/>
                <a:cs typeface="Century Gothic"/>
              </a:rPr>
              <a:t>utils</a:t>
            </a:r>
            <a:r>
              <a:rPr lang="en-US" sz="1400" b="1" dirty="0">
                <a:solidFill>
                  <a:srgbClr val="000000"/>
                </a:solidFill>
                <a:latin typeface="Century Gothic"/>
                <a:cs typeface="Century Gothic"/>
              </a:rPr>
              <a:t>)</a:t>
            </a:r>
            <a:endParaRPr lang="en-US" sz="1400" b="1" dirty="0">
              <a:latin typeface="Century Gothic"/>
              <a:cs typeface="Century Gothic"/>
            </a:endParaRPr>
          </a:p>
        </p:txBody>
      </p:sp>
      <p:sp>
        <p:nvSpPr>
          <p:cNvPr id="545977" name="Rectangle 185"/>
          <p:cNvSpPr>
            <a:spLocks noChangeArrowheads="1"/>
          </p:cNvSpPr>
          <p:nvPr/>
        </p:nvSpPr>
        <p:spPr bwMode="auto">
          <a:xfrm>
            <a:off x="3886200" y="5562600"/>
            <a:ext cx="28956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 algn="ctr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Quantity of clams (pounds)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5978" name="Rectangle 186"/>
          <p:cNvSpPr>
            <a:spLocks noChangeArrowheads="1"/>
          </p:cNvSpPr>
          <p:nvPr/>
        </p:nvSpPr>
        <p:spPr bwMode="auto">
          <a:xfrm>
            <a:off x="3962400" y="6248400"/>
            <a:ext cx="28448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 algn="ctr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Quantity of potatoes (pounds)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45979" name="Rectangle 187"/>
          <p:cNvSpPr>
            <a:spLocks noChangeArrowheads="1"/>
          </p:cNvSpPr>
          <p:nvPr/>
        </p:nvSpPr>
        <p:spPr bwMode="auto">
          <a:xfrm>
            <a:off x="3290888" y="1752600"/>
            <a:ext cx="30257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/>
            <a:r>
              <a:rPr lang="en-US" sz="1400" dirty="0">
                <a:latin typeface="Century Gothic"/>
                <a:cs typeface="Century Gothic"/>
              </a:rPr>
              <a:t>At the optimal consumption bundle, the marginal utility per dollar spent on clams is equal to the marginal utility per dollar  spent on potatoes.</a:t>
            </a:r>
          </a:p>
        </p:txBody>
      </p:sp>
      <p:cxnSp>
        <p:nvCxnSpPr>
          <p:cNvPr id="2" name="Straight Connector 86"/>
          <p:cNvCxnSpPr>
            <a:cxnSpLocks noChangeShapeType="1"/>
            <a:stCxn id="545975" idx="0"/>
            <a:endCxn id="545937" idx="1"/>
          </p:cNvCxnSpPr>
          <p:nvPr/>
        </p:nvCxnSpPr>
        <p:spPr bwMode="auto">
          <a:xfrm flipH="1">
            <a:off x="4852989" y="4108450"/>
            <a:ext cx="5555" cy="1154113"/>
          </a:xfrm>
          <a:prstGeom prst="line">
            <a:avLst/>
          </a:prstGeom>
          <a:noFill/>
          <a:ln w="15875">
            <a:solidFill>
              <a:srgbClr val="808080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" name="Straight Connector 86"/>
          <p:cNvCxnSpPr>
            <a:cxnSpLocks noChangeShapeType="1"/>
          </p:cNvCxnSpPr>
          <p:nvPr/>
        </p:nvCxnSpPr>
        <p:spPr bwMode="auto">
          <a:xfrm>
            <a:off x="2859088" y="4178300"/>
            <a:ext cx="1873250" cy="0"/>
          </a:xfrm>
          <a:prstGeom prst="line">
            <a:avLst/>
          </a:prstGeom>
          <a:noFill/>
          <a:ln w="15875">
            <a:solidFill>
              <a:srgbClr val="808080"/>
            </a:solidFill>
            <a:prstDash val="sysDot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45986" name="Line 194"/>
          <p:cNvSpPr>
            <a:spLocks noChangeShapeType="1"/>
          </p:cNvSpPr>
          <p:nvPr/>
        </p:nvSpPr>
        <p:spPr bwMode="auto">
          <a:xfrm>
            <a:off x="6934200" y="6324600"/>
            <a:ext cx="1077913" cy="0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45987" name="Freeform 195"/>
          <p:cNvSpPr>
            <a:spLocks/>
          </p:cNvSpPr>
          <p:nvPr/>
        </p:nvSpPr>
        <p:spPr bwMode="auto">
          <a:xfrm>
            <a:off x="7969250" y="6284913"/>
            <a:ext cx="155575" cy="73025"/>
          </a:xfrm>
          <a:custGeom>
            <a:avLst/>
            <a:gdLst>
              <a:gd name="T0" fmla="*/ 4 w 22"/>
              <a:gd name="T1" fmla="*/ 7 h 13"/>
              <a:gd name="T2" fmla="*/ 0 w 22"/>
              <a:gd name="T3" fmla="*/ 0 h 13"/>
              <a:gd name="T4" fmla="*/ 1 w 22"/>
              <a:gd name="T5" fmla="*/ 0 h 13"/>
              <a:gd name="T6" fmla="*/ 11 w 22"/>
              <a:gd name="T7" fmla="*/ 4 h 13"/>
              <a:gd name="T8" fmla="*/ 22 w 22"/>
              <a:gd name="T9" fmla="*/ 7 h 13"/>
              <a:gd name="T10" fmla="*/ 11 w 22"/>
              <a:gd name="T11" fmla="*/ 9 h 13"/>
              <a:gd name="T12" fmla="*/ 1 w 22"/>
              <a:gd name="T13" fmla="*/ 13 h 13"/>
              <a:gd name="T14" fmla="*/ 0 w 22"/>
              <a:gd name="T15" fmla="*/ 13 h 13"/>
              <a:gd name="T16" fmla="*/ 4 w 22"/>
              <a:gd name="T17" fmla="*/ 7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" h="13">
                <a:moveTo>
                  <a:pt x="4" y="7"/>
                </a:moveTo>
                <a:cubicBezTo>
                  <a:pt x="0" y="0"/>
                  <a:pt x="0" y="0"/>
                  <a:pt x="0" y="0"/>
                </a:cubicBezTo>
                <a:cubicBezTo>
                  <a:pt x="1" y="0"/>
                  <a:pt x="1" y="0"/>
                  <a:pt x="1" y="0"/>
                </a:cubicBezTo>
                <a:cubicBezTo>
                  <a:pt x="11" y="4"/>
                  <a:pt x="11" y="4"/>
                  <a:pt x="11" y="4"/>
                </a:cubicBezTo>
                <a:cubicBezTo>
                  <a:pt x="15" y="5"/>
                  <a:pt x="19" y="6"/>
                  <a:pt x="22" y="7"/>
                </a:cubicBezTo>
                <a:cubicBezTo>
                  <a:pt x="19" y="7"/>
                  <a:pt x="15" y="8"/>
                  <a:pt x="11" y="9"/>
                </a:cubicBezTo>
                <a:cubicBezTo>
                  <a:pt x="1" y="13"/>
                  <a:pt x="1" y="13"/>
                  <a:pt x="1" y="13"/>
                </a:cubicBezTo>
                <a:cubicBezTo>
                  <a:pt x="0" y="13"/>
                  <a:pt x="0" y="13"/>
                  <a:pt x="0" y="13"/>
                </a:cubicBezTo>
                <a:lnTo>
                  <a:pt x="4" y="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OPTIMAL CONSUMPTION BUNDLE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70086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5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5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5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5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5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5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45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5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5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45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45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45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45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45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45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45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45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45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45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45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45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45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45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45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45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5901" grpId="0" animBg="1"/>
      <p:bldP spid="545902" grpId="0" animBg="1"/>
      <p:bldP spid="545903" grpId="0" animBg="1"/>
      <p:bldP spid="545904" grpId="0" animBg="1"/>
      <p:bldP spid="545905" grpId="0" animBg="1"/>
      <p:bldP spid="545906" grpId="0" animBg="1"/>
      <p:bldP spid="545907" grpId="0" animBg="1"/>
      <p:bldP spid="545908" grpId="0" animBg="1"/>
      <p:bldP spid="545909" grpId="0" animBg="1"/>
      <p:bldP spid="545910" grpId="0" animBg="1"/>
      <p:bldP spid="545923" grpId="0"/>
      <p:bldP spid="545928" grpId="0"/>
      <p:bldP spid="545929" grpId="0" animBg="1"/>
      <p:bldP spid="545941" grpId="0" animBg="1"/>
      <p:bldP spid="545942" grpId="0" animBg="1"/>
      <p:bldP spid="545943" grpId="0" animBg="1"/>
      <p:bldP spid="545944" grpId="0" animBg="1"/>
      <p:bldP spid="545945" grpId="0" animBg="1"/>
      <p:bldP spid="545946" grpId="0" animBg="1"/>
      <p:bldP spid="545947" grpId="0" animBg="1"/>
      <p:bldP spid="545948" grpId="0" animBg="1"/>
      <p:bldP spid="545949" grpId="0" animBg="1"/>
      <p:bldP spid="545973" grpId="0" animBg="1"/>
      <p:bldP spid="545975" grpId="0" animBg="1"/>
      <p:bldP spid="54597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30205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978" name="Rectangle 2"/>
          <p:cNvSpPr>
            <a:spLocks noGrp="1" noRot="1" noChangeArrowheads="1"/>
          </p:cNvSpPr>
          <p:nvPr>
            <p:ph type="title"/>
          </p:nvPr>
        </p:nvSpPr>
        <p:spPr>
          <a:solidFill>
            <a:schemeClr val="bg1">
              <a:alpha val="80000"/>
            </a:schemeClr>
          </a:solidFill>
        </p:spPr>
        <p:txBody>
          <a:bodyPr/>
          <a:lstStyle/>
          <a:p>
            <a:r>
              <a:rPr lang="en-US" dirty="0" smtClean="0"/>
              <a:t>OPTIMAL CONSUMPTION BUNDLE</a:t>
            </a:r>
            <a:endParaRPr lang="en-US" b="0" dirty="0" smtClean="0"/>
          </a:p>
        </p:txBody>
      </p:sp>
      <p:sp>
        <p:nvSpPr>
          <p:cNvPr id="510979" name="Rectangle 3"/>
          <p:cNvSpPr>
            <a:spLocks noGrp="1" noChangeArrowheads="1"/>
          </p:cNvSpPr>
          <p:nvPr>
            <p:ph idx="1"/>
          </p:nvPr>
        </p:nvSpPr>
        <p:spPr>
          <a:xfrm>
            <a:off x="0" y="1371600"/>
            <a:ext cx="9144000" cy="1676400"/>
          </a:xfrm>
          <a:solidFill>
            <a:schemeClr val="bg1">
              <a:alpha val="68000"/>
            </a:schemeClr>
          </a:solidFill>
        </p:spPr>
        <p:txBody>
          <a:bodyPr/>
          <a:lstStyle/>
          <a:p>
            <a:pPr indent="14288">
              <a:buClr>
                <a:schemeClr val="tx1"/>
              </a:buClr>
            </a:pPr>
            <a:r>
              <a:rPr lang="en-US" dirty="0" smtClean="0"/>
              <a:t>The </a:t>
            </a:r>
            <a:r>
              <a:rPr lang="en-US" b="1" dirty="0" smtClean="0"/>
              <a:t>optimal consumption bundle </a:t>
            </a:r>
            <a:r>
              <a:rPr lang="en-US" dirty="0" smtClean="0"/>
              <a:t>is the one that maximizes a consumer’s total utility given his or her budget constraint.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59767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THE DEMAND CURVE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60960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The optimal consumption rule explains why we buy less of something when its price rises (and vice versa).</a:t>
            </a:r>
          </a:p>
          <a:p>
            <a:endParaRPr lang="en-US" dirty="0" smtClean="0"/>
          </a:p>
          <a:p>
            <a:r>
              <a:rPr lang="en-US" dirty="0" smtClean="0"/>
              <a:t>Now we turn to the issue of budget: How do we maximize utility under  a limited budget? </a:t>
            </a:r>
          </a:p>
        </p:txBody>
      </p:sp>
      <p:pic>
        <p:nvPicPr>
          <p:cNvPr id="5325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1750" y="1600200"/>
            <a:ext cx="280035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49800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914400"/>
            <a:ext cx="8991600" cy="5410200"/>
          </a:xfrm>
        </p:spPr>
        <p:txBody>
          <a:bodyPr>
            <a:noAutofit/>
          </a:bodyPr>
          <a:lstStyle/>
          <a:p>
            <a:pPr marL="230188" indent="-230188">
              <a:spcBef>
                <a:spcPts val="0"/>
              </a:spcBef>
              <a:spcAft>
                <a:spcPts val="1800"/>
              </a:spcAft>
              <a:buClr>
                <a:srgbClr val="CC0066"/>
              </a:buClr>
            </a:pPr>
            <a:r>
              <a:rPr lang="en-US" sz="2800" i="1" dirty="0">
                <a:solidFill>
                  <a:srgbClr val="990033"/>
                </a:solidFill>
              </a:rPr>
              <a:t>The </a:t>
            </a:r>
            <a:r>
              <a:rPr lang="en-US" sz="2800" i="1" dirty="0" smtClean="0">
                <a:solidFill>
                  <a:srgbClr val="990033"/>
                </a:solidFill>
              </a:rPr>
              <a:t>right marginal comparison</a:t>
            </a:r>
            <a:endParaRPr lang="en-US" sz="2800" i="1" dirty="0">
              <a:solidFill>
                <a:srgbClr val="990033"/>
              </a:solidFill>
            </a:endParaRPr>
          </a:p>
          <a:p>
            <a:pPr marL="230188" indent="-230188"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</a:pPr>
            <a:r>
              <a:rPr lang="en-US" sz="2400" dirty="0"/>
              <a:t>Marginal analysis solves “how much” decisions by setting the marginal benefit of some activity equal to its marginal cost. </a:t>
            </a:r>
          </a:p>
          <a:p>
            <a:pPr marL="230188" indent="-230188"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</a:pPr>
            <a:r>
              <a:rPr lang="en-US" sz="2400" dirty="0"/>
              <a:t>In consumption </a:t>
            </a:r>
            <a:r>
              <a:rPr lang="en-US" sz="2400" dirty="0" smtClean="0"/>
              <a:t>decisions, unlike </a:t>
            </a:r>
            <a:r>
              <a:rPr lang="en-US" sz="2400" dirty="0"/>
              <a:t>production </a:t>
            </a:r>
            <a:r>
              <a:rPr lang="en-US" sz="2400" dirty="0" smtClean="0"/>
              <a:t>decisions, </a:t>
            </a:r>
            <a:r>
              <a:rPr lang="en-US" sz="2400" dirty="0" smtClean="0">
                <a:solidFill>
                  <a:srgbClr val="0070C0"/>
                </a:solidFill>
              </a:rPr>
              <a:t>a </a:t>
            </a:r>
            <a:r>
              <a:rPr lang="en-US" sz="2400" dirty="0">
                <a:solidFill>
                  <a:srgbClr val="0070C0"/>
                </a:solidFill>
              </a:rPr>
              <a:t>budget constraint </a:t>
            </a:r>
            <a:r>
              <a:rPr lang="en-US" sz="2400" dirty="0" smtClean="0">
                <a:solidFill>
                  <a:srgbClr val="0070C0"/>
                </a:solidFill>
              </a:rPr>
              <a:t>must </a:t>
            </a:r>
            <a:r>
              <a:rPr lang="en-US" sz="2400" dirty="0">
                <a:solidFill>
                  <a:srgbClr val="0070C0"/>
                </a:solidFill>
              </a:rPr>
              <a:t>be accounted </a:t>
            </a:r>
            <a:r>
              <a:rPr lang="en-US" sz="2400" dirty="0" smtClean="0">
                <a:solidFill>
                  <a:srgbClr val="0070C0"/>
                </a:solidFill>
              </a:rPr>
              <a:t>for.</a:t>
            </a:r>
            <a:endParaRPr lang="en-US" sz="2400" dirty="0">
              <a:solidFill>
                <a:srgbClr val="0070C0"/>
              </a:solidFill>
            </a:endParaRPr>
          </a:p>
          <a:p>
            <a:pPr marL="230188" indent="-230188"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</a:pPr>
            <a:r>
              <a:rPr lang="en-US" sz="2400" dirty="0"/>
              <a:t>By factoring in </a:t>
            </a:r>
            <a:r>
              <a:rPr lang="en-US" sz="2400" dirty="0">
                <a:solidFill>
                  <a:srgbClr val="990033"/>
                </a:solidFill>
              </a:rPr>
              <a:t>prices,</a:t>
            </a:r>
            <a:r>
              <a:rPr lang="en-US" sz="2400" dirty="0"/>
              <a:t> </a:t>
            </a:r>
            <a:r>
              <a:rPr lang="en-US" sz="2400" dirty="0" smtClean="0"/>
              <a:t>we take </a:t>
            </a:r>
            <a:r>
              <a:rPr lang="en-US" sz="2400" dirty="0"/>
              <a:t>into account the fact that </a:t>
            </a: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consumer has a limited amount of money to spend.</a:t>
            </a:r>
          </a:p>
          <a:p>
            <a:pPr marL="230188" indent="-230188"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</a:pPr>
            <a:r>
              <a:rPr lang="en-US" sz="2400" dirty="0" smtClean="0"/>
              <a:t>The </a:t>
            </a:r>
            <a:r>
              <a:rPr lang="en-US" sz="2400" dirty="0"/>
              <a:t>right answer for marginal decisions involving consumption is that the </a:t>
            </a:r>
            <a:r>
              <a:rPr lang="en-US" sz="2400" i="1" dirty="0">
                <a:solidFill>
                  <a:srgbClr val="990033"/>
                </a:solidFill>
              </a:rPr>
              <a:t>marginal utility per dollar spent on each good must be the same at the optimal consumption bundle.</a:t>
            </a:r>
            <a:r>
              <a:rPr lang="en-US" sz="2400" dirty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09236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THE BUDGET CONSTRAINT</a:t>
            </a:r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839200" cy="4800600"/>
          </a:xfrm>
        </p:spPr>
        <p:txBody>
          <a:bodyPr>
            <a:normAutofit lnSpcReduction="10000"/>
          </a:bodyPr>
          <a:lstStyle/>
          <a:p>
            <a:pPr>
              <a:spcAft>
                <a:spcPts val="1200"/>
              </a:spcAft>
            </a:pPr>
            <a:r>
              <a:rPr lang="en-US" dirty="0" smtClean="0"/>
              <a:t>The </a:t>
            </a:r>
            <a:r>
              <a:rPr lang="en-US" i="1" dirty="0" smtClean="0">
                <a:solidFill>
                  <a:schemeClr val="accent3">
                    <a:lumMod val="75000"/>
                  </a:schemeClr>
                </a:solidFill>
              </a:rPr>
              <a:t>budget constraint </a:t>
            </a:r>
            <a:r>
              <a:rPr lang="en-US" dirty="0" smtClean="0"/>
              <a:t>shows all of the consumption bundles that a consumer can afford given his or her income and the prices.</a:t>
            </a:r>
          </a:p>
          <a:p>
            <a:pPr>
              <a:spcAft>
                <a:spcPts val="1200"/>
              </a:spcAft>
            </a:pPr>
            <a:r>
              <a:rPr lang="en-US" sz="2800" dirty="0" smtClean="0"/>
              <a:t>(We’ll simplify our world to two goods, pizza and gas, for the sake of graphing.)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If </a:t>
            </a:r>
            <a:r>
              <a:rPr lang="en-US" dirty="0" smtClean="0">
                <a:solidFill>
                  <a:srgbClr val="C00000"/>
                </a:solidFill>
              </a:rPr>
              <a:t>income = $100, </a:t>
            </a:r>
            <a:r>
              <a:rPr lang="en-US" i="1" dirty="0" err="1" smtClean="0">
                <a:solidFill>
                  <a:srgbClr val="C00000"/>
                </a:solidFill>
              </a:rPr>
              <a:t>P</a:t>
            </a:r>
            <a:r>
              <a:rPr lang="en-US" baseline="-25000" dirty="0" err="1" smtClean="0">
                <a:solidFill>
                  <a:srgbClr val="C00000"/>
                </a:solidFill>
              </a:rPr>
              <a:t>gas</a:t>
            </a:r>
            <a:r>
              <a:rPr lang="en-US" baseline="-25000" dirty="0" smtClean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= $2, </a:t>
            </a:r>
            <a:r>
              <a:rPr lang="en-US" dirty="0" smtClean="0"/>
              <a:t>and </a:t>
            </a:r>
            <a:r>
              <a:rPr lang="en-US" i="1" dirty="0" err="1" smtClean="0">
                <a:solidFill>
                  <a:srgbClr val="C00000"/>
                </a:solidFill>
              </a:rPr>
              <a:t>P</a:t>
            </a:r>
            <a:r>
              <a:rPr lang="en-US" baseline="-25000" dirty="0" err="1" smtClean="0">
                <a:solidFill>
                  <a:srgbClr val="C00000"/>
                </a:solidFill>
              </a:rPr>
              <a:t>pizza</a:t>
            </a:r>
            <a:r>
              <a:rPr lang="en-US" baseline="-25000" dirty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= $10,</a:t>
            </a:r>
            <a:r>
              <a:rPr lang="en-US" dirty="0" smtClean="0"/>
              <a:t> we can figure out our consumption possibilities.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024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THE BUDGET CONSTRAINT</a:t>
            </a:r>
          </a:p>
        </p:txBody>
      </p:sp>
      <p:pic>
        <p:nvPicPr>
          <p:cNvPr id="55299" name="Picture 3" descr="C:\Users\solina\AppData\Local\Microsoft\Windows\Temporary Internet Files\Content.Outlook\SH09VSVL\My Graph 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1863" y="1447800"/>
            <a:ext cx="7315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Isosceles Triangle 3"/>
          <p:cNvSpPr/>
          <p:nvPr/>
        </p:nvSpPr>
        <p:spPr>
          <a:xfrm>
            <a:off x="1246188" y="3330575"/>
            <a:ext cx="4240212" cy="2841625"/>
          </a:xfrm>
          <a:prstGeom prst="triangle">
            <a:avLst>
              <a:gd name="adj" fmla="val 0"/>
            </a:avLst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55300" name="TextBox 3"/>
          <p:cNvSpPr txBox="1">
            <a:spLocks noChangeArrowheads="1"/>
          </p:cNvSpPr>
          <p:nvPr/>
        </p:nvSpPr>
        <p:spPr bwMode="auto">
          <a:xfrm>
            <a:off x="0" y="984250"/>
            <a:ext cx="1371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600" b="1">
                <a:latin typeface="Century Gothic"/>
                <a:cs typeface="Century Gothic"/>
              </a:rPr>
              <a:t>Gasoline </a:t>
            </a:r>
          </a:p>
          <a:p>
            <a:r>
              <a:rPr lang="en-US" sz="1600" b="1">
                <a:latin typeface="Century Gothic"/>
                <a:cs typeface="Century Gothic"/>
              </a:rPr>
              <a:t>(gallons)</a:t>
            </a:r>
          </a:p>
        </p:txBody>
      </p:sp>
      <p:sp>
        <p:nvSpPr>
          <p:cNvPr id="55301" name="TextBox 6"/>
          <p:cNvSpPr txBox="1">
            <a:spLocks noChangeArrowheads="1"/>
          </p:cNvSpPr>
          <p:nvPr/>
        </p:nvSpPr>
        <p:spPr bwMode="auto">
          <a:xfrm>
            <a:off x="7061200" y="6435725"/>
            <a:ext cx="1371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600" b="1">
                <a:latin typeface="Century Gothic"/>
                <a:cs typeface="Century Gothic"/>
              </a:rPr>
              <a:t>Pizza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219200" y="3290888"/>
            <a:ext cx="4267200" cy="2881312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169988" y="3254375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entury Gothic"/>
              <a:cs typeface="Century Gothic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00200" y="35052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entury Gothic"/>
              <a:cs typeface="Century Gothic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008188" y="38100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entury Gothic"/>
              <a:cs typeface="Century Gothic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438400" y="41148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entury Gothic"/>
              <a:cs typeface="Century Gothic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881313" y="4392613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entury Gothic"/>
              <a:cs typeface="Century Gothic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276600" y="46482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entury Gothic"/>
              <a:cs typeface="Century Gothic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719513" y="49530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entury Gothic"/>
              <a:cs typeface="Century Gothic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156075" y="52578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entury Gothic"/>
              <a:cs typeface="Century Gothic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4572000" y="5535613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entury Gothic"/>
              <a:cs typeface="Century Gothic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5021263" y="5834063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entury Gothic"/>
              <a:cs typeface="Century Gothic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5410200" y="60960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514600" y="1447800"/>
            <a:ext cx="6400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 dirty="0">
                <a:latin typeface="Century Gothic"/>
                <a:cs typeface="Century Gothic"/>
              </a:rPr>
              <a:t>$100 in income will buy you anything along the </a:t>
            </a:r>
            <a:r>
              <a:rPr lang="en-US" b="1" dirty="0" smtClean="0">
                <a:latin typeface="Century Gothic"/>
                <a:cs typeface="Century Gothic"/>
              </a:rPr>
              <a:t>curve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590800" y="2536825"/>
            <a:ext cx="472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 dirty="0" smtClean="0">
                <a:latin typeface="Century Gothic"/>
                <a:cs typeface="Century Gothic"/>
              </a:rPr>
              <a:t>…but not </a:t>
            </a:r>
            <a:r>
              <a:rPr lang="en-US" b="1" dirty="0">
                <a:latin typeface="Century Gothic"/>
                <a:cs typeface="Century Gothic"/>
              </a:rPr>
              <a:t>above it, sadly.</a:t>
            </a:r>
          </a:p>
        </p:txBody>
      </p:sp>
      <p:sp>
        <p:nvSpPr>
          <p:cNvPr id="27" name="Freeform 73"/>
          <p:cNvSpPr>
            <a:spLocks/>
          </p:cNvSpPr>
          <p:nvPr/>
        </p:nvSpPr>
        <p:spPr bwMode="auto">
          <a:xfrm>
            <a:off x="1600200" y="5132387"/>
            <a:ext cx="1295400" cy="735013"/>
          </a:xfrm>
          <a:custGeom>
            <a:avLst/>
            <a:gdLst>
              <a:gd name="T0" fmla="*/ 200 w 200"/>
              <a:gd name="T1" fmla="*/ 119 h 135"/>
              <a:gd name="T2" fmla="*/ 183 w 200"/>
              <a:gd name="T3" fmla="*/ 135 h 135"/>
              <a:gd name="T4" fmla="*/ 18 w 200"/>
              <a:gd name="T5" fmla="*/ 135 h 135"/>
              <a:gd name="T6" fmla="*/ 0 w 200"/>
              <a:gd name="T7" fmla="*/ 119 h 135"/>
              <a:gd name="T8" fmla="*/ 0 w 200"/>
              <a:gd name="T9" fmla="*/ 16 h 135"/>
              <a:gd name="T10" fmla="*/ 18 w 200"/>
              <a:gd name="T11" fmla="*/ 0 h 135"/>
              <a:gd name="T12" fmla="*/ 183 w 200"/>
              <a:gd name="T13" fmla="*/ 0 h 135"/>
              <a:gd name="T14" fmla="*/ 200 w 200"/>
              <a:gd name="T15" fmla="*/ 16 h 135"/>
              <a:gd name="T16" fmla="*/ 200 w 200"/>
              <a:gd name="T17" fmla="*/ 119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0" h="135">
                <a:moveTo>
                  <a:pt x="200" y="119"/>
                </a:moveTo>
                <a:cubicBezTo>
                  <a:pt x="200" y="128"/>
                  <a:pt x="192" y="135"/>
                  <a:pt x="183" y="135"/>
                </a:cubicBezTo>
                <a:cubicBezTo>
                  <a:pt x="18" y="135"/>
                  <a:pt x="18" y="135"/>
                  <a:pt x="18" y="135"/>
                </a:cubicBezTo>
                <a:cubicBezTo>
                  <a:pt x="8" y="135"/>
                  <a:pt x="0" y="128"/>
                  <a:pt x="0" y="119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8" y="0"/>
                  <a:pt x="18" y="0"/>
                </a:cubicBezTo>
                <a:cubicBezTo>
                  <a:pt x="183" y="0"/>
                  <a:pt x="183" y="0"/>
                  <a:pt x="183" y="0"/>
                </a:cubicBezTo>
                <a:cubicBezTo>
                  <a:pt x="192" y="0"/>
                  <a:pt x="200" y="7"/>
                  <a:pt x="200" y="16"/>
                </a:cubicBezTo>
                <a:lnTo>
                  <a:pt x="200" y="119"/>
                </a:lnTo>
                <a:close/>
              </a:path>
            </a:pathLst>
          </a:custGeom>
          <a:solidFill>
            <a:srgbClr val="D7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" name="Rectangle 74"/>
          <p:cNvSpPr>
            <a:spLocks noChangeArrowheads="1"/>
          </p:cNvSpPr>
          <p:nvPr/>
        </p:nvSpPr>
        <p:spPr bwMode="auto">
          <a:xfrm>
            <a:off x="1676400" y="5208587"/>
            <a:ext cx="1219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Affordable consumption bundles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29" name="Freeform 70"/>
          <p:cNvSpPr>
            <a:spLocks/>
          </p:cNvSpPr>
          <p:nvPr/>
        </p:nvSpPr>
        <p:spPr bwMode="auto">
          <a:xfrm>
            <a:off x="4800600" y="4648200"/>
            <a:ext cx="2514600" cy="762000"/>
          </a:xfrm>
          <a:custGeom>
            <a:avLst/>
            <a:gdLst>
              <a:gd name="T0" fmla="*/ 351 w 351"/>
              <a:gd name="T1" fmla="*/ 120 h 136"/>
              <a:gd name="T2" fmla="*/ 333 w 351"/>
              <a:gd name="T3" fmla="*/ 136 h 136"/>
              <a:gd name="T4" fmla="*/ 18 w 351"/>
              <a:gd name="T5" fmla="*/ 136 h 136"/>
              <a:gd name="T6" fmla="*/ 0 w 351"/>
              <a:gd name="T7" fmla="*/ 120 h 136"/>
              <a:gd name="T8" fmla="*/ 0 w 351"/>
              <a:gd name="T9" fmla="*/ 16 h 136"/>
              <a:gd name="T10" fmla="*/ 18 w 351"/>
              <a:gd name="T11" fmla="*/ 0 h 136"/>
              <a:gd name="T12" fmla="*/ 333 w 351"/>
              <a:gd name="T13" fmla="*/ 0 h 136"/>
              <a:gd name="T14" fmla="*/ 351 w 351"/>
              <a:gd name="T15" fmla="*/ 16 h 136"/>
              <a:gd name="T16" fmla="*/ 351 w 351"/>
              <a:gd name="T17" fmla="*/ 120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51" h="136">
                <a:moveTo>
                  <a:pt x="351" y="120"/>
                </a:moveTo>
                <a:cubicBezTo>
                  <a:pt x="351" y="129"/>
                  <a:pt x="343" y="136"/>
                  <a:pt x="333" y="136"/>
                </a:cubicBezTo>
                <a:cubicBezTo>
                  <a:pt x="18" y="136"/>
                  <a:pt x="18" y="136"/>
                  <a:pt x="18" y="136"/>
                </a:cubicBezTo>
                <a:cubicBezTo>
                  <a:pt x="9" y="136"/>
                  <a:pt x="0" y="129"/>
                  <a:pt x="0" y="120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9" y="0"/>
                  <a:pt x="18" y="0"/>
                </a:cubicBezTo>
                <a:cubicBezTo>
                  <a:pt x="333" y="0"/>
                  <a:pt x="333" y="0"/>
                  <a:pt x="333" y="0"/>
                </a:cubicBezTo>
                <a:cubicBezTo>
                  <a:pt x="343" y="0"/>
                  <a:pt x="351" y="7"/>
                  <a:pt x="351" y="16"/>
                </a:cubicBezTo>
                <a:lnTo>
                  <a:pt x="351" y="120"/>
                </a:lnTo>
                <a:close/>
              </a:path>
            </a:pathLst>
          </a:custGeom>
          <a:solidFill>
            <a:srgbClr val="D7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0" name="Rectangle 71"/>
          <p:cNvSpPr>
            <a:spLocks noChangeArrowheads="1"/>
          </p:cNvSpPr>
          <p:nvPr/>
        </p:nvSpPr>
        <p:spPr bwMode="auto">
          <a:xfrm>
            <a:off x="4876800" y="4724400"/>
            <a:ext cx="2438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588" indent="-1588" algn="ctr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Affordable consumption bundles that cost all of 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  <a:cs typeface="Century Gothic"/>
              </a:rPr>
              <a:t>your income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31" name="Freeform 75"/>
          <p:cNvSpPr>
            <a:spLocks/>
          </p:cNvSpPr>
          <p:nvPr/>
        </p:nvSpPr>
        <p:spPr bwMode="auto">
          <a:xfrm>
            <a:off x="3429001" y="3276600"/>
            <a:ext cx="1371599" cy="762000"/>
          </a:xfrm>
          <a:custGeom>
            <a:avLst/>
            <a:gdLst>
              <a:gd name="T0" fmla="*/ 311 w 311"/>
              <a:gd name="T1" fmla="*/ 79 h 95"/>
              <a:gd name="T2" fmla="*/ 292 w 311"/>
              <a:gd name="T3" fmla="*/ 95 h 95"/>
              <a:gd name="T4" fmla="*/ 19 w 311"/>
              <a:gd name="T5" fmla="*/ 95 h 95"/>
              <a:gd name="T6" fmla="*/ 0 w 311"/>
              <a:gd name="T7" fmla="*/ 79 h 95"/>
              <a:gd name="T8" fmla="*/ 0 w 311"/>
              <a:gd name="T9" fmla="*/ 16 h 95"/>
              <a:gd name="T10" fmla="*/ 19 w 311"/>
              <a:gd name="T11" fmla="*/ 0 h 95"/>
              <a:gd name="T12" fmla="*/ 292 w 311"/>
              <a:gd name="T13" fmla="*/ 0 h 95"/>
              <a:gd name="T14" fmla="*/ 311 w 311"/>
              <a:gd name="T15" fmla="*/ 16 h 95"/>
              <a:gd name="T16" fmla="*/ 311 w 311"/>
              <a:gd name="T17" fmla="*/ 79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1" h="95">
                <a:moveTo>
                  <a:pt x="311" y="79"/>
                </a:moveTo>
                <a:cubicBezTo>
                  <a:pt x="311" y="88"/>
                  <a:pt x="302" y="95"/>
                  <a:pt x="292" y="95"/>
                </a:cubicBezTo>
                <a:cubicBezTo>
                  <a:pt x="19" y="95"/>
                  <a:pt x="19" y="95"/>
                  <a:pt x="19" y="95"/>
                </a:cubicBezTo>
                <a:cubicBezTo>
                  <a:pt x="9" y="95"/>
                  <a:pt x="0" y="88"/>
                  <a:pt x="0" y="79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9" y="0"/>
                  <a:pt x="19" y="0"/>
                </a:cubicBezTo>
                <a:cubicBezTo>
                  <a:pt x="292" y="0"/>
                  <a:pt x="292" y="0"/>
                  <a:pt x="292" y="0"/>
                </a:cubicBezTo>
                <a:cubicBezTo>
                  <a:pt x="302" y="0"/>
                  <a:pt x="311" y="7"/>
                  <a:pt x="311" y="16"/>
                </a:cubicBezTo>
                <a:lnTo>
                  <a:pt x="311" y="79"/>
                </a:lnTo>
                <a:close/>
              </a:path>
            </a:pathLst>
          </a:custGeom>
          <a:solidFill>
            <a:srgbClr val="D7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2" name="Rectangle 76"/>
          <p:cNvSpPr>
            <a:spLocks noChangeArrowheads="1"/>
          </p:cNvSpPr>
          <p:nvPr/>
        </p:nvSpPr>
        <p:spPr bwMode="auto">
          <a:xfrm>
            <a:off x="3505200" y="3352800"/>
            <a:ext cx="18415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Unaffordable consumption bundles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2514600" y="1828800"/>
            <a:ext cx="6400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 dirty="0" smtClean="0">
                <a:latin typeface="Century Gothic"/>
                <a:cs typeface="Century Gothic"/>
              </a:rPr>
              <a:t>or </a:t>
            </a:r>
            <a:r>
              <a:rPr lang="en-US" b="1" dirty="0">
                <a:latin typeface="Century Gothic"/>
                <a:cs typeface="Century Gothic"/>
              </a:rPr>
              <a:t>below </a:t>
            </a:r>
            <a:r>
              <a:rPr lang="en-US" b="1" dirty="0" smtClean="0">
                <a:latin typeface="Century Gothic"/>
                <a:cs typeface="Century Gothic"/>
              </a:rPr>
              <a:t>it…</a:t>
            </a:r>
            <a:endParaRPr lang="en-US" b="1" dirty="0">
              <a:latin typeface="Century Gothic"/>
              <a:cs typeface="Century Gothic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4038600" y="5105400"/>
            <a:ext cx="762000" cy="103187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98771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10" grpId="0"/>
      <p:bldP spid="25" grpId="0"/>
      <p:bldP spid="27" grpId="0" animBg="1"/>
      <p:bldP spid="28" grpId="0"/>
      <p:bldP spid="29" grpId="0" animBg="1"/>
      <p:bldP spid="31" grpId="0" animBg="1"/>
      <p:bldP spid="3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mtClean="0"/>
              <a:t>Sammy’s Budget and Total Utility</a:t>
            </a:r>
            <a:endParaRPr lang="en-US" b="0" smtClean="0"/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0" y="1219200"/>
            <a:ext cx="9144000" cy="83099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1588" indent="-1588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2400" b="1" dirty="0">
                <a:latin typeface="Century Gothic"/>
                <a:cs typeface="Century Gothic"/>
              </a:rPr>
              <a:t>Sammy’s total utility is the sum of the utility he gets from clams and the utility he gets from potatoes.</a:t>
            </a: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396817"/>
            <a:ext cx="9144000" cy="3089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17116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63" name="Line 103"/>
          <p:cNvSpPr>
            <a:spLocks noChangeShapeType="1"/>
          </p:cNvSpPr>
          <p:nvPr/>
        </p:nvSpPr>
        <p:spPr bwMode="auto">
          <a:xfrm>
            <a:off x="3030244" y="2105025"/>
            <a:ext cx="11112" cy="3583341"/>
          </a:xfrm>
          <a:prstGeom prst="line">
            <a:avLst/>
          </a:prstGeom>
          <a:noFill/>
          <a:ln w="19050" cap="rnd">
            <a:solidFill>
              <a:schemeClr val="bg1">
                <a:lumMod val="50000"/>
                <a:alpha val="78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04162" name="Rectangle 2"/>
          <p:cNvSpPr>
            <a:spLocks noChangeArrowheads="1"/>
          </p:cNvSpPr>
          <p:nvPr/>
        </p:nvSpPr>
        <p:spPr bwMode="auto">
          <a:xfrm>
            <a:off x="990600" y="6162675"/>
            <a:ext cx="5029200" cy="466725"/>
          </a:xfrm>
          <a:prstGeom prst="rect">
            <a:avLst/>
          </a:prstGeom>
          <a:solidFill>
            <a:srgbClr val="CFE5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04163" name="Rectangle 3"/>
          <p:cNvSpPr>
            <a:spLocks noChangeArrowheads="1"/>
          </p:cNvSpPr>
          <p:nvPr/>
        </p:nvSpPr>
        <p:spPr bwMode="auto">
          <a:xfrm>
            <a:off x="2438400" y="6324600"/>
            <a:ext cx="264675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Quantity of potatoes (pounds)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604164" name="Rectangle 4"/>
          <p:cNvSpPr>
            <a:spLocks noChangeArrowheads="1"/>
          </p:cNvSpPr>
          <p:nvPr/>
        </p:nvSpPr>
        <p:spPr bwMode="auto">
          <a:xfrm>
            <a:off x="985838" y="5762625"/>
            <a:ext cx="5027612" cy="400050"/>
          </a:xfrm>
          <a:prstGeom prst="rect">
            <a:avLst/>
          </a:prstGeom>
          <a:solidFill>
            <a:srgbClr val="C7C4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04165" name="Freeform 5"/>
          <p:cNvSpPr>
            <a:spLocks/>
          </p:cNvSpPr>
          <p:nvPr/>
        </p:nvSpPr>
        <p:spPr bwMode="auto">
          <a:xfrm>
            <a:off x="1163638" y="4349750"/>
            <a:ext cx="4679950" cy="701675"/>
          </a:xfrm>
          <a:custGeom>
            <a:avLst/>
            <a:gdLst>
              <a:gd name="T0" fmla="*/ 0 w 964"/>
              <a:gd name="T1" fmla="*/ 94 h 213"/>
              <a:gd name="T2" fmla="*/ 417 w 964"/>
              <a:gd name="T3" fmla="*/ 7 h 213"/>
              <a:gd name="T4" fmla="*/ 964 w 964"/>
              <a:gd name="T5" fmla="*/ 213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64" h="213">
                <a:moveTo>
                  <a:pt x="0" y="94"/>
                </a:moveTo>
                <a:cubicBezTo>
                  <a:pt x="0" y="94"/>
                  <a:pt x="184" y="0"/>
                  <a:pt x="417" y="7"/>
                </a:cubicBezTo>
                <a:cubicBezTo>
                  <a:pt x="698" y="16"/>
                  <a:pt x="964" y="213"/>
                  <a:pt x="964" y="213"/>
                </a:cubicBezTo>
              </a:path>
            </a:pathLst>
          </a:custGeom>
          <a:noFill/>
          <a:ln w="28575" cap="flat">
            <a:solidFill>
              <a:srgbClr val="64C29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04166" name="Line 6"/>
          <p:cNvSpPr>
            <a:spLocks noChangeShapeType="1"/>
          </p:cNvSpPr>
          <p:nvPr/>
        </p:nvSpPr>
        <p:spPr bwMode="auto">
          <a:xfrm>
            <a:off x="1163638" y="1463675"/>
            <a:ext cx="4679950" cy="1519238"/>
          </a:xfrm>
          <a:prstGeom prst="line">
            <a:avLst/>
          </a:prstGeom>
          <a:noFill/>
          <a:ln w="28575">
            <a:solidFill>
              <a:srgbClr val="F7944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04167" name="Oval 7"/>
          <p:cNvSpPr>
            <a:spLocks noChangeArrowheads="1"/>
          </p:cNvSpPr>
          <p:nvPr/>
        </p:nvSpPr>
        <p:spPr bwMode="auto">
          <a:xfrm>
            <a:off x="1116013" y="1431925"/>
            <a:ext cx="96837" cy="6667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04168" name="Oval 8"/>
          <p:cNvSpPr>
            <a:spLocks noChangeArrowheads="1"/>
          </p:cNvSpPr>
          <p:nvPr/>
        </p:nvSpPr>
        <p:spPr bwMode="auto">
          <a:xfrm>
            <a:off x="2052638" y="1736725"/>
            <a:ext cx="98425" cy="6508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04169" name="Oval 9"/>
          <p:cNvSpPr>
            <a:spLocks noChangeArrowheads="1"/>
          </p:cNvSpPr>
          <p:nvPr/>
        </p:nvSpPr>
        <p:spPr bwMode="auto">
          <a:xfrm>
            <a:off x="2989263" y="2039938"/>
            <a:ext cx="96837" cy="6508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04170" name="Oval 10"/>
          <p:cNvSpPr>
            <a:spLocks noChangeArrowheads="1"/>
          </p:cNvSpPr>
          <p:nvPr/>
        </p:nvSpPr>
        <p:spPr bwMode="auto">
          <a:xfrm>
            <a:off x="3927475" y="2343150"/>
            <a:ext cx="95250" cy="6667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04171" name="Oval 11"/>
          <p:cNvSpPr>
            <a:spLocks noChangeArrowheads="1"/>
          </p:cNvSpPr>
          <p:nvPr/>
        </p:nvSpPr>
        <p:spPr bwMode="auto">
          <a:xfrm>
            <a:off x="1116013" y="4624388"/>
            <a:ext cx="96837" cy="6826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04172" name="Oval 12"/>
          <p:cNvSpPr>
            <a:spLocks noChangeArrowheads="1"/>
          </p:cNvSpPr>
          <p:nvPr/>
        </p:nvSpPr>
        <p:spPr bwMode="auto">
          <a:xfrm>
            <a:off x="2052638" y="4406900"/>
            <a:ext cx="98425" cy="6826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04173" name="Oval 13"/>
          <p:cNvSpPr>
            <a:spLocks noChangeArrowheads="1"/>
          </p:cNvSpPr>
          <p:nvPr/>
        </p:nvSpPr>
        <p:spPr bwMode="auto">
          <a:xfrm>
            <a:off x="2989263" y="4338638"/>
            <a:ext cx="96837" cy="6667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04174" name="Oval 14"/>
          <p:cNvSpPr>
            <a:spLocks noChangeArrowheads="1"/>
          </p:cNvSpPr>
          <p:nvPr/>
        </p:nvSpPr>
        <p:spPr bwMode="auto">
          <a:xfrm>
            <a:off x="3927475" y="4418013"/>
            <a:ext cx="95250" cy="6667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04175" name="Oval 15"/>
          <p:cNvSpPr>
            <a:spLocks noChangeArrowheads="1"/>
          </p:cNvSpPr>
          <p:nvPr/>
        </p:nvSpPr>
        <p:spPr bwMode="auto">
          <a:xfrm>
            <a:off x="4857750" y="4652963"/>
            <a:ext cx="98425" cy="6508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04176" name="Oval 16"/>
          <p:cNvSpPr>
            <a:spLocks noChangeArrowheads="1"/>
          </p:cNvSpPr>
          <p:nvPr/>
        </p:nvSpPr>
        <p:spPr bwMode="auto">
          <a:xfrm>
            <a:off x="5795963" y="5019675"/>
            <a:ext cx="96837" cy="6667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04177" name="Oval 17"/>
          <p:cNvSpPr>
            <a:spLocks noChangeArrowheads="1"/>
          </p:cNvSpPr>
          <p:nvPr/>
        </p:nvSpPr>
        <p:spPr bwMode="auto">
          <a:xfrm>
            <a:off x="4857750" y="2646363"/>
            <a:ext cx="98425" cy="6667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04178" name="Oval 18"/>
          <p:cNvSpPr>
            <a:spLocks noChangeArrowheads="1"/>
          </p:cNvSpPr>
          <p:nvPr/>
        </p:nvSpPr>
        <p:spPr bwMode="auto">
          <a:xfrm>
            <a:off x="5795963" y="2951163"/>
            <a:ext cx="96837" cy="6508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04179" name="Line 19"/>
          <p:cNvSpPr>
            <a:spLocks noChangeShapeType="1"/>
          </p:cNvSpPr>
          <p:nvPr/>
        </p:nvSpPr>
        <p:spPr bwMode="auto">
          <a:xfrm>
            <a:off x="1163638" y="1766888"/>
            <a:ext cx="115887" cy="0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04180" name="Line 20"/>
          <p:cNvSpPr>
            <a:spLocks noChangeShapeType="1"/>
          </p:cNvSpPr>
          <p:nvPr/>
        </p:nvSpPr>
        <p:spPr bwMode="auto">
          <a:xfrm>
            <a:off x="1163638" y="2071688"/>
            <a:ext cx="115887" cy="0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04181" name="Line 21"/>
          <p:cNvSpPr>
            <a:spLocks noChangeShapeType="1"/>
          </p:cNvSpPr>
          <p:nvPr/>
        </p:nvSpPr>
        <p:spPr bwMode="auto">
          <a:xfrm>
            <a:off x="1163638" y="2374900"/>
            <a:ext cx="115887" cy="0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04182" name="Line 22"/>
          <p:cNvSpPr>
            <a:spLocks noChangeShapeType="1"/>
          </p:cNvSpPr>
          <p:nvPr/>
        </p:nvSpPr>
        <p:spPr bwMode="auto">
          <a:xfrm>
            <a:off x="1163638" y="2678113"/>
            <a:ext cx="115887" cy="0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04183" name="Line 23"/>
          <p:cNvSpPr>
            <a:spLocks noChangeShapeType="1"/>
          </p:cNvSpPr>
          <p:nvPr/>
        </p:nvSpPr>
        <p:spPr bwMode="auto">
          <a:xfrm flipV="1">
            <a:off x="4906963" y="2903538"/>
            <a:ext cx="0" cy="79375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04184" name="Line 24"/>
          <p:cNvSpPr>
            <a:spLocks noChangeShapeType="1"/>
          </p:cNvSpPr>
          <p:nvPr/>
        </p:nvSpPr>
        <p:spPr bwMode="auto">
          <a:xfrm flipV="1">
            <a:off x="3973513" y="2903538"/>
            <a:ext cx="0" cy="79375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04186" name="Line 26"/>
          <p:cNvSpPr>
            <a:spLocks noChangeShapeType="1"/>
          </p:cNvSpPr>
          <p:nvPr/>
        </p:nvSpPr>
        <p:spPr bwMode="auto">
          <a:xfrm flipV="1">
            <a:off x="2098675" y="2903538"/>
            <a:ext cx="0" cy="79375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04187" name="Rectangle 27"/>
          <p:cNvSpPr>
            <a:spLocks noChangeArrowheads="1"/>
          </p:cNvSpPr>
          <p:nvPr/>
        </p:nvSpPr>
        <p:spPr bwMode="auto">
          <a:xfrm>
            <a:off x="5799138" y="3000375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5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604188" name="Rectangle 28"/>
          <p:cNvSpPr>
            <a:spLocks noChangeArrowheads="1"/>
          </p:cNvSpPr>
          <p:nvPr/>
        </p:nvSpPr>
        <p:spPr bwMode="auto">
          <a:xfrm>
            <a:off x="4864100" y="3000375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4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604189" name="Rectangle 29"/>
          <p:cNvSpPr>
            <a:spLocks noChangeArrowheads="1"/>
          </p:cNvSpPr>
          <p:nvPr/>
        </p:nvSpPr>
        <p:spPr bwMode="auto">
          <a:xfrm>
            <a:off x="3927475" y="3000375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3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604190" name="Rectangle 30"/>
          <p:cNvSpPr>
            <a:spLocks noChangeArrowheads="1"/>
          </p:cNvSpPr>
          <p:nvPr/>
        </p:nvSpPr>
        <p:spPr bwMode="auto">
          <a:xfrm>
            <a:off x="2987675" y="2987675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2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604191" name="Rectangle 31"/>
          <p:cNvSpPr>
            <a:spLocks noChangeArrowheads="1"/>
          </p:cNvSpPr>
          <p:nvPr/>
        </p:nvSpPr>
        <p:spPr bwMode="auto">
          <a:xfrm>
            <a:off x="2057400" y="3000375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604192" name="Rectangle 32"/>
          <p:cNvSpPr>
            <a:spLocks noChangeArrowheads="1"/>
          </p:cNvSpPr>
          <p:nvPr/>
        </p:nvSpPr>
        <p:spPr bwMode="auto">
          <a:xfrm>
            <a:off x="996950" y="3000375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604193" name="Rectangle 33"/>
          <p:cNvSpPr>
            <a:spLocks noChangeArrowheads="1"/>
          </p:cNvSpPr>
          <p:nvPr/>
        </p:nvSpPr>
        <p:spPr bwMode="auto">
          <a:xfrm>
            <a:off x="908050" y="1392238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604194" name="Rectangle 34"/>
          <p:cNvSpPr>
            <a:spLocks noChangeArrowheads="1"/>
          </p:cNvSpPr>
          <p:nvPr/>
        </p:nvSpPr>
        <p:spPr bwMode="auto">
          <a:xfrm>
            <a:off x="1000125" y="169545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8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604195" name="Rectangle 35"/>
          <p:cNvSpPr>
            <a:spLocks noChangeArrowheads="1"/>
          </p:cNvSpPr>
          <p:nvPr/>
        </p:nvSpPr>
        <p:spPr bwMode="auto">
          <a:xfrm>
            <a:off x="1000125" y="1995488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6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604196" name="Rectangle 36"/>
          <p:cNvSpPr>
            <a:spLocks noChangeArrowheads="1"/>
          </p:cNvSpPr>
          <p:nvPr/>
        </p:nvSpPr>
        <p:spPr bwMode="auto">
          <a:xfrm>
            <a:off x="1000125" y="229870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4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604197" name="Rectangle 37"/>
          <p:cNvSpPr>
            <a:spLocks noChangeArrowheads="1"/>
          </p:cNvSpPr>
          <p:nvPr/>
        </p:nvSpPr>
        <p:spPr bwMode="auto">
          <a:xfrm>
            <a:off x="1000125" y="2600325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2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604198" name="Freeform 38"/>
          <p:cNvSpPr>
            <a:spLocks/>
          </p:cNvSpPr>
          <p:nvPr/>
        </p:nvSpPr>
        <p:spPr bwMode="auto">
          <a:xfrm>
            <a:off x="1163638" y="993775"/>
            <a:ext cx="5145087" cy="1989138"/>
          </a:xfrm>
          <a:custGeom>
            <a:avLst/>
            <a:gdLst>
              <a:gd name="T0" fmla="*/ 2503 w 2503"/>
              <a:gd name="T1" fmla="*/ 1425 h 1425"/>
              <a:gd name="T2" fmla="*/ 0 w 2503"/>
              <a:gd name="T3" fmla="*/ 1425 h 1425"/>
              <a:gd name="T4" fmla="*/ 0 w 2503"/>
              <a:gd name="T5" fmla="*/ 0 h 14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503" h="1425">
                <a:moveTo>
                  <a:pt x="2503" y="1425"/>
                </a:moveTo>
                <a:lnTo>
                  <a:pt x="0" y="1425"/>
                </a:lnTo>
                <a:lnTo>
                  <a:pt x="0" y="0"/>
                </a:lnTo>
              </a:path>
            </a:pathLst>
          </a:custGeom>
          <a:noFill/>
          <a:ln w="635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04199" name="Rectangle 39"/>
          <p:cNvSpPr>
            <a:spLocks noChangeArrowheads="1"/>
          </p:cNvSpPr>
          <p:nvPr/>
        </p:nvSpPr>
        <p:spPr bwMode="auto">
          <a:xfrm>
            <a:off x="1223963" y="1249129"/>
            <a:ext cx="16960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 dirty="0">
                <a:solidFill>
                  <a:srgbClr val="000000"/>
                </a:solidFill>
                <a:latin typeface="Century Gothic"/>
                <a:cs typeface="Century Gothic"/>
              </a:rPr>
              <a:t>A</a:t>
            </a:r>
            <a:endParaRPr lang="en-US" sz="1400" i="1" dirty="0">
              <a:latin typeface="Century Gothic"/>
              <a:cs typeface="Century Gothic"/>
            </a:endParaRPr>
          </a:p>
        </p:txBody>
      </p:sp>
      <p:sp>
        <p:nvSpPr>
          <p:cNvPr id="604200" name="Rectangle 40"/>
          <p:cNvSpPr>
            <a:spLocks noChangeArrowheads="1"/>
          </p:cNvSpPr>
          <p:nvPr/>
        </p:nvSpPr>
        <p:spPr bwMode="auto">
          <a:xfrm>
            <a:off x="1235075" y="4380620"/>
            <a:ext cx="16960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 dirty="0">
                <a:solidFill>
                  <a:srgbClr val="000000"/>
                </a:solidFill>
                <a:latin typeface="Century Gothic"/>
                <a:cs typeface="Century Gothic"/>
              </a:rPr>
              <a:t>A</a:t>
            </a:r>
            <a:endParaRPr lang="en-US" sz="1400" i="1" dirty="0">
              <a:latin typeface="Century Gothic"/>
              <a:cs typeface="Century Gothic"/>
            </a:endParaRPr>
          </a:p>
        </p:txBody>
      </p:sp>
      <p:sp>
        <p:nvSpPr>
          <p:cNvPr id="604201" name="Rectangle 41"/>
          <p:cNvSpPr>
            <a:spLocks noChangeArrowheads="1"/>
          </p:cNvSpPr>
          <p:nvPr/>
        </p:nvSpPr>
        <p:spPr bwMode="auto">
          <a:xfrm>
            <a:off x="2046288" y="1522179"/>
            <a:ext cx="1322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 dirty="0">
                <a:solidFill>
                  <a:srgbClr val="000000"/>
                </a:solidFill>
                <a:latin typeface="Century Gothic"/>
                <a:cs typeface="Century Gothic"/>
              </a:rPr>
              <a:t>B</a:t>
            </a:r>
            <a:endParaRPr lang="en-US" sz="1400" i="1" dirty="0">
              <a:latin typeface="Century Gothic"/>
              <a:cs typeface="Century Gothic"/>
            </a:endParaRPr>
          </a:p>
        </p:txBody>
      </p:sp>
      <p:sp>
        <p:nvSpPr>
          <p:cNvPr id="604202" name="Rectangle 42"/>
          <p:cNvSpPr>
            <a:spLocks noChangeArrowheads="1"/>
          </p:cNvSpPr>
          <p:nvPr/>
        </p:nvSpPr>
        <p:spPr bwMode="auto">
          <a:xfrm>
            <a:off x="2098675" y="4193295"/>
            <a:ext cx="1322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 dirty="0">
                <a:solidFill>
                  <a:srgbClr val="000000"/>
                </a:solidFill>
                <a:latin typeface="Century Gothic"/>
                <a:cs typeface="Century Gothic"/>
              </a:rPr>
              <a:t>B</a:t>
            </a:r>
            <a:endParaRPr lang="en-US" sz="1400" i="1" dirty="0">
              <a:latin typeface="Century Gothic"/>
              <a:cs typeface="Century Gothic"/>
            </a:endParaRPr>
          </a:p>
        </p:txBody>
      </p:sp>
      <p:sp>
        <p:nvSpPr>
          <p:cNvPr id="604203" name="Rectangle 43"/>
          <p:cNvSpPr>
            <a:spLocks noChangeArrowheads="1"/>
          </p:cNvSpPr>
          <p:nvPr/>
        </p:nvSpPr>
        <p:spPr bwMode="auto">
          <a:xfrm>
            <a:off x="2894013" y="1817454"/>
            <a:ext cx="17506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 dirty="0">
                <a:solidFill>
                  <a:srgbClr val="000000"/>
                </a:solidFill>
                <a:latin typeface="Century Gothic"/>
                <a:cs typeface="Century Gothic"/>
              </a:rPr>
              <a:t>C</a:t>
            </a:r>
            <a:endParaRPr lang="en-US" sz="1400" i="1" dirty="0">
              <a:latin typeface="Century Gothic"/>
              <a:cs typeface="Century Gothic"/>
            </a:endParaRPr>
          </a:p>
        </p:txBody>
      </p:sp>
      <p:sp>
        <p:nvSpPr>
          <p:cNvPr id="604204" name="Rectangle 44"/>
          <p:cNvSpPr>
            <a:spLocks noChangeArrowheads="1"/>
          </p:cNvSpPr>
          <p:nvPr/>
        </p:nvSpPr>
        <p:spPr bwMode="auto">
          <a:xfrm>
            <a:off x="3103563" y="4155195"/>
            <a:ext cx="17506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 dirty="0">
                <a:solidFill>
                  <a:srgbClr val="000000"/>
                </a:solidFill>
                <a:latin typeface="Century Gothic"/>
                <a:cs typeface="Century Gothic"/>
              </a:rPr>
              <a:t>C</a:t>
            </a:r>
            <a:endParaRPr lang="en-US" sz="1400" i="1" dirty="0">
              <a:latin typeface="Century Gothic"/>
              <a:cs typeface="Century Gothic"/>
            </a:endParaRPr>
          </a:p>
        </p:txBody>
      </p:sp>
      <p:sp>
        <p:nvSpPr>
          <p:cNvPr id="604205" name="Rectangle 45"/>
          <p:cNvSpPr>
            <a:spLocks noChangeArrowheads="1"/>
          </p:cNvSpPr>
          <p:nvPr/>
        </p:nvSpPr>
        <p:spPr bwMode="auto">
          <a:xfrm>
            <a:off x="3887788" y="2130192"/>
            <a:ext cx="16270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 dirty="0">
                <a:solidFill>
                  <a:srgbClr val="000000"/>
                </a:solidFill>
                <a:latin typeface="Century Gothic"/>
                <a:cs typeface="Century Gothic"/>
              </a:rPr>
              <a:t>D</a:t>
            </a:r>
            <a:endParaRPr lang="en-US" sz="1400" i="1" dirty="0">
              <a:latin typeface="Century Gothic"/>
              <a:cs typeface="Century Gothic"/>
            </a:endParaRPr>
          </a:p>
        </p:txBody>
      </p:sp>
      <p:sp>
        <p:nvSpPr>
          <p:cNvPr id="604206" name="Rectangle 46"/>
          <p:cNvSpPr>
            <a:spLocks noChangeArrowheads="1"/>
          </p:cNvSpPr>
          <p:nvPr/>
        </p:nvSpPr>
        <p:spPr bwMode="auto">
          <a:xfrm>
            <a:off x="4010025" y="4223457"/>
            <a:ext cx="16270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 dirty="0">
                <a:solidFill>
                  <a:srgbClr val="000000"/>
                </a:solidFill>
                <a:latin typeface="Century Gothic"/>
                <a:cs typeface="Century Gothic"/>
              </a:rPr>
              <a:t>D</a:t>
            </a:r>
            <a:endParaRPr lang="en-US" sz="1400" i="1" dirty="0">
              <a:latin typeface="Century Gothic"/>
              <a:cs typeface="Century Gothic"/>
            </a:endParaRPr>
          </a:p>
        </p:txBody>
      </p:sp>
      <p:sp>
        <p:nvSpPr>
          <p:cNvPr id="604207" name="Rectangle 47"/>
          <p:cNvSpPr>
            <a:spLocks noChangeArrowheads="1"/>
          </p:cNvSpPr>
          <p:nvPr/>
        </p:nvSpPr>
        <p:spPr bwMode="auto">
          <a:xfrm>
            <a:off x="4835525" y="2438167"/>
            <a:ext cx="1253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 dirty="0">
                <a:solidFill>
                  <a:srgbClr val="000000"/>
                </a:solidFill>
                <a:latin typeface="Century Gothic"/>
                <a:cs typeface="Century Gothic"/>
              </a:rPr>
              <a:t>E</a:t>
            </a:r>
            <a:endParaRPr lang="en-US" sz="1400" i="1" dirty="0">
              <a:latin typeface="Century Gothic"/>
              <a:cs typeface="Century Gothic"/>
            </a:endParaRPr>
          </a:p>
        </p:txBody>
      </p:sp>
      <p:sp>
        <p:nvSpPr>
          <p:cNvPr id="604208" name="Rectangle 48"/>
          <p:cNvSpPr>
            <a:spLocks noChangeArrowheads="1"/>
          </p:cNvSpPr>
          <p:nvPr/>
        </p:nvSpPr>
        <p:spPr bwMode="auto">
          <a:xfrm>
            <a:off x="4945063" y="4450470"/>
            <a:ext cx="1253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 dirty="0">
                <a:solidFill>
                  <a:srgbClr val="000000"/>
                </a:solidFill>
                <a:latin typeface="Century Gothic"/>
                <a:cs typeface="Century Gothic"/>
              </a:rPr>
              <a:t>E</a:t>
            </a:r>
            <a:endParaRPr lang="en-US" sz="1400" i="1" dirty="0">
              <a:latin typeface="Century Gothic"/>
              <a:cs typeface="Century Gothic"/>
            </a:endParaRPr>
          </a:p>
        </p:txBody>
      </p:sp>
      <p:sp>
        <p:nvSpPr>
          <p:cNvPr id="604209" name="Rectangle 49"/>
          <p:cNvSpPr>
            <a:spLocks noChangeArrowheads="1"/>
          </p:cNvSpPr>
          <p:nvPr/>
        </p:nvSpPr>
        <p:spPr bwMode="auto">
          <a:xfrm>
            <a:off x="5981700" y="2743200"/>
            <a:ext cx="21961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 dirty="0">
                <a:solidFill>
                  <a:srgbClr val="000000"/>
                </a:solidFill>
                <a:latin typeface="Century Gothic"/>
                <a:cs typeface="Century Gothic"/>
              </a:rPr>
              <a:t>BL</a:t>
            </a:r>
            <a:endParaRPr lang="en-US" sz="1400" i="1" dirty="0">
              <a:latin typeface="Century Gothic"/>
              <a:cs typeface="Century Gothic"/>
            </a:endParaRPr>
          </a:p>
        </p:txBody>
      </p:sp>
      <p:sp>
        <p:nvSpPr>
          <p:cNvPr id="604210" name="Rectangle 50"/>
          <p:cNvSpPr>
            <a:spLocks noChangeArrowheads="1"/>
          </p:cNvSpPr>
          <p:nvPr/>
        </p:nvSpPr>
        <p:spPr bwMode="auto">
          <a:xfrm>
            <a:off x="5695950" y="4572000"/>
            <a:ext cx="8572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Utility function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604211" name="Rectangle 51"/>
          <p:cNvSpPr>
            <a:spLocks noChangeArrowheads="1"/>
          </p:cNvSpPr>
          <p:nvPr/>
        </p:nvSpPr>
        <p:spPr bwMode="auto">
          <a:xfrm>
            <a:off x="5773738" y="2742967"/>
            <a:ext cx="11615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 dirty="0">
                <a:solidFill>
                  <a:srgbClr val="000000"/>
                </a:solidFill>
                <a:latin typeface="Century Gothic"/>
                <a:cs typeface="Century Gothic"/>
              </a:rPr>
              <a:t>F</a:t>
            </a:r>
            <a:endParaRPr lang="en-US" sz="1400" i="1" dirty="0">
              <a:latin typeface="Century Gothic"/>
              <a:cs typeface="Century Gothic"/>
            </a:endParaRPr>
          </a:p>
        </p:txBody>
      </p:sp>
      <p:sp>
        <p:nvSpPr>
          <p:cNvPr id="604212" name="Rectangle 52"/>
          <p:cNvSpPr>
            <a:spLocks noChangeArrowheads="1"/>
          </p:cNvSpPr>
          <p:nvPr/>
        </p:nvSpPr>
        <p:spPr bwMode="auto">
          <a:xfrm>
            <a:off x="5775325" y="5089525"/>
            <a:ext cx="11615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 dirty="0">
                <a:solidFill>
                  <a:srgbClr val="000000"/>
                </a:solidFill>
                <a:latin typeface="Century Gothic"/>
                <a:cs typeface="Century Gothic"/>
              </a:rPr>
              <a:t>F</a:t>
            </a:r>
            <a:endParaRPr lang="en-US" sz="1400" i="1" dirty="0">
              <a:latin typeface="Century Gothic"/>
              <a:cs typeface="Century Gothic"/>
            </a:endParaRPr>
          </a:p>
        </p:txBody>
      </p:sp>
      <p:sp>
        <p:nvSpPr>
          <p:cNvPr id="604213" name="Line 53"/>
          <p:cNvSpPr>
            <a:spLocks noChangeShapeType="1"/>
          </p:cNvSpPr>
          <p:nvPr/>
        </p:nvSpPr>
        <p:spPr bwMode="auto">
          <a:xfrm>
            <a:off x="3036888" y="1624013"/>
            <a:ext cx="0" cy="447675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04214" name="Freeform 54"/>
          <p:cNvSpPr>
            <a:spLocks/>
          </p:cNvSpPr>
          <p:nvPr/>
        </p:nvSpPr>
        <p:spPr bwMode="auto">
          <a:xfrm>
            <a:off x="2567780" y="1167606"/>
            <a:ext cx="2156620" cy="524436"/>
          </a:xfrm>
          <a:custGeom>
            <a:avLst/>
            <a:gdLst>
              <a:gd name="T0" fmla="*/ 201 w 201"/>
              <a:gd name="T1" fmla="*/ 118 h 134"/>
              <a:gd name="T2" fmla="*/ 185 w 201"/>
              <a:gd name="T3" fmla="*/ 134 h 134"/>
              <a:gd name="T4" fmla="*/ 16 w 201"/>
              <a:gd name="T5" fmla="*/ 134 h 134"/>
              <a:gd name="T6" fmla="*/ 0 w 201"/>
              <a:gd name="T7" fmla="*/ 118 h 134"/>
              <a:gd name="T8" fmla="*/ 0 w 201"/>
              <a:gd name="T9" fmla="*/ 16 h 134"/>
              <a:gd name="T10" fmla="*/ 16 w 201"/>
              <a:gd name="T11" fmla="*/ 0 h 134"/>
              <a:gd name="T12" fmla="*/ 185 w 201"/>
              <a:gd name="T13" fmla="*/ 0 h 134"/>
              <a:gd name="T14" fmla="*/ 201 w 201"/>
              <a:gd name="T15" fmla="*/ 16 h 134"/>
              <a:gd name="T16" fmla="*/ 201 w 201"/>
              <a:gd name="T17" fmla="*/ 118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1" h="134">
                <a:moveTo>
                  <a:pt x="201" y="118"/>
                </a:moveTo>
                <a:cubicBezTo>
                  <a:pt x="201" y="127"/>
                  <a:pt x="193" y="134"/>
                  <a:pt x="185" y="134"/>
                </a:cubicBezTo>
                <a:cubicBezTo>
                  <a:pt x="16" y="134"/>
                  <a:pt x="16" y="134"/>
                  <a:pt x="16" y="134"/>
                </a:cubicBezTo>
                <a:cubicBezTo>
                  <a:pt x="7" y="134"/>
                  <a:pt x="0" y="127"/>
                  <a:pt x="0" y="118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85" y="0"/>
                  <a:pt x="185" y="0"/>
                  <a:pt x="185" y="0"/>
                </a:cubicBezTo>
                <a:cubicBezTo>
                  <a:pt x="193" y="0"/>
                  <a:pt x="201" y="7"/>
                  <a:pt x="201" y="16"/>
                </a:cubicBezTo>
                <a:lnTo>
                  <a:pt x="201" y="118"/>
                </a:lnTo>
                <a:close/>
              </a:path>
            </a:pathLst>
          </a:custGeom>
          <a:solidFill>
            <a:srgbClr val="D7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04216" name="Line 56"/>
          <p:cNvSpPr>
            <a:spLocks noChangeShapeType="1"/>
          </p:cNvSpPr>
          <p:nvPr/>
        </p:nvSpPr>
        <p:spPr bwMode="auto">
          <a:xfrm>
            <a:off x="1163638" y="4221163"/>
            <a:ext cx="115887" cy="0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04217" name="Line 57"/>
          <p:cNvSpPr>
            <a:spLocks noChangeShapeType="1"/>
          </p:cNvSpPr>
          <p:nvPr/>
        </p:nvSpPr>
        <p:spPr bwMode="auto">
          <a:xfrm>
            <a:off x="1163638" y="4406900"/>
            <a:ext cx="115887" cy="0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04215" name="Freeform 55"/>
          <p:cNvSpPr>
            <a:spLocks/>
          </p:cNvSpPr>
          <p:nvPr/>
        </p:nvSpPr>
        <p:spPr bwMode="auto">
          <a:xfrm>
            <a:off x="1981200" y="4724401"/>
            <a:ext cx="2270125" cy="685800"/>
          </a:xfrm>
          <a:custGeom>
            <a:avLst/>
            <a:gdLst>
              <a:gd name="T0" fmla="*/ 409 w 409"/>
              <a:gd name="T1" fmla="*/ 80 h 96"/>
              <a:gd name="T2" fmla="*/ 393 w 409"/>
              <a:gd name="T3" fmla="*/ 96 h 96"/>
              <a:gd name="T4" fmla="*/ 16 w 409"/>
              <a:gd name="T5" fmla="*/ 96 h 96"/>
              <a:gd name="T6" fmla="*/ 0 w 409"/>
              <a:gd name="T7" fmla="*/ 80 h 96"/>
              <a:gd name="T8" fmla="*/ 0 w 409"/>
              <a:gd name="T9" fmla="*/ 16 h 96"/>
              <a:gd name="T10" fmla="*/ 16 w 409"/>
              <a:gd name="T11" fmla="*/ 0 h 96"/>
              <a:gd name="T12" fmla="*/ 393 w 409"/>
              <a:gd name="T13" fmla="*/ 0 h 96"/>
              <a:gd name="T14" fmla="*/ 409 w 409"/>
              <a:gd name="T15" fmla="*/ 16 h 96"/>
              <a:gd name="T16" fmla="*/ 409 w 409"/>
              <a:gd name="T17" fmla="*/ 8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09" h="96">
                <a:moveTo>
                  <a:pt x="409" y="80"/>
                </a:moveTo>
                <a:cubicBezTo>
                  <a:pt x="409" y="88"/>
                  <a:pt x="402" y="96"/>
                  <a:pt x="393" y="96"/>
                </a:cubicBezTo>
                <a:cubicBezTo>
                  <a:pt x="16" y="96"/>
                  <a:pt x="16" y="96"/>
                  <a:pt x="16" y="96"/>
                </a:cubicBezTo>
                <a:cubicBezTo>
                  <a:pt x="7" y="96"/>
                  <a:pt x="0" y="88"/>
                  <a:pt x="0" y="80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393" y="0"/>
                  <a:pt x="393" y="0"/>
                  <a:pt x="393" y="0"/>
                </a:cubicBezTo>
                <a:cubicBezTo>
                  <a:pt x="402" y="0"/>
                  <a:pt x="409" y="7"/>
                  <a:pt x="409" y="16"/>
                </a:cubicBezTo>
                <a:lnTo>
                  <a:pt x="409" y="80"/>
                </a:lnTo>
                <a:close/>
              </a:path>
            </a:pathLst>
          </a:custGeom>
          <a:solidFill>
            <a:srgbClr val="D7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04218" name="Line 58"/>
          <p:cNvSpPr>
            <a:spLocks noChangeShapeType="1"/>
          </p:cNvSpPr>
          <p:nvPr/>
        </p:nvSpPr>
        <p:spPr bwMode="auto">
          <a:xfrm>
            <a:off x="1163638" y="4598988"/>
            <a:ext cx="115887" cy="0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04219" name="Line 59"/>
          <p:cNvSpPr>
            <a:spLocks noChangeShapeType="1"/>
          </p:cNvSpPr>
          <p:nvPr/>
        </p:nvSpPr>
        <p:spPr bwMode="auto">
          <a:xfrm>
            <a:off x="1163638" y="4787900"/>
            <a:ext cx="115887" cy="0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04220" name="Line 60"/>
          <p:cNvSpPr>
            <a:spLocks noChangeShapeType="1"/>
          </p:cNvSpPr>
          <p:nvPr/>
        </p:nvSpPr>
        <p:spPr bwMode="auto">
          <a:xfrm>
            <a:off x="1163638" y="4976813"/>
            <a:ext cx="115887" cy="0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04221" name="Line 61"/>
          <p:cNvSpPr>
            <a:spLocks noChangeShapeType="1"/>
          </p:cNvSpPr>
          <p:nvPr/>
        </p:nvSpPr>
        <p:spPr bwMode="auto">
          <a:xfrm>
            <a:off x="1163638" y="5167313"/>
            <a:ext cx="115887" cy="0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04222" name="Line 62"/>
          <p:cNvSpPr>
            <a:spLocks noChangeShapeType="1"/>
          </p:cNvSpPr>
          <p:nvPr/>
        </p:nvSpPr>
        <p:spPr bwMode="auto">
          <a:xfrm>
            <a:off x="1163638" y="5354638"/>
            <a:ext cx="115887" cy="0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04223" name="Line 63"/>
          <p:cNvSpPr>
            <a:spLocks noChangeShapeType="1"/>
          </p:cNvSpPr>
          <p:nvPr/>
        </p:nvSpPr>
        <p:spPr bwMode="auto">
          <a:xfrm>
            <a:off x="1163638" y="5546725"/>
            <a:ext cx="115887" cy="0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04224" name="Line 64"/>
          <p:cNvSpPr>
            <a:spLocks noChangeShapeType="1"/>
          </p:cNvSpPr>
          <p:nvPr/>
        </p:nvSpPr>
        <p:spPr bwMode="auto">
          <a:xfrm flipV="1">
            <a:off x="4906963" y="5656263"/>
            <a:ext cx="0" cy="77787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04225" name="Line 65"/>
          <p:cNvSpPr>
            <a:spLocks noChangeShapeType="1"/>
          </p:cNvSpPr>
          <p:nvPr/>
        </p:nvSpPr>
        <p:spPr bwMode="auto">
          <a:xfrm flipV="1">
            <a:off x="5843588" y="5656263"/>
            <a:ext cx="0" cy="77787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04226" name="Line 66"/>
          <p:cNvSpPr>
            <a:spLocks noChangeShapeType="1"/>
          </p:cNvSpPr>
          <p:nvPr/>
        </p:nvSpPr>
        <p:spPr bwMode="auto">
          <a:xfrm flipV="1">
            <a:off x="3973513" y="5656263"/>
            <a:ext cx="0" cy="77787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04227" name="Line 67"/>
          <p:cNvSpPr>
            <a:spLocks noChangeShapeType="1"/>
          </p:cNvSpPr>
          <p:nvPr/>
        </p:nvSpPr>
        <p:spPr bwMode="auto">
          <a:xfrm flipV="1">
            <a:off x="3036888" y="5656263"/>
            <a:ext cx="0" cy="77787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04228" name="Line 68"/>
          <p:cNvSpPr>
            <a:spLocks noChangeShapeType="1"/>
          </p:cNvSpPr>
          <p:nvPr/>
        </p:nvSpPr>
        <p:spPr bwMode="auto">
          <a:xfrm flipV="1">
            <a:off x="2098675" y="5656263"/>
            <a:ext cx="0" cy="77787"/>
          </a:xfrm>
          <a:prstGeom prst="line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04229" name="Rectangle 69"/>
          <p:cNvSpPr>
            <a:spLocks noChangeArrowheads="1"/>
          </p:cNvSpPr>
          <p:nvPr/>
        </p:nvSpPr>
        <p:spPr bwMode="auto">
          <a:xfrm>
            <a:off x="5799138" y="5768975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5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604230" name="Rectangle 70"/>
          <p:cNvSpPr>
            <a:spLocks noChangeArrowheads="1"/>
          </p:cNvSpPr>
          <p:nvPr/>
        </p:nvSpPr>
        <p:spPr bwMode="auto">
          <a:xfrm>
            <a:off x="4864100" y="5768975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4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604231" name="Rectangle 71"/>
          <p:cNvSpPr>
            <a:spLocks noChangeArrowheads="1"/>
          </p:cNvSpPr>
          <p:nvPr/>
        </p:nvSpPr>
        <p:spPr bwMode="auto">
          <a:xfrm>
            <a:off x="3927475" y="5768975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3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604232" name="Rectangle 72"/>
          <p:cNvSpPr>
            <a:spLocks noChangeArrowheads="1"/>
          </p:cNvSpPr>
          <p:nvPr/>
        </p:nvSpPr>
        <p:spPr bwMode="auto">
          <a:xfrm>
            <a:off x="2987675" y="5754688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2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604233" name="Rectangle 73"/>
          <p:cNvSpPr>
            <a:spLocks noChangeArrowheads="1"/>
          </p:cNvSpPr>
          <p:nvPr/>
        </p:nvSpPr>
        <p:spPr bwMode="auto">
          <a:xfrm>
            <a:off x="2057400" y="5768975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604234" name="Rectangle 74"/>
          <p:cNvSpPr>
            <a:spLocks noChangeArrowheads="1"/>
          </p:cNvSpPr>
          <p:nvPr/>
        </p:nvSpPr>
        <p:spPr bwMode="auto">
          <a:xfrm>
            <a:off x="1122363" y="5768975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604235" name="Rectangle 75"/>
          <p:cNvSpPr>
            <a:spLocks noChangeArrowheads="1"/>
          </p:cNvSpPr>
          <p:nvPr/>
        </p:nvSpPr>
        <p:spPr bwMode="auto">
          <a:xfrm>
            <a:off x="908050" y="4141788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80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604236" name="Rectangle 76"/>
          <p:cNvSpPr>
            <a:spLocks noChangeArrowheads="1"/>
          </p:cNvSpPr>
          <p:nvPr/>
        </p:nvSpPr>
        <p:spPr bwMode="auto">
          <a:xfrm>
            <a:off x="908050" y="4333875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70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604237" name="Rectangle 77"/>
          <p:cNvSpPr>
            <a:spLocks noChangeArrowheads="1"/>
          </p:cNvSpPr>
          <p:nvPr/>
        </p:nvSpPr>
        <p:spPr bwMode="auto">
          <a:xfrm>
            <a:off x="908050" y="4524375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60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604238" name="Rectangle 78"/>
          <p:cNvSpPr>
            <a:spLocks noChangeArrowheads="1"/>
          </p:cNvSpPr>
          <p:nvPr/>
        </p:nvSpPr>
        <p:spPr bwMode="auto">
          <a:xfrm>
            <a:off x="908050" y="4714875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50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604239" name="Rectangle 79"/>
          <p:cNvSpPr>
            <a:spLocks noChangeArrowheads="1"/>
          </p:cNvSpPr>
          <p:nvPr/>
        </p:nvSpPr>
        <p:spPr bwMode="auto">
          <a:xfrm>
            <a:off x="908050" y="4903788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40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604240" name="Rectangle 80"/>
          <p:cNvSpPr>
            <a:spLocks noChangeArrowheads="1"/>
          </p:cNvSpPr>
          <p:nvPr/>
        </p:nvSpPr>
        <p:spPr bwMode="auto">
          <a:xfrm>
            <a:off x="908050" y="5091113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30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604241" name="Rectangle 81"/>
          <p:cNvSpPr>
            <a:spLocks noChangeArrowheads="1"/>
          </p:cNvSpPr>
          <p:nvPr/>
        </p:nvSpPr>
        <p:spPr bwMode="auto">
          <a:xfrm>
            <a:off x="908050" y="5283200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20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604242" name="Rectangle 82"/>
          <p:cNvSpPr>
            <a:spLocks noChangeArrowheads="1"/>
          </p:cNvSpPr>
          <p:nvPr/>
        </p:nvSpPr>
        <p:spPr bwMode="auto">
          <a:xfrm>
            <a:off x="908050" y="5472113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604243" name="Rectangle 83"/>
          <p:cNvSpPr>
            <a:spLocks noChangeArrowheads="1"/>
          </p:cNvSpPr>
          <p:nvPr/>
        </p:nvSpPr>
        <p:spPr bwMode="auto">
          <a:xfrm>
            <a:off x="2466975" y="5915025"/>
            <a:ext cx="237131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Quantity of clams (pounds)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604244" name="Freeform 84"/>
          <p:cNvSpPr>
            <a:spLocks/>
          </p:cNvSpPr>
          <p:nvPr/>
        </p:nvSpPr>
        <p:spPr bwMode="auto">
          <a:xfrm>
            <a:off x="1163638" y="3748088"/>
            <a:ext cx="5145087" cy="1985962"/>
          </a:xfrm>
          <a:custGeom>
            <a:avLst/>
            <a:gdLst>
              <a:gd name="T0" fmla="*/ 2503 w 2503"/>
              <a:gd name="T1" fmla="*/ 1422 h 1422"/>
              <a:gd name="T2" fmla="*/ 0 w 2503"/>
              <a:gd name="T3" fmla="*/ 1422 h 1422"/>
              <a:gd name="T4" fmla="*/ 0 w 2503"/>
              <a:gd name="T5" fmla="*/ 0 h 14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503" h="1422">
                <a:moveTo>
                  <a:pt x="2503" y="1422"/>
                </a:moveTo>
                <a:lnTo>
                  <a:pt x="0" y="1422"/>
                </a:lnTo>
                <a:lnTo>
                  <a:pt x="0" y="0"/>
                </a:lnTo>
              </a:path>
            </a:pathLst>
          </a:custGeom>
          <a:noFill/>
          <a:ln w="635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04245" name="Rectangle 85"/>
          <p:cNvSpPr>
            <a:spLocks noChangeArrowheads="1"/>
          </p:cNvSpPr>
          <p:nvPr/>
        </p:nvSpPr>
        <p:spPr bwMode="auto">
          <a:xfrm>
            <a:off x="5799138" y="6162675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604246" name="Rectangle 86"/>
          <p:cNvSpPr>
            <a:spLocks noChangeArrowheads="1"/>
          </p:cNvSpPr>
          <p:nvPr/>
        </p:nvSpPr>
        <p:spPr bwMode="auto">
          <a:xfrm>
            <a:off x="4864100" y="6162675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2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604247" name="Rectangle 87"/>
          <p:cNvSpPr>
            <a:spLocks noChangeArrowheads="1"/>
          </p:cNvSpPr>
          <p:nvPr/>
        </p:nvSpPr>
        <p:spPr bwMode="auto">
          <a:xfrm>
            <a:off x="3962400" y="617220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4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604248" name="Rectangle 88"/>
          <p:cNvSpPr>
            <a:spLocks noChangeArrowheads="1"/>
          </p:cNvSpPr>
          <p:nvPr/>
        </p:nvSpPr>
        <p:spPr bwMode="auto">
          <a:xfrm>
            <a:off x="2971800" y="617220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6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604249" name="Rectangle 89"/>
          <p:cNvSpPr>
            <a:spLocks noChangeArrowheads="1"/>
          </p:cNvSpPr>
          <p:nvPr/>
        </p:nvSpPr>
        <p:spPr bwMode="auto">
          <a:xfrm>
            <a:off x="2057400" y="6162675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8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604250" name="Rectangle 90"/>
          <p:cNvSpPr>
            <a:spLocks noChangeArrowheads="1"/>
          </p:cNvSpPr>
          <p:nvPr/>
        </p:nvSpPr>
        <p:spPr bwMode="auto">
          <a:xfrm>
            <a:off x="1077913" y="6162675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604251" name="Rectangle 91"/>
          <p:cNvSpPr>
            <a:spLocks noChangeArrowheads="1"/>
          </p:cNvSpPr>
          <p:nvPr/>
        </p:nvSpPr>
        <p:spPr bwMode="auto">
          <a:xfrm>
            <a:off x="2743200" y="898525"/>
            <a:ext cx="25492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b="1" dirty="0">
                <a:solidFill>
                  <a:srgbClr val="000000"/>
                </a:solidFill>
                <a:latin typeface="Century Gothic"/>
                <a:cs typeface="Century Gothic"/>
              </a:rPr>
              <a:t>(a)</a:t>
            </a:r>
            <a:endParaRPr lang="en-US" sz="1400" b="1" dirty="0">
              <a:latin typeface="Century Gothic"/>
              <a:cs typeface="Century Gothic"/>
            </a:endParaRPr>
          </a:p>
        </p:txBody>
      </p:sp>
      <p:sp>
        <p:nvSpPr>
          <p:cNvPr id="604252" name="Rectangle 92"/>
          <p:cNvSpPr>
            <a:spLocks noChangeArrowheads="1"/>
          </p:cNvSpPr>
          <p:nvPr/>
        </p:nvSpPr>
        <p:spPr bwMode="auto">
          <a:xfrm>
            <a:off x="3048000" y="898525"/>
            <a:ext cx="182403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b="1" dirty="0">
                <a:solidFill>
                  <a:srgbClr val="000000"/>
                </a:solidFill>
                <a:latin typeface="Century Gothic"/>
                <a:cs typeface="Century Gothic"/>
              </a:rPr>
              <a:t>Sammy’s </a:t>
            </a:r>
            <a:r>
              <a:rPr lang="en-US" sz="14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budget line</a:t>
            </a:r>
            <a:endParaRPr lang="en-US" sz="1400" b="1" dirty="0">
              <a:latin typeface="Century Gothic"/>
              <a:cs typeface="Century Gothic"/>
            </a:endParaRPr>
          </a:p>
        </p:txBody>
      </p:sp>
      <p:sp>
        <p:nvSpPr>
          <p:cNvPr id="604253" name="Rectangle 93"/>
          <p:cNvSpPr>
            <a:spLocks noChangeArrowheads="1"/>
          </p:cNvSpPr>
          <p:nvPr/>
        </p:nvSpPr>
        <p:spPr bwMode="auto">
          <a:xfrm>
            <a:off x="2743200" y="3505200"/>
            <a:ext cx="32067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/>
            <a:r>
              <a:rPr lang="en-US" sz="1400" b="1">
                <a:solidFill>
                  <a:srgbClr val="000000"/>
                </a:solidFill>
                <a:latin typeface="Century Gothic"/>
                <a:cs typeface="Century Gothic"/>
              </a:rPr>
              <a:t>(b)</a:t>
            </a:r>
            <a:endParaRPr lang="en-US" sz="1400" b="1">
              <a:latin typeface="Century Gothic"/>
              <a:cs typeface="Century Gothic"/>
            </a:endParaRPr>
          </a:p>
        </p:txBody>
      </p:sp>
      <p:sp>
        <p:nvSpPr>
          <p:cNvPr id="604254" name="Rectangle 94"/>
          <p:cNvSpPr>
            <a:spLocks noChangeArrowheads="1"/>
          </p:cNvSpPr>
          <p:nvPr/>
        </p:nvSpPr>
        <p:spPr bwMode="auto">
          <a:xfrm>
            <a:off x="3000375" y="3517900"/>
            <a:ext cx="208228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b="1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Sammy’s utility function</a:t>
            </a:r>
            <a:endParaRPr lang="en-US" sz="1400" b="1" dirty="0">
              <a:latin typeface="Century Gothic"/>
              <a:cs typeface="Century Gothic"/>
            </a:endParaRPr>
          </a:p>
        </p:txBody>
      </p:sp>
      <p:sp>
        <p:nvSpPr>
          <p:cNvPr id="604255" name="Line 95"/>
          <p:cNvSpPr>
            <a:spLocks noChangeShapeType="1"/>
          </p:cNvSpPr>
          <p:nvPr/>
        </p:nvSpPr>
        <p:spPr bwMode="auto">
          <a:xfrm>
            <a:off x="1163638" y="5983288"/>
            <a:ext cx="1196975" cy="0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04256" name="Freeform 96"/>
          <p:cNvSpPr>
            <a:spLocks/>
          </p:cNvSpPr>
          <p:nvPr/>
        </p:nvSpPr>
        <p:spPr bwMode="auto">
          <a:xfrm>
            <a:off x="2328863" y="5962650"/>
            <a:ext cx="106362" cy="42863"/>
          </a:xfrm>
          <a:custGeom>
            <a:avLst/>
            <a:gdLst>
              <a:gd name="T0" fmla="*/ 4 w 22"/>
              <a:gd name="T1" fmla="*/ 6 h 13"/>
              <a:gd name="T2" fmla="*/ 0 w 22"/>
              <a:gd name="T3" fmla="*/ 0 h 13"/>
              <a:gd name="T4" fmla="*/ 0 w 22"/>
              <a:gd name="T5" fmla="*/ 0 h 13"/>
              <a:gd name="T6" fmla="*/ 11 w 22"/>
              <a:gd name="T7" fmla="*/ 4 h 13"/>
              <a:gd name="T8" fmla="*/ 22 w 22"/>
              <a:gd name="T9" fmla="*/ 6 h 13"/>
              <a:gd name="T10" fmla="*/ 11 w 22"/>
              <a:gd name="T11" fmla="*/ 9 h 13"/>
              <a:gd name="T12" fmla="*/ 0 w 22"/>
              <a:gd name="T13" fmla="*/ 13 h 13"/>
              <a:gd name="T14" fmla="*/ 0 w 22"/>
              <a:gd name="T15" fmla="*/ 13 h 13"/>
              <a:gd name="T16" fmla="*/ 4 w 22"/>
              <a:gd name="T17" fmla="*/ 6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" h="13">
                <a:moveTo>
                  <a:pt x="4" y="6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11" y="4"/>
                  <a:pt x="11" y="4"/>
                  <a:pt x="11" y="4"/>
                </a:cubicBezTo>
                <a:cubicBezTo>
                  <a:pt x="15" y="5"/>
                  <a:pt x="18" y="5"/>
                  <a:pt x="22" y="6"/>
                </a:cubicBezTo>
                <a:cubicBezTo>
                  <a:pt x="18" y="7"/>
                  <a:pt x="15" y="8"/>
                  <a:pt x="11" y="9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lnTo>
                  <a:pt x="4" y="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04257" name="Line 97"/>
          <p:cNvSpPr>
            <a:spLocks noChangeShapeType="1"/>
          </p:cNvSpPr>
          <p:nvPr/>
        </p:nvSpPr>
        <p:spPr bwMode="auto">
          <a:xfrm>
            <a:off x="4606925" y="5983288"/>
            <a:ext cx="1146175" cy="0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04258" name="Freeform 98"/>
          <p:cNvSpPr>
            <a:spLocks/>
          </p:cNvSpPr>
          <p:nvPr/>
        </p:nvSpPr>
        <p:spPr bwMode="auto">
          <a:xfrm>
            <a:off x="5724525" y="5962650"/>
            <a:ext cx="106363" cy="42863"/>
          </a:xfrm>
          <a:custGeom>
            <a:avLst/>
            <a:gdLst>
              <a:gd name="T0" fmla="*/ 4 w 22"/>
              <a:gd name="T1" fmla="*/ 6 h 13"/>
              <a:gd name="T2" fmla="*/ 0 w 22"/>
              <a:gd name="T3" fmla="*/ 0 h 13"/>
              <a:gd name="T4" fmla="*/ 0 w 22"/>
              <a:gd name="T5" fmla="*/ 0 h 13"/>
              <a:gd name="T6" fmla="*/ 11 w 22"/>
              <a:gd name="T7" fmla="*/ 4 h 13"/>
              <a:gd name="T8" fmla="*/ 22 w 22"/>
              <a:gd name="T9" fmla="*/ 6 h 13"/>
              <a:gd name="T10" fmla="*/ 11 w 22"/>
              <a:gd name="T11" fmla="*/ 9 h 13"/>
              <a:gd name="T12" fmla="*/ 0 w 22"/>
              <a:gd name="T13" fmla="*/ 13 h 13"/>
              <a:gd name="T14" fmla="*/ 0 w 22"/>
              <a:gd name="T15" fmla="*/ 13 h 13"/>
              <a:gd name="T16" fmla="*/ 4 w 22"/>
              <a:gd name="T17" fmla="*/ 6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" h="13">
                <a:moveTo>
                  <a:pt x="4" y="6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11" y="4"/>
                  <a:pt x="11" y="4"/>
                  <a:pt x="11" y="4"/>
                </a:cubicBezTo>
                <a:cubicBezTo>
                  <a:pt x="15" y="5"/>
                  <a:pt x="18" y="5"/>
                  <a:pt x="22" y="6"/>
                </a:cubicBezTo>
                <a:cubicBezTo>
                  <a:pt x="18" y="7"/>
                  <a:pt x="15" y="8"/>
                  <a:pt x="11" y="9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lnTo>
                  <a:pt x="4" y="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04259" name="Line 99"/>
          <p:cNvSpPr>
            <a:spLocks noChangeShapeType="1"/>
          </p:cNvSpPr>
          <p:nvPr/>
        </p:nvSpPr>
        <p:spPr bwMode="auto">
          <a:xfrm flipH="1">
            <a:off x="1243013" y="6378575"/>
            <a:ext cx="1092200" cy="0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04260" name="Freeform 100"/>
          <p:cNvSpPr>
            <a:spLocks/>
          </p:cNvSpPr>
          <p:nvPr/>
        </p:nvSpPr>
        <p:spPr bwMode="auto">
          <a:xfrm>
            <a:off x="1163638" y="6359525"/>
            <a:ext cx="107950" cy="41275"/>
          </a:xfrm>
          <a:custGeom>
            <a:avLst/>
            <a:gdLst>
              <a:gd name="T0" fmla="*/ 18 w 22"/>
              <a:gd name="T1" fmla="*/ 6 h 13"/>
              <a:gd name="T2" fmla="*/ 22 w 22"/>
              <a:gd name="T3" fmla="*/ 0 h 13"/>
              <a:gd name="T4" fmla="*/ 22 w 22"/>
              <a:gd name="T5" fmla="*/ 0 h 13"/>
              <a:gd name="T6" fmla="*/ 11 w 22"/>
              <a:gd name="T7" fmla="*/ 4 h 13"/>
              <a:gd name="T8" fmla="*/ 0 w 22"/>
              <a:gd name="T9" fmla="*/ 6 h 13"/>
              <a:gd name="T10" fmla="*/ 11 w 22"/>
              <a:gd name="T11" fmla="*/ 9 h 13"/>
              <a:gd name="T12" fmla="*/ 22 w 22"/>
              <a:gd name="T13" fmla="*/ 13 h 13"/>
              <a:gd name="T14" fmla="*/ 22 w 22"/>
              <a:gd name="T15" fmla="*/ 13 h 13"/>
              <a:gd name="T16" fmla="*/ 18 w 22"/>
              <a:gd name="T17" fmla="*/ 6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" h="13">
                <a:moveTo>
                  <a:pt x="18" y="6"/>
                </a:moveTo>
                <a:cubicBezTo>
                  <a:pt x="22" y="0"/>
                  <a:pt x="22" y="0"/>
                  <a:pt x="22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11" y="4"/>
                  <a:pt x="11" y="4"/>
                  <a:pt x="11" y="4"/>
                </a:cubicBezTo>
                <a:cubicBezTo>
                  <a:pt x="8" y="5"/>
                  <a:pt x="4" y="5"/>
                  <a:pt x="0" y="6"/>
                </a:cubicBezTo>
                <a:cubicBezTo>
                  <a:pt x="4" y="7"/>
                  <a:pt x="8" y="8"/>
                  <a:pt x="11" y="9"/>
                </a:cubicBezTo>
                <a:cubicBezTo>
                  <a:pt x="22" y="13"/>
                  <a:pt x="22" y="13"/>
                  <a:pt x="22" y="13"/>
                </a:cubicBezTo>
                <a:cubicBezTo>
                  <a:pt x="22" y="13"/>
                  <a:pt x="22" y="13"/>
                  <a:pt x="22" y="13"/>
                </a:cubicBezTo>
                <a:lnTo>
                  <a:pt x="18" y="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04261" name="Line 101"/>
          <p:cNvSpPr>
            <a:spLocks noChangeShapeType="1"/>
          </p:cNvSpPr>
          <p:nvPr/>
        </p:nvSpPr>
        <p:spPr bwMode="auto">
          <a:xfrm flipH="1">
            <a:off x="4786313" y="6378575"/>
            <a:ext cx="1049337" cy="0"/>
          </a:xfrm>
          <a:prstGeom prst="line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04262" name="Freeform 102"/>
          <p:cNvSpPr>
            <a:spLocks/>
          </p:cNvSpPr>
          <p:nvPr/>
        </p:nvSpPr>
        <p:spPr bwMode="auto">
          <a:xfrm>
            <a:off x="4708525" y="6359525"/>
            <a:ext cx="106363" cy="41275"/>
          </a:xfrm>
          <a:custGeom>
            <a:avLst/>
            <a:gdLst>
              <a:gd name="T0" fmla="*/ 18 w 22"/>
              <a:gd name="T1" fmla="*/ 6 h 13"/>
              <a:gd name="T2" fmla="*/ 22 w 22"/>
              <a:gd name="T3" fmla="*/ 0 h 13"/>
              <a:gd name="T4" fmla="*/ 22 w 22"/>
              <a:gd name="T5" fmla="*/ 0 h 13"/>
              <a:gd name="T6" fmla="*/ 11 w 22"/>
              <a:gd name="T7" fmla="*/ 4 h 13"/>
              <a:gd name="T8" fmla="*/ 0 w 22"/>
              <a:gd name="T9" fmla="*/ 6 h 13"/>
              <a:gd name="T10" fmla="*/ 11 w 22"/>
              <a:gd name="T11" fmla="*/ 9 h 13"/>
              <a:gd name="T12" fmla="*/ 22 w 22"/>
              <a:gd name="T13" fmla="*/ 13 h 13"/>
              <a:gd name="T14" fmla="*/ 22 w 22"/>
              <a:gd name="T15" fmla="*/ 13 h 13"/>
              <a:gd name="T16" fmla="*/ 18 w 22"/>
              <a:gd name="T17" fmla="*/ 6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" h="13">
                <a:moveTo>
                  <a:pt x="18" y="6"/>
                </a:moveTo>
                <a:cubicBezTo>
                  <a:pt x="22" y="0"/>
                  <a:pt x="22" y="0"/>
                  <a:pt x="22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11" y="4"/>
                  <a:pt x="11" y="4"/>
                  <a:pt x="11" y="4"/>
                </a:cubicBezTo>
                <a:cubicBezTo>
                  <a:pt x="8" y="5"/>
                  <a:pt x="4" y="5"/>
                  <a:pt x="0" y="6"/>
                </a:cubicBezTo>
                <a:cubicBezTo>
                  <a:pt x="4" y="7"/>
                  <a:pt x="8" y="8"/>
                  <a:pt x="11" y="9"/>
                </a:cubicBezTo>
                <a:cubicBezTo>
                  <a:pt x="22" y="13"/>
                  <a:pt x="22" y="13"/>
                  <a:pt x="22" y="13"/>
                </a:cubicBezTo>
                <a:cubicBezTo>
                  <a:pt x="22" y="13"/>
                  <a:pt x="22" y="13"/>
                  <a:pt x="22" y="13"/>
                </a:cubicBezTo>
                <a:lnTo>
                  <a:pt x="18" y="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04293" name="Oval 133"/>
          <p:cNvSpPr>
            <a:spLocks noChangeArrowheads="1"/>
          </p:cNvSpPr>
          <p:nvPr/>
        </p:nvSpPr>
        <p:spPr bwMode="auto">
          <a:xfrm>
            <a:off x="3030538" y="3683000"/>
            <a:ext cx="17462" cy="1270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04321" name="Rectangle 161"/>
          <p:cNvSpPr>
            <a:spLocks noChangeArrowheads="1"/>
          </p:cNvSpPr>
          <p:nvPr/>
        </p:nvSpPr>
        <p:spPr bwMode="auto">
          <a:xfrm>
            <a:off x="2641599" y="1219200"/>
            <a:ext cx="21590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The optimal consumption bundle…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604322" name="Rectangle 162"/>
          <p:cNvSpPr>
            <a:spLocks noChangeArrowheads="1"/>
          </p:cNvSpPr>
          <p:nvPr/>
        </p:nvSpPr>
        <p:spPr bwMode="auto">
          <a:xfrm>
            <a:off x="4343400" y="3170238"/>
            <a:ext cx="237131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Quantity of clams (pounds)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604323" name="Rectangle 163"/>
          <p:cNvSpPr>
            <a:spLocks noChangeArrowheads="1"/>
          </p:cNvSpPr>
          <p:nvPr/>
        </p:nvSpPr>
        <p:spPr bwMode="auto">
          <a:xfrm>
            <a:off x="157163" y="939800"/>
            <a:ext cx="9858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Quantity of potatoes (pounds)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604324" name="Rectangle 164"/>
          <p:cNvSpPr>
            <a:spLocks noChangeArrowheads="1"/>
          </p:cNvSpPr>
          <p:nvPr/>
        </p:nvSpPr>
        <p:spPr bwMode="auto">
          <a:xfrm>
            <a:off x="2057400" y="4724400"/>
            <a:ext cx="2138363" cy="64633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… maximizes total utility given the budget 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  <a:cs typeface="Century Gothic"/>
              </a:rPr>
              <a:t>constraint.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604325" name="Rectangle 165"/>
          <p:cNvSpPr>
            <a:spLocks noChangeArrowheads="1"/>
          </p:cNvSpPr>
          <p:nvPr/>
        </p:nvSpPr>
        <p:spPr bwMode="auto">
          <a:xfrm>
            <a:off x="393700" y="3689350"/>
            <a:ext cx="5207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Total utility (utils)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OPTIMAL CONSUMPTION BUNDLE</a:t>
            </a:r>
            <a:endParaRPr lang="en-US" dirty="0"/>
          </a:p>
        </p:txBody>
      </p:sp>
      <p:sp>
        <p:nvSpPr>
          <p:cNvPr id="175" name="Line 103"/>
          <p:cNvSpPr>
            <a:spLocks noChangeShapeType="1"/>
          </p:cNvSpPr>
          <p:nvPr/>
        </p:nvSpPr>
        <p:spPr bwMode="auto">
          <a:xfrm flipH="1">
            <a:off x="1289844" y="2080420"/>
            <a:ext cx="1740400" cy="0"/>
          </a:xfrm>
          <a:prstGeom prst="line">
            <a:avLst/>
          </a:prstGeom>
          <a:noFill/>
          <a:ln w="19050" cap="rnd">
            <a:solidFill>
              <a:schemeClr val="bg1">
                <a:lumMod val="50000"/>
                <a:alpha val="78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46012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4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04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04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04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04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63" grpId="0" animBg="1"/>
      <p:bldP spid="604214" grpId="0" animBg="1"/>
      <p:bldP spid="604215" grpId="0" animBg="1"/>
      <p:bldP spid="604321" grpId="0"/>
      <p:bldP spid="604324" grpId="0"/>
      <p:bldP spid="17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1143000"/>
            <a:ext cx="6465505" cy="4843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797050"/>
            <a:ext cx="2819400" cy="46799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000" dirty="0"/>
              <a:t>Which of the charts shows what will </a:t>
            </a:r>
            <a:r>
              <a:rPr lang="en-US" sz="2000" dirty="0" smtClean="0"/>
              <a:t>happen if income increases?</a:t>
            </a:r>
            <a:endParaRPr lang="en-US" sz="2000" dirty="0"/>
          </a:p>
          <a:p>
            <a:pPr marL="514350" indent="-514350">
              <a:buFont typeface="+mj-lt"/>
              <a:buAutoNum type="alphaLcParenR"/>
              <a:defRPr/>
            </a:pPr>
            <a:r>
              <a:rPr lang="en-US" sz="2000" dirty="0"/>
              <a:t>Chart A</a:t>
            </a:r>
          </a:p>
          <a:p>
            <a:pPr marL="514350" indent="-514350">
              <a:buFont typeface="+mj-lt"/>
              <a:buAutoNum type="alphaLcParenR"/>
              <a:defRPr/>
            </a:pPr>
            <a:r>
              <a:rPr lang="en-US" sz="2000" dirty="0"/>
              <a:t>Chart B</a:t>
            </a:r>
          </a:p>
          <a:p>
            <a:pPr marL="514350" indent="-514350">
              <a:buFont typeface="+mj-lt"/>
              <a:buAutoNum type="alphaLcParenR"/>
              <a:defRPr/>
            </a:pPr>
            <a:r>
              <a:rPr lang="en-US" sz="2000" dirty="0"/>
              <a:t>Chart C</a:t>
            </a:r>
          </a:p>
          <a:p>
            <a:pPr marL="514350" indent="-514350">
              <a:buFont typeface="+mj-lt"/>
              <a:buAutoNum type="alphaLcParenR"/>
              <a:defRPr/>
            </a:pPr>
            <a:r>
              <a:rPr lang="en-US" sz="2000" dirty="0"/>
              <a:t>Chart D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705" y="6307666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To Next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Active 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267200" y="2514600"/>
            <a:ext cx="533400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63656559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THE BUDGET CONSTRAINT</a:t>
            </a:r>
          </a:p>
        </p:txBody>
      </p:sp>
      <p:pic>
        <p:nvPicPr>
          <p:cNvPr id="57347" name="Picture 3" descr="C:\Users\solina\AppData\Local\Microsoft\Windows\Temporary Internet Files\Content.Outlook\SH09VSVL\My Graph 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1863" y="1447800"/>
            <a:ext cx="7315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1219200" y="3290888"/>
            <a:ext cx="4267200" cy="2881312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349" name="TextBox 5"/>
          <p:cNvSpPr txBox="1">
            <a:spLocks noChangeArrowheads="1"/>
          </p:cNvSpPr>
          <p:nvPr/>
        </p:nvSpPr>
        <p:spPr bwMode="auto">
          <a:xfrm>
            <a:off x="0" y="984250"/>
            <a:ext cx="1371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600" b="1">
                <a:latin typeface="Century Gothic"/>
                <a:cs typeface="Century Gothic"/>
              </a:rPr>
              <a:t>Gasoline </a:t>
            </a:r>
          </a:p>
          <a:p>
            <a:r>
              <a:rPr lang="en-US" sz="1600" b="1">
                <a:latin typeface="Century Gothic"/>
                <a:cs typeface="Century Gothic"/>
              </a:rPr>
              <a:t>(gallons)</a:t>
            </a:r>
          </a:p>
        </p:txBody>
      </p:sp>
      <p:sp>
        <p:nvSpPr>
          <p:cNvPr id="57350" name="TextBox 6"/>
          <p:cNvSpPr txBox="1">
            <a:spLocks noChangeArrowheads="1"/>
          </p:cNvSpPr>
          <p:nvPr/>
        </p:nvSpPr>
        <p:spPr bwMode="auto">
          <a:xfrm>
            <a:off x="7061200" y="6435725"/>
            <a:ext cx="1371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600" b="1">
                <a:latin typeface="Century Gothic"/>
                <a:cs typeface="Century Gothic"/>
              </a:rPr>
              <a:t>Pizza</a:t>
            </a:r>
          </a:p>
        </p:txBody>
      </p:sp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3384550" y="1676400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dirty="0">
                <a:latin typeface="Century Gothic"/>
                <a:cs typeface="Century Gothic"/>
              </a:rPr>
              <a:t>An increase in income shifts the</a:t>
            </a:r>
          </a:p>
          <a:p>
            <a:r>
              <a:rPr lang="en-US" b="1" dirty="0">
                <a:latin typeface="Century Gothic"/>
                <a:cs typeface="Century Gothic"/>
              </a:rPr>
              <a:t>budget constraint </a:t>
            </a:r>
            <a:r>
              <a:rPr lang="en-US" b="1" dirty="0" smtClean="0">
                <a:latin typeface="Century Gothic"/>
                <a:cs typeface="Century Gothic"/>
              </a:rPr>
              <a:t>outward.</a:t>
            </a:r>
            <a:endParaRPr lang="en-US" b="1" dirty="0">
              <a:latin typeface="Century Gothic"/>
              <a:cs typeface="Century Gothic"/>
            </a:endParaRPr>
          </a:p>
          <a:p>
            <a:endParaRPr lang="en-US" b="1" dirty="0">
              <a:latin typeface="Century Gothic"/>
              <a:cs typeface="Century Gothic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249363" y="2182813"/>
            <a:ext cx="5989637" cy="39893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3727450" y="3832225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C00000"/>
              </a:solidFill>
              <a:latin typeface="Century Gothic"/>
              <a:cs typeface="Century Gothic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5486400" y="4572000"/>
            <a:ext cx="685800" cy="304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6026150" y="4176713"/>
            <a:ext cx="1930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latin typeface="Century Gothic"/>
                <a:cs typeface="Century Gothic"/>
              </a:rPr>
              <a:t>Income = $140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26640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1175E-6 L 0.05 -0.111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-559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The Budget Constraint</a:t>
            </a:r>
          </a:p>
        </p:txBody>
      </p:sp>
      <p:pic>
        <p:nvPicPr>
          <p:cNvPr id="58371" name="Picture 3" descr="C:\Users\solina\AppData\Local\Microsoft\Windows\Temporary Internet Files\Content.Outlook\SH09VSVL\My Graph 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1863" y="1447800"/>
            <a:ext cx="7315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1219200" y="3290888"/>
            <a:ext cx="4267200" cy="2881312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373" name="TextBox 5"/>
          <p:cNvSpPr txBox="1">
            <a:spLocks noChangeArrowheads="1"/>
          </p:cNvSpPr>
          <p:nvPr/>
        </p:nvSpPr>
        <p:spPr bwMode="auto">
          <a:xfrm>
            <a:off x="0" y="984250"/>
            <a:ext cx="1371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600" b="1">
                <a:latin typeface="Century Gothic" pitchFamily="34" charset="0"/>
              </a:rPr>
              <a:t>Gasoline </a:t>
            </a:r>
          </a:p>
          <a:p>
            <a:r>
              <a:rPr lang="en-US" sz="1600" b="1">
                <a:latin typeface="Century Gothic" pitchFamily="34" charset="0"/>
              </a:rPr>
              <a:t>(gallons)</a:t>
            </a:r>
          </a:p>
        </p:txBody>
      </p:sp>
      <p:sp>
        <p:nvSpPr>
          <p:cNvPr id="58374" name="TextBox 6"/>
          <p:cNvSpPr txBox="1">
            <a:spLocks noChangeArrowheads="1"/>
          </p:cNvSpPr>
          <p:nvPr/>
        </p:nvSpPr>
        <p:spPr bwMode="auto">
          <a:xfrm>
            <a:off x="7061200" y="6435725"/>
            <a:ext cx="1371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600" b="1">
                <a:latin typeface="Century Gothic" pitchFamily="34" charset="0"/>
              </a:rPr>
              <a:t>Pizza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752600" y="838200"/>
            <a:ext cx="7315200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dirty="0">
                <a:latin typeface="Century Gothic" pitchFamily="34" charset="0"/>
              </a:rPr>
              <a:t>If prices change, the slope of the budget constraint changes.</a:t>
            </a:r>
          </a:p>
          <a:p>
            <a:pPr>
              <a:spcAft>
                <a:spcPts val="1200"/>
              </a:spcAft>
            </a:pPr>
            <a:r>
              <a:rPr lang="en-US" sz="2000" b="1" dirty="0">
                <a:latin typeface="Century Gothic" pitchFamily="34" charset="0"/>
              </a:rPr>
              <a:t>Back to our original $100 income.  If pizzas go on sale to $5 each, what happens?</a:t>
            </a:r>
          </a:p>
          <a:p>
            <a:pPr>
              <a:spcAft>
                <a:spcPts val="1200"/>
              </a:spcAft>
            </a:pPr>
            <a:r>
              <a:rPr lang="en-US" sz="2000" b="1" dirty="0">
                <a:latin typeface="Century Gothic" pitchFamily="34" charset="0"/>
              </a:rPr>
              <a:t>Maximum gasoline doesn’t change, but now we can afford 20 pizzas at maximum.</a:t>
            </a:r>
          </a:p>
          <a:p>
            <a:pPr>
              <a:spcAft>
                <a:spcPts val="1200"/>
              </a:spcAft>
            </a:pPr>
            <a:endParaRPr lang="en-US" sz="2000" b="1" dirty="0">
              <a:latin typeface="Century Gothic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219200" y="3276600"/>
            <a:ext cx="7213600" cy="2286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071938" y="3074988"/>
            <a:ext cx="46148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 i="1" dirty="0">
                <a:solidFill>
                  <a:srgbClr val="C00000"/>
                </a:solidFill>
                <a:latin typeface="Century Gothic" pitchFamily="34" charset="0"/>
              </a:rPr>
              <a:t>The slope of the budget </a:t>
            </a:r>
            <a:r>
              <a:rPr lang="en-US" b="1" i="1" dirty="0" smtClean="0">
                <a:solidFill>
                  <a:srgbClr val="C00000"/>
                </a:solidFill>
                <a:latin typeface="Century Gothic" pitchFamily="34" charset="0"/>
              </a:rPr>
              <a:t>constraint equals the amount </a:t>
            </a:r>
            <a:r>
              <a:rPr lang="en-US" b="1" i="1" dirty="0">
                <a:solidFill>
                  <a:srgbClr val="C00000"/>
                </a:solidFill>
                <a:latin typeface="Century Gothic" pitchFamily="34" charset="0"/>
              </a:rPr>
              <a:t>of gas the consumer can afford if he gives up one </a:t>
            </a:r>
            <a:r>
              <a:rPr lang="en-US" b="1" i="1" dirty="0" smtClean="0">
                <a:solidFill>
                  <a:srgbClr val="C00000"/>
                </a:solidFill>
                <a:latin typeface="Century Gothic" pitchFamily="34" charset="0"/>
              </a:rPr>
              <a:t>pizza.</a:t>
            </a:r>
            <a:endParaRPr lang="en-US" b="1" i="1" dirty="0">
              <a:solidFill>
                <a:srgbClr val="C00000"/>
              </a:solidFill>
              <a:latin typeface="Century Gothic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629400" y="4678363"/>
            <a:ext cx="1803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 dirty="0" smtClean="0">
                <a:solidFill>
                  <a:srgbClr val="C00000"/>
                </a:solidFill>
                <a:latin typeface="Century Gothic" pitchFamily="34" charset="0"/>
              </a:rPr>
              <a:t>Slope = –2.5</a:t>
            </a:r>
            <a:endParaRPr lang="en-US" b="1" dirty="0">
              <a:solidFill>
                <a:srgbClr val="C00000"/>
              </a:solidFill>
              <a:latin typeface="Century Gothic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29200" y="5562600"/>
            <a:ext cx="16002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Century Gothic"/>
                <a:cs typeface="Century Gothic"/>
              </a:rPr>
              <a:t>Slope = –5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23701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524000"/>
            <a:ext cx="8534400" cy="4602163"/>
          </a:xfrm>
        </p:spPr>
        <p:txBody>
          <a:bodyPr/>
          <a:lstStyle/>
          <a:p>
            <a:r>
              <a:rPr lang="en-US" sz="2400" b="0" dirty="0"/>
              <a:t>How consumers </a:t>
            </a:r>
            <a:r>
              <a:rPr lang="en-US" sz="2400" dirty="0">
                <a:hlinkClick r:id="rId3" action="ppaction://hlinksldjump"/>
              </a:rPr>
              <a:t>choose</a:t>
            </a:r>
            <a:r>
              <a:rPr lang="en-US" sz="2400" b="0" dirty="0"/>
              <a:t> to spend their income on goods and services</a:t>
            </a:r>
          </a:p>
          <a:p>
            <a:r>
              <a:rPr lang="en-US" sz="2400" b="0" dirty="0"/>
              <a:t>Why consumers make choices by maximizing </a:t>
            </a:r>
            <a:r>
              <a:rPr lang="en-US" sz="2400" dirty="0">
                <a:hlinkClick r:id="rId4" action="ppaction://hlinksldjump"/>
              </a:rPr>
              <a:t>utility,</a:t>
            </a:r>
            <a:r>
              <a:rPr lang="en-US" sz="2400" dirty="0"/>
              <a:t> </a:t>
            </a:r>
            <a:r>
              <a:rPr lang="en-US" sz="2400" b="0" dirty="0"/>
              <a:t>a measure of satisfaction from consumption</a:t>
            </a:r>
          </a:p>
          <a:p>
            <a:r>
              <a:rPr lang="en-US" sz="2400" b="0" dirty="0"/>
              <a:t>Why the </a:t>
            </a:r>
            <a:r>
              <a:rPr lang="en-US" sz="2400" dirty="0">
                <a:hlinkClick r:id="rId5" action="ppaction://hlinksldjump"/>
              </a:rPr>
              <a:t>principle of diminishing marginal utility </a:t>
            </a:r>
            <a:r>
              <a:rPr lang="en-US" sz="2400" b="0" dirty="0"/>
              <a:t>applies to the consumption of most goods and services</a:t>
            </a:r>
          </a:p>
          <a:p>
            <a:r>
              <a:rPr lang="en-US" sz="2400" b="0" dirty="0"/>
              <a:t>How to use marginal analysis to find the </a:t>
            </a:r>
            <a:r>
              <a:rPr lang="en-US" sz="2400" dirty="0">
                <a:hlinkClick r:id="rId6" action="ppaction://hlinksldjump"/>
              </a:rPr>
              <a:t>optimal consumption bundle</a:t>
            </a:r>
            <a:endParaRPr lang="en-US" sz="2400" dirty="0"/>
          </a:p>
          <a:p>
            <a:r>
              <a:rPr lang="en-US" sz="2400" b="0" dirty="0"/>
              <a:t>What </a:t>
            </a:r>
            <a:r>
              <a:rPr lang="en-US" sz="2400" dirty="0">
                <a:hlinkClick r:id="rId7" action="ppaction://hlinksldjump"/>
              </a:rPr>
              <a:t>income</a:t>
            </a:r>
            <a:r>
              <a:rPr lang="en-US" sz="2400" dirty="0"/>
              <a:t> </a:t>
            </a:r>
            <a:r>
              <a:rPr lang="en-US" sz="2400" b="0" dirty="0"/>
              <a:t>and </a:t>
            </a:r>
            <a:r>
              <a:rPr lang="en-US" sz="2400" dirty="0">
                <a:hlinkClick r:id="rId8" action="ppaction://hlinksldjump"/>
              </a:rPr>
              <a:t>substitution effects </a:t>
            </a:r>
            <a:r>
              <a:rPr lang="en-US" sz="2400" b="0" dirty="0"/>
              <a:t>are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-49096" y="6273798"/>
            <a:ext cx="12682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9" action="ppaction://hlinksldjump"/>
              </a:rPr>
              <a:t>To First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9" action="ppaction://hlinksldjump"/>
              </a:rPr>
              <a:t>Active Learning</a:t>
            </a:r>
            <a:endParaRPr lang="en-US" sz="10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26413" y="6210300"/>
            <a:ext cx="635000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  <a:hlinkClick r:id="rId10" action="ppaction://hlinksldjump"/>
              </a:rPr>
              <a:t>To Video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19193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495800"/>
            <a:ext cx="8458200" cy="18605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400" dirty="0" smtClean="0"/>
              <a:t>Which graph represents a budget constraint when income = $100, </a:t>
            </a:r>
            <a:r>
              <a:rPr lang="en-US" sz="2400" i="1" dirty="0" err="1" smtClean="0"/>
              <a:t>P</a:t>
            </a:r>
            <a:r>
              <a:rPr lang="en-US" sz="2400" baseline="-25000" dirty="0" err="1" smtClean="0"/>
              <a:t>gas</a:t>
            </a:r>
            <a:r>
              <a:rPr lang="en-US" sz="2400" dirty="0" smtClean="0"/>
              <a:t> = $3, and </a:t>
            </a:r>
            <a:r>
              <a:rPr lang="en-US" sz="2400" i="1" dirty="0" err="1" smtClean="0"/>
              <a:t>P</a:t>
            </a:r>
            <a:r>
              <a:rPr lang="en-US" sz="2400" baseline="-25000" dirty="0" err="1" smtClean="0"/>
              <a:t>pizza</a:t>
            </a:r>
            <a:r>
              <a:rPr lang="en-US" sz="2400" dirty="0" smtClean="0"/>
              <a:t> = $20?</a:t>
            </a:r>
          </a:p>
          <a:p>
            <a:pPr marL="742950" indent="-742950">
              <a:buFont typeface="+mj-lt"/>
              <a:buAutoNum type="alphaLcParenR"/>
              <a:defRPr/>
            </a:pPr>
            <a:r>
              <a:rPr lang="en-US" sz="2400" dirty="0" smtClean="0"/>
              <a:t>A</a:t>
            </a:r>
          </a:p>
          <a:p>
            <a:pPr marL="742950" indent="-742950">
              <a:buFont typeface="+mj-lt"/>
              <a:buAutoNum type="alphaLcParenR"/>
              <a:defRPr/>
            </a:pPr>
            <a:r>
              <a:rPr lang="en-US" sz="2400" dirty="0" smtClean="0"/>
              <a:t>B</a:t>
            </a:r>
          </a:p>
        </p:txBody>
      </p:sp>
      <p:pic>
        <p:nvPicPr>
          <p:cNvPr id="59396" name="Picture 3" descr="C:\Users\solina\AppData\Local\Microsoft\Windows\Temporary Internet Files\Content.Outlook\SH09VSVL\My Graph 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88" y="1504950"/>
            <a:ext cx="3949700" cy="271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4" descr="C:\Users\solina\AppData\Local\Microsoft\Windows\Temporary Internet Files\Content.Outlook\SH09VSVL\My Graph 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2500" y="1441450"/>
            <a:ext cx="4000500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TextBox 5"/>
          <p:cNvSpPr txBox="1">
            <a:spLocks noChangeArrowheads="1"/>
          </p:cNvSpPr>
          <p:nvPr/>
        </p:nvSpPr>
        <p:spPr bwMode="auto">
          <a:xfrm>
            <a:off x="0" y="1055687"/>
            <a:ext cx="1371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200" b="1" dirty="0">
                <a:latin typeface="Century Gothic" pitchFamily="34" charset="0"/>
              </a:rPr>
              <a:t>Gasoline </a:t>
            </a:r>
          </a:p>
          <a:p>
            <a:r>
              <a:rPr lang="en-US" sz="1200" b="1" dirty="0">
                <a:latin typeface="Century Gothic" pitchFamily="34" charset="0"/>
              </a:rPr>
              <a:t>(gallons)</a:t>
            </a:r>
          </a:p>
        </p:txBody>
      </p:sp>
      <p:sp>
        <p:nvSpPr>
          <p:cNvPr id="59399" name="TextBox 6"/>
          <p:cNvSpPr txBox="1">
            <a:spLocks noChangeArrowheads="1"/>
          </p:cNvSpPr>
          <p:nvPr/>
        </p:nvSpPr>
        <p:spPr bwMode="auto">
          <a:xfrm>
            <a:off x="3962400" y="990600"/>
            <a:ext cx="1371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200" b="1">
                <a:latin typeface="Century Gothic" pitchFamily="34" charset="0"/>
              </a:rPr>
              <a:t>Gasoline </a:t>
            </a:r>
          </a:p>
          <a:p>
            <a:r>
              <a:rPr lang="en-US" sz="1200" b="1">
                <a:latin typeface="Century Gothic" pitchFamily="34" charset="0"/>
              </a:rPr>
              <a:t>(gallons)</a:t>
            </a:r>
          </a:p>
        </p:txBody>
      </p:sp>
      <p:sp>
        <p:nvSpPr>
          <p:cNvPr id="59400" name="TextBox 7"/>
          <p:cNvSpPr txBox="1">
            <a:spLocks noChangeArrowheads="1"/>
          </p:cNvSpPr>
          <p:nvPr/>
        </p:nvSpPr>
        <p:spPr bwMode="auto">
          <a:xfrm>
            <a:off x="7533706" y="4107159"/>
            <a:ext cx="1371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600" b="1" dirty="0">
                <a:latin typeface="Century Gothic" pitchFamily="34" charset="0"/>
              </a:rPr>
              <a:t>Pizza</a:t>
            </a:r>
          </a:p>
        </p:txBody>
      </p:sp>
      <p:sp>
        <p:nvSpPr>
          <p:cNvPr id="59401" name="TextBox 8"/>
          <p:cNvSpPr txBox="1">
            <a:spLocks noChangeArrowheads="1"/>
          </p:cNvSpPr>
          <p:nvPr/>
        </p:nvSpPr>
        <p:spPr bwMode="auto">
          <a:xfrm>
            <a:off x="3657600" y="4149725"/>
            <a:ext cx="13716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600" b="1" dirty="0">
                <a:latin typeface="Century Gothic" pitchFamily="34" charset="0"/>
              </a:rPr>
              <a:t>Pizza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28600" y="3117850"/>
            <a:ext cx="2362200" cy="93345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864100" y="3003550"/>
            <a:ext cx="1155700" cy="104775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580882" y="1898650"/>
            <a:ext cx="4122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latin typeface="Century Gothic" pitchFamily="34" charset="0"/>
              </a:rPr>
              <a:t>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598108" y="1898650"/>
            <a:ext cx="3626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smtClean="0">
                <a:latin typeface="Century Gothic" pitchFamily="34" charset="0"/>
              </a:rPr>
              <a:t>B</a:t>
            </a:r>
            <a:endParaRPr lang="en-US" sz="2400" b="1" dirty="0">
              <a:latin typeface="Century Gothic" pitchFamily="34" charset="0"/>
            </a:endParaRPr>
          </a:p>
        </p:txBody>
      </p:sp>
      <p:sp>
        <p:nvSpPr>
          <p:cNvPr id="14" name="Right Arrow 13">
            <a:hlinkClick r:id="" action="ppaction://noaction"/>
          </p:cNvPr>
          <p:cNvSpPr/>
          <p:nvPr/>
        </p:nvSpPr>
        <p:spPr>
          <a:xfrm>
            <a:off x="7620000" y="5818644"/>
            <a:ext cx="1524000" cy="1039356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</a:rPr>
              <a:t>To next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spc="60" dirty="0" smtClean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</a:rPr>
              <a:t>Try it! </a:t>
            </a:r>
            <a:endParaRPr lang="en-US" sz="14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5705" y="6307666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5" action="ppaction://hlinksldjump"/>
              </a:rPr>
              <a:t>To Next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5" action="ppaction://hlinksldjump"/>
              </a:rPr>
              <a:t>Active 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3353423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1828800"/>
            <a:ext cx="3619500" cy="4038600"/>
          </a:xfrm>
        </p:spPr>
        <p:txBody>
          <a:bodyPr>
            <a:normAutofit/>
          </a:bodyPr>
          <a:lstStyle/>
          <a:p>
            <a:r>
              <a:rPr lang="en-US" dirty="0" smtClean="0"/>
              <a:t>Your income is $40.  The </a:t>
            </a:r>
            <a:r>
              <a:rPr lang="en-US" dirty="0"/>
              <a:t>price of each unit of food is $</a:t>
            </a:r>
            <a:r>
              <a:rPr lang="en-US" dirty="0" smtClean="0"/>
              <a:t>2, </a:t>
            </a:r>
            <a:r>
              <a:rPr lang="en-US" dirty="0"/>
              <a:t>and the price of each unit of clothing is $10.</a:t>
            </a:r>
          </a:p>
          <a:p>
            <a:r>
              <a:rPr lang="en-US" dirty="0" smtClean="0"/>
              <a:t>Draw </a:t>
            </a:r>
            <a:r>
              <a:rPr lang="en-US" dirty="0"/>
              <a:t>a graph of </a:t>
            </a:r>
            <a:r>
              <a:rPr lang="en-US" dirty="0" smtClean="0"/>
              <a:t>your </a:t>
            </a:r>
            <a:r>
              <a:rPr lang="en-US" dirty="0"/>
              <a:t>budget </a:t>
            </a:r>
            <a:r>
              <a:rPr lang="en-US" dirty="0" smtClean="0"/>
              <a:t>line.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62400" y="990600"/>
            <a:ext cx="42672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705" y="6307666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To Next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Active 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0" y="12192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entury Gothic"/>
                <a:cs typeface="Century Gothic"/>
              </a:rPr>
              <a:t>Units of food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0" y="6106180"/>
            <a:ext cx="1125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entury Gothic"/>
                <a:cs typeface="Century Gothic"/>
              </a:rPr>
              <a:t>Units of clothing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59935428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1828800"/>
            <a:ext cx="3619500" cy="4038600"/>
          </a:xfrm>
        </p:spPr>
        <p:txBody>
          <a:bodyPr>
            <a:normAutofit/>
          </a:bodyPr>
          <a:lstStyle/>
          <a:p>
            <a:r>
              <a:rPr lang="en-US" dirty="0"/>
              <a:t>Your income rises to $50 and the prices of food and clothing remain the same.</a:t>
            </a:r>
          </a:p>
          <a:p>
            <a:r>
              <a:rPr lang="en-US" dirty="0"/>
              <a:t>Draw a graph of your new budget line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62400" y="990600"/>
            <a:ext cx="42672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83181" y="6307666"/>
            <a:ext cx="105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To Next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Active 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0" y="12192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entury Gothic"/>
                <a:cs typeface="Century Gothic"/>
              </a:rPr>
              <a:t>Units of food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0" y="6106180"/>
            <a:ext cx="1125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entury Gothic"/>
                <a:cs typeface="Century Gothic"/>
              </a:rPr>
              <a:t>Units of clothing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90921589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1828800"/>
            <a:ext cx="3619500" cy="4038600"/>
          </a:xfrm>
        </p:spPr>
        <p:txBody>
          <a:bodyPr>
            <a:normAutofit/>
          </a:bodyPr>
          <a:lstStyle/>
          <a:p>
            <a:r>
              <a:rPr lang="en-US" dirty="0"/>
              <a:t>Your income is $50. The price of food rises to $4 and the price of clothing remains the same.</a:t>
            </a:r>
          </a:p>
          <a:p>
            <a:r>
              <a:rPr lang="en-US" dirty="0"/>
              <a:t>Draw a graph of your new budget line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62400" y="990600"/>
            <a:ext cx="42672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83181" y="6307666"/>
            <a:ext cx="105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To Next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Active 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0" y="12192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entury Gothic"/>
                <a:cs typeface="Century Gothic"/>
              </a:rPr>
              <a:t>Units of food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0" y="6106180"/>
            <a:ext cx="1125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entury Gothic"/>
                <a:cs typeface="Century Gothic"/>
              </a:rPr>
              <a:t>Units of clothing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24462842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838200"/>
            <a:ext cx="9067800" cy="1371600"/>
          </a:xfrm>
        </p:spPr>
        <p:txBody>
          <a:bodyPr/>
          <a:lstStyle/>
          <a:p>
            <a:r>
              <a:rPr lang="en-US" sz="2400" dirty="0"/>
              <a:t>Psychologist Barry Schwartz takes aim at a central tenet of </a:t>
            </a:r>
            <a:r>
              <a:rPr lang="en-US" sz="2400" dirty="0" smtClean="0"/>
              <a:t>Western societies</a:t>
            </a:r>
            <a:r>
              <a:rPr lang="en-US" sz="2400" dirty="0"/>
              <a:t>: freedom of choice. In </a:t>
            </a:r>
            <a:r>
              <a:rPr lang="en-US" sz="2400" dirty="0" smtClean="0">
                <a:hlinkClick r:id="rId3"/>
              </a:rPr>
              <a:t>this</a:t>
            </a:r>
            <a:r>
              <a:rPr lang="en-US" sz="2400" dirty="0" smtClean="0"/>
              <a:t> TED talk, Schwartz argues that choice </a:t>
            </a:r>
            <a:r>
              <a:rPr lang="en-US" sz="2400" dirty="0"/>
              <a:t>has made us not freer but more paralyzed, not happier but more dissatisfied</a:t>
            </a:r>
            <a:r>
              <a:rPr lang="en-US" sz="2400" dirty="0" smtClean="0"/>
              <a:t>. (20 min) </a:t>
            </a:r>
            <a:endParaRPr lang="en-US" sz="2400" dirty="0"/>
          </a:p>
        </p:txBody>
      </p:sp>
      <p:pic>
        <p:nvPicPr>
          <p:cNvPr id="21506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3011162"/>
            <a:ext cx="3406216" cy="2703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26556380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610600" cy="506095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800" dirty="0" smtClean="0"/>
              <a:t>With a partner, discuss the idea of conspicuous consumption: Is it irrational or not?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800" dirty="0" smtClean="0"/>
              <a:t>According </a:t>
            </a:r>
            <a:r>
              <a:rPr lang="en-US" sz="2800" dirty="0"/>
              <a:t>to Juliet </a:t>
            </a:r>
            <a:r>
              <a:rPr lang="en-US" sz="2800" dirty="0" err="1"/>
              <a:t>Schor</a:t>
            </a:r>
            <a:r>
              <a:rPr lang="en-US" sz="2800" dirty="0"/>
              <a:t> in </a:t>
            </a:r>
            <a:r>
              <a:rPr lang="en-US" sz="2800" i="1" dirty="0" smtClean="0"/>
              <a:t>The </a:t>
            </a:r>
            <a:r>
              <a:rPr lang="en-US" sz="2800" i="1" dirty="0"/>
              <a:t>Overspent American, </a:t>
            </a:r>
            <a:r>
              <a:rPr lang="en-US" sz="2800" dirty="0"/>
              <a:t>Americans are </a:t>
            </a:r>
            <a:r>
              <a:rPr lang="en-US" sz="2800" dirty="0" smtClean="0"/>
              <a:t>practitioners of </a:t>
            </a:r>
            <a:r>
              <a:rPr lang="en-US" sz="2800" dirty="0"/>
              <a:t>conspicuous </a:t>
            </a:r>
            <a:r>
              <a:rPr lang="en-US" sz="2800" dirty="0" smtClean="0"/>
              <a:t>consumption. They go </a:t>
            </a:r>
            <a:r>
              <a:rPr lang="en-US" sz="2800" dirty="0"/>
              <a:t>broke trying to keep up with </a:t>
            </a:r>
            <a:r>
              <a:rPr lang="en-US" sz="2800" dirty="0" smtClean="0"/>
              <a:t>people </a:t>
            </a:r>
            <a:r>
              <a:rPr lang="en-US" sz="2800" dirty="0"/>
              <a:t>at the top </a:t>
            </a:r>
            <a:r>
              <a:rPr lang="en-US" sz="2800" dirty="0" smtClean="0"/>
              <a:t>of the </a:t>
            </a:r>
            <a:r>
              <a:rPr lang="en-US" sz="2800" dirty="0"/>
              <a:t>income </a:t>
            </a:r>
            <a:r>
              <a:rPr lang="en-US" sz="2800" dirty="0" smtClean="0"/>
              <a:t>ladder and deny </a:t>
            </a:r>
            <a:r>
              <a:rPr lang="en-US" sz="2800" dirty="0"/>
              <a:t>the amount of credit-card </a:t>
            </a:r>
            <a:r>
              <a:rPr lang="en-US" sz="2800" dirty="0" smtClean="0"/>
              <a:t>debt they </a:t>
            </a:r>
            <a:r>
              <a:rPr lang="en-US" sz="2800" dirty="0"/>
              <a:t>have, even to themselves.</a:t>
            </a:r>
          </a:p>
        </p:txBody>
      </p:sp>
      <p:sp>
        <p:nvSpPr>
          <p:cNvPr id="5" name="Rectangle 4"/>
          <p:cNvSpPr/>
          <p:nvPr/>
        </p:nvSpPr>
        <p:spPr>
          <a:xfrm>
            <a:off x="25705" y="6307666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3" action="ppaction://hlinksldjump"/>
              </a:rPr>
              <a:t>To Next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3" action="ppaction://hlinksldjump"/>
              </a:rPr>
              <a:t>Active 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2852170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THE SUBSTITUTION EFFECT</a:t>
            </a:r>
            <a:endParaRPr lang="en-US" b="0" dirty="0" smtClean="0"/>
          </a:p>
        </p:txBody>
      </p:sp>
      <p:sp>
        <p:nvSpPr>
          <p:cNvPr id="531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i="1" dirty="0" smtClean="0">
                <a:solidFill>
                  <a:srgbClr val="990033"/>
                </a:solidFill>
              </a:rPr>
              <a:t>The </a:t>
            </a:r>
            <a:r>
              <a:rPr lang="en-US" b="1" i="1" dirty="0" smtClean="0">
                <a:solidFill>
                  <a:srgbClr val="990033"/>
                </a:solidFill>
              </a:rPr>
              <a:t>substitution effect (</a:t>
            </a:r>
            <a:r>
              <a:rPr lang="en-US" i="1" dirty="0" smtClean="0">
                <a:solidFill>
                  <a:srgbClr val="990033"/>
                </a:solidFill>
              </a:rPr>
              <a:t>of a change in the price of a good): </a:t>
            </a:r>
            <a:r>
              <a:rPr lang="en-US" dirty="0" smtClean="0"/>
              <a:t>the change in the quantity consumed of that good as the consumer </a:t>
            </a:r>
            <a:r>
              <a:rPr lang="en-US" dirty="0" smtClean="0">
                <a:solidFill>
                  <a:srgbClr val="0070C0"/>
                </a:solidFill>
              </a:rPr>
              <a:t>substitutes the good that has become relatively cheaper</a:t>
            </a:r>
            <a:r>
              <a:rPr lang="en-US" dirty="0" smtClean="0"/>
              <a:t> for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good that has become relatively more expensive.</a:t>
            </a:r>
          </a:p>
          <a:p>
            <a:pPr marL="230188" indent="-230188"/>
            <a:endParaRPr lang="en-US" dirty="0" smtClean="0"/>
          </a:p>
        </p:txBody>
      </p:sp>
      <p:pic>
        <p:nvPicPr>
          <p:cNvPr id="17410" name="Picture 2" descr="Sale Sig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7871" y="4267200"/>
            <a:ext cx="2857500" cy="2124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95296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THE INCOME EFFECT</a:t>
            </a:r>
            <a:endParaRPr lang="en-US" b="0" dirty="0" smtClean="0"/>
          </a:p>
        </p:txBody>
      </p:sp>
      <p:sp>
        <p:nvSpPr>
          <p:cNvPr id="529411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762000"/>
            <a:ext cx="8991600" cy="5791200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sz="2800" i="1" dirty="0" smtClean="0">
                <a:solidFill>
                  <a:srgbClr val="990033"/>
                </a:solidFill>
              </a:rPr>
              <a:t>The </a:t>
            </a:r>
            <a:r>
              <a:rPr lang="en-US" sz="2800" b="1" i="1" dirty="0" smtClean="0">
                <a:solidFill>
                  <a:srgbClr val="990033"/>
                </a:solidFill>
              </a:rPr>
              <a:t>income effect (</a:t>
            </a:r>
            <a:r>
              <a:rPr lang="en-US" sz="2800" i="1" dirty="0" smtClean="0">
                <a:solidFill>
                  <a:srgbClr val="990033"/>
                </a:solidFill>
              </a:rPr>
              <a:t>of a change in the price of a good):  </a:t>
            </a:r>
            <a:r>
              <a:rPr lang="en-US" sz="2800" dirty="0" smtClean="0"/>
              <a:t>the change in the quantity consumed of a good that results from a </a:t>
            </a:r>
            <a:r>
              <a:rPr lang="en-US" sz="2800" dirty="0" smtClean="0">
                <a:solidFill>
                  <a:srgbClr val="0070C0"/>
                </a:solidFill>
              </a:rPr>
              <a:t>change in the consumer’s purchasing power </a:t>
            </a:r>
            <a:r>
              <a:rPr lang="en-US" sz="2800" dirty="0" smtClean="0"/>
              <a:t>due to the change in the price of the good.</a:t>
            </a:r>
          </a:p>
          <a:p>
            <a:pPr lvl="1"/>
            <a:r>
              <a:rPr lang="en-US" i="1" dirty="0" smtClean="0">
                <a:solidFill>
                  <a:srgbClr val="990033"/>
                </a:solidFill>
              </a:rPr>
              <a:t>Normal goods:</a:t>
            </a:r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Increase in price causes consumers’ purchasing power to drop and reduces consumption (and vice versa). </a:t>
            </a:r>
          </a:p>
          <a:p>
            <a:pPr lvl="1"/>
            <a:endParaRPr lang="en-US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en-US" i="1" dirty="0" smtClean="0">
                <a:solidFill>
                  <a:srgbClr val="990033"/>
                </a:solidFill>
              </a:rPr>
              <a:t>Inferior goods: </a:t>
            </a:r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Increase in 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price causes </a:t>
            </a:r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consumers’ 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purchasing power to drop and </a:t>
            </a:r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increases 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consumption (and vice versa</a:t>
            </a:r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). </a:t>
            </a:r>
          </a:p>
          <a:p>
            <a:pPr lvl="1"/>
            <a:endParaRPr lang="en-US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5362" name="Picture 2" descr="http://www.sxc.hu/pic/l/m/ma/mandroid/50896_506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5257800"/>
            <a:ext cx="1244600" cy="933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www.sxc.hu/pic/l/j/jo/johnnyberg/1385709_8661395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7600" y="3733800"/>
            <a:ext cx="1524000" cy="1143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02558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9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9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9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9411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GIFFEN GOODS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3581400"/>
          </a:xfrm>
          <a:solidFill>
            <a:schemeClr val="bg1">
              <a:alpha val="90000"/>
            </a:schemeClr>
          </a:solidFill>
        </p:spPr>
        <p:txBody>
          <a:bodyPr>
            <a:noAutofit/>
          </a:bodyPr>
          <a:lstStyle/>
          <a:p>
            <a:pPr marL="0" lvl="1"/>
            <a:r>
              <a:rPr lang="en-US" i="1" dirty="0" err="1">
                <a:solidFill>
                  <a:srgbClr val="990033"/>
                </a:solidFill>
              </a:rPr>
              <a:t>Giffen</a:t>
            </a:r>
            <a:r>
              <a:rPr lang="en-US" i="1" dirty="0">
                <a:solidFill>
                  <a:srgbClr val="990033"/>
                </a:solidFill>
              </a:rPr>
              <a:t> </a:t>
            </a:r>
            <a:r>
              <a:rPr lang="en-US" i="1" dirty="0" smtClean="0">
                <a:solidFill>
                  <a:srgbClr val="990033"/>
                </a:solidFill>
              </a:rPr>
              <a:t>good: </a:t>
            </a:r>
            <a:r>
              <a:rPr lang="en-US" dirty="0" smtClean="0"/>
              <a:t>a hypothetical inferior good for which the income effect outweighs the substitution effect and the demand curve slopes upward.</a:t>
            </a:r>
          </a:p>
          <a:p>
            <a:pPr marL="457200" lvl="2"/>
            <a:r>
              <a:rPr lang="en-US" sz="2800" i="1" dirty="0" smtClean="0"/>
              <a:t>Example: Irish potatoes, an </a:t>
            </a:r>
            <a:r>
              <a:rPr lang="en-US" sz="2800" i="1" dirty="0" smtClean="0">
                <a:solidFill>
                  <a:schemeClr val="accent3">
                    <a:lumMod val="75000"/>
                  </a:schemeClr>
                </a:solidFill>
              </a:rPr>
              <a:t>inferior good that took up so much of an average person’s income that when potato prices rose, purchasing power dropped </a:t>
            </a:r>
            <a:r>
              <a:rPr lang="en-US" sz="2800" i="1" dirty="0" smtClean="0"/>
              <a:t>and they had to eat more of all inferior goods (including potatoes!)</a:t>
            </a:r>
            <a:endParaRPr lang="en-US" sz="2800" i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29673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An increase in the price of good X while holding income and the price of good Y </a:t>
            </a:r>
            <a:r>
              <a:rPr lang="en-US" dirty="0" smtClean="0"/>
              <a:t>constant will:</a:t>
            </a:r>
            <a:endParaRPr lang="en-US" dirty="0"/>
          </a:p>
          <a:p>
            <a:pPr marL="742950" indent="-742950">
              <a:buFont typeface="+mj-lt"/>
              <a:buAutoNum type="alphaLcParenR"/>
            </a:pPr>
            <a:r>
              <a:rPr lang="en-US" dirty="0" smtClean="0"/>
              <a:t>increase </a:t>
            </a:r>
            <a:r>
              <a:rPr lang="en-US" dirty="0"/>
              <a:t>the marginal utility </a:t>
            </a:r>
            <a:r>
              <a:rPr lang="en-US" dirty="0" smtClean="0"/>
              <a:t>provided by good X. </a:t>
            </a:r>
          </a:p>
          <a:p>
            <a:pPr marL="742950" indent="-742950">
              <a:buFont typeface="+mj-lt"/>
              <a:buAutoNum type="alphaLcParenR"/>
            </a:pPr>
            <a:r>
              <a:rPr lang="en-US" dirty="0" smtClean="0"/>
              <a:t>increase </a:t>
            </a:r>
            <a:r>
              <a:rPr lang="en-US" dirty="0"/>
              <a:t>the marginal utility per dollar spent on good Y.</a:t>
            </a:r>
          </a:p>
          <a:p>
            <a:pPr marL="742950" indent="-742950">
              <a:buFont typeface="+mj-lt"/>
              <a:buAutoNum type="alphaLcParenR"/>
            </a:pPr>
            <a:r>
              <a:rPr lang="en-US" dirty="0" smtClean="0"/>
              <a:t>decrease </a:t>
            </a:r>
            <a:r>
              <a:rPr lang="en-US" dirty="0"/>
              <a:t>the marginal utility per dollar spent on good X.</a:t>
            </a:r>
          </a:p>
          <a:p>
            <a:pPr marL="742950" indent="-742950">
              <a:buFont typeface="+mj-lt"/>
              <a:buAutoNum type="alphaLcParenR"/>
            </a:pPr>
            <a:r>
              <a:rPr lang="en-US" dirty="0" smtClean="0"/>
              <a:t>reduce </a:t>
            </a:r>
            <a:r>
              <a:rPr lang="en-US" dirty="0"/>
              <a:t>the individual’s </a:t>
            </a:r>
            <a:r>
              <a:rPr lang="en-US" dirty="0" smtClean="0"/>
              <a:t>preference </a:t>
            </a:r>
            <a:r>
              <a:rPr lang="en-US" dirty="0"/>
              <a:t>for good X.</a:t>
            </a:r>
          </a:p>
        </p:txBody>
      </p:sp>
      <p:sp>
        <p:nvSpPr>
          <p:cNvPr id="6" name="Rectangle 5"/>
          <p:cNvSpPr/>
          <p:nvPr/>
        </p:nvSpPr>
        <p:spPr>
          <a:xfrm>
            <a:off x="25705" y="6307666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3" action="ppaction://hlinksldjump"/>
              </a:rPr>
              <a:t>To Next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3" action="ppaction://hlinksldjump"/>
              </a:rPr>
              <a:t>Active 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6359990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 bwMode="auto">
          <a:xfrm>
            <a:off x="0" y="-8404"/>
            <a:ext cx="9144000" cy="1075204"/>
          </a:xfrm>
          <a:solidFill>
            <a:schemeClr val="accent5">
              <a:lumMod val="20000"/>
              <a:lumOff val="80000"/>
              <a:alpha val="82000"/>
            </a:schemeClr>
          </a:solidFill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dirty="0" smtClean="0"/>
              <a:t>THE QUESTION: HOW DO WE CHOOSE?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0" y="5029200"/>
            <a:ext cx="9144000" cy="1143000"/>
          </a:xfrm>
          <a:solidFill>
            <a:schemeClr val="bg1">
              <a:alpha val="72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/>
              <a:t>How do rational consumers choose what to spend their money on?</a:t>
            </a:r>
          </a:p>
          <a:p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28006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9067800" cy="56388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An increase in the price of good X while holding income and the price of good Y </a:t>
            </a:r>
            <a:r>
              <a:rPr lang="en-US" dirty="0" smtClean="0"/>
              <a:t>constant will:</a:t>
            </a:r>
            <a:endParaRPr lang="en-US" dirty="0"/>
          </a:p>
          <a:p>
            <a:pPr marL="457200" indent="-457200">
              <a:buFont typeface="+mj-lt"/>
              <a:buAutoNum type="alphaLcParenR"/>
            </a:pPr>
            <a:r>
              <a:rPr lang="en-US" dirty="0" smtClean="0"/>
              <a:t>have </a:t>
            </a:r>
            <a:r>
              <a:rPr lang="en-US" dirty="0"/>
              <a:t>a positive substitution effect, leading the consumer to increase </a:t>
            </a:r>
            <a:r>
              <a:rPr lang="en-US" dirty="0" smtClean="0"/>
              <a:t>consumption of </a:t>
            </a:r>
            <a:r>
              <a:rPr lang="en-US" dirty="0"/>
              <a:t>good X because of the increase in the marginal utility per dollar spent on good X.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 smtClean="0"/>
              <a:t>have </a:t>
            </a:r>
            <a:r>
              <a:rPr lang="en-US" dirty="0"/>
              <a:t>a negative substitution effect, leading the consumer to decrease </a:t>
            </a:r>
            <a:r>
              <a:rPr lang="en-US" dirty="0" smtClean="0"/>
              <a:t>consumption of </a:t>
            </a:r>
            <a:r>
              <a:rPr lang="en-US" dirty="0"/>
              <a:t>good X because of the decrease in the marginal utility per dollar spent </a:t>
            </a:r>
            <a:r>
              <a:rPr lang="en-US" dirty="0" smtClean="0"/>
              <a:t>on good </a:t>
            </a:r>
            <a:r>
              <a:rPr lang="en-US" dirty="0"/>
              <a:t>X.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 smtClean="0"/>
              <a:t>cause </a:t>
            </a:r>
            <a:r>
              <a:rPr lang="en-US" dirty="0"/>
              <a:t>the consumer to substitute away from good </a:t>
            </a:r>
            <a:r>
              <a:rPr lang="en-US" dirty="0" smtClean="0"/>
              <a:t>Y toward </a:t>
            </a:r>
            <a:r>
              <a:rPr lang="en-US" dirty="0"/>
              <a:t>good X.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 smtClean="0"/>
              <a:t>cause </a:t>
            </a:r>
            <a:r>
              <a:rPr lang="en-US" dirty="0"/>
              <a:t>the consumer to purchase more units of good X </a:t>
            </a:r>
            <a:r>
              <a:rPr lang="en-US" dirty="0" smtClean="0"/>
              <a:t>because of </a:t>
            </a:r>
            <a:r>
              <a:rPr lang="en-US" dirty="0"/>
              <a:t>the income effect.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91015066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sz="4000" dirty="0" smtClean="0"/>
              <a:t>UTILITY AND CONSUMERS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dirty="0" smtClean="0"/>
              <a:t>Some assumptions that will help:</a:t>
            </a:r>
          </a:p>
          <a:p>
            <a:pPr marL="514350" indent="-5143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>
                <a:solidFill>
                  <a:srgbClr val="77933C"/>
                </a:solidFill>
              </a:rPr>
              <a:t>All goods have utility.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 smtClean="0">
                <a:solidFill>
                  <a:srgbClr val="990033"/>
                </a:solidFill>
              </a:rPr>
              <a:t>Utility</a:t>
            </a:r>
            <a:r>
              <a:rPr lang="en-US" i="1" dirty="0">
                <a:solidFill>
                  <a:srgbClr val="990033"/>
                </a:solidFill>
              </a:rPr>
              <a:t>:</a:t>
            </a:r>
            <a:r>
              <a:rPr lang="en-US" dirty="0" smtClean="0"/>
              <a:t>  value or satisfaction from consumption.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solidFill>
                  <a:srgbClr val="990033"/>
                </a:solidFill>
              </a:rPr>
              <a:t>Marginal </a:t>
            </a:r>
            <a:r>
              <a:rPr lang="en-US" i="1" dirty="0" smtClean="0">
                <a:solidFill>
                  <a:srgbClr val="990033"/>
                </a:solidFill>
              </a:rPr>
              <a:t>utility (</a:t>
            </a:r>
            <a:r>
              <a:rPr lang="en-US" i="1" dirty="0">
                <a:solidFill>
                  <a:srgbClr val="990033"/>
                </a:solidFill>
              </a:rPr>
              <a:t>MU): </a:t>
            </a:r>
            <a:r>
              <a:rPr lang="en-US" dirty="0"/>
              <a:t>the </a:t>
            </a:r>
            <a:r>
              <a:rPr lang="en-US" dirty="0" smtClean="0"/>
              <a:t>change in </a:t>
            </a:r>
            <a:r>
              <a:rPr lang="en-US" dirty="0"/>
              <a:t>utility from consuming </a:t>
            </a:r>
            <a:r>
              <a:rPr lang="en-US" dirty="0" smtClean="0"/>
              <a:t>an additional </a:t>
            </a:r>
            <a:r>
              <a:rPr lang="en-US" dirty="0"/>
              <a:t>unit</a:t>
            </a:r>
            <a:r>
              <a:rPr lang="en-US" dirty="0" smtClean="0"/>
              <a:t>.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There is no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saving. </a:t>
            </a:r>
            <a:r>
              <a:rPr lang="en-US" sz="3000" dirty="0" smtClean="0"/>
              <a:t>Consumers spend all income (ignore future consumption for now).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 startAt="3"/>
              <a:defRPr/>
            </a:pPr>
            <a:r>
              <a:rPr lang="en-US" dirty="0">
                <a:solidFill>
                  <a:srgbClr val="77933C"/>
                </a:solidFill>
              </a:rPr>
              <a:t>Marginal </a:t>
            </a:r>
            <a:r>
              <a:rPr lang="en-US" dirty="0" smtClean="0">
                <a:solidFill>
                  <a:srgbClr val="77933C"/>
                </a:solidFill>
              </a:rPr>
              <a:t>utility diminishes </a:t>
            </a:r>
            <a:r>
              <a:rPr lang="en-US" dirty="0">
                <a:solidFill>
                  <a:srgbClr val="77933C"/>
                </a:solidFill>
              </a:rPr>
              <a:t>over </a:t>
            </a:r>
            <a:r>
              <a:rPr lang="en-US" dirty="0" smtClean="0">
                <a:solidFill>
                  <a:srgbClr val="77933C"/>
                </a:solidFill>
              </a:rPr>
              <a:t>time.</a:t>
            </a:r>
            <a:endParaRPr lang="en-US" dirty="0">
              <a:solidFill>
                <a:srgbClr val="77933C"/>
              </a:solidFill>
            </a:endParaRPr>
          </a:p>
          <a:p>
            <a:pPr lvl="1">
              <a:spcBef>
                <a:spcPts val="0"/>
              </a:spcBef>
              <a:defRPr/>
            </a:pPr>
            <a:r>
              <a:rPr lang="en-US" i="1" dirty="0">
                <a:solidFill>
                  <a:srgbClr val="990033"/>
                </a:solidFill>
              </a:rPr>
              <a:t>Diminishing marginal utility: </a:t>
            </a:r>
            <a:r>
              <a:rPr lang="en-US" dirty="0" smtClean="0"/>
              <a:t>Each additional </a:t>
            </a:r>
            <a:r>
              <a:rPr lang="en-US" dirty="0"/>
              <a:t>unit of a good </a:t>
            </a:r>
            <a:r>
              <a:rPr lang="en-US" dirty="0" smtClean="0"/>
              <a:t>adds </a:t>
            </a:r>
            <a:r>
              <a:rPr lang="en-US" dirty="0"/>
              <a:t>less to utility than the previous unit.</a:t>
            </a:r>
          </a:p>
          <a:p>
            <a:pPr>
              <a:spcAft>
                <a:spcPts val="1200"/>
              </a:spcAft>
              <a:defRPr/>
            </a:pPr>
            <a:endParaRPr lang="en-US" sz="28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80339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olina\AppData\Local\Microsoft\Windows\Temporary Internet Files\Content.Outlook\SH09VSVL\note (3)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10913" y="2593000"/>
            <a:ext cx="2340775" cy="2286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2649" y="2392363"/>
            <a:ext cx="2587625" cy="2286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4875" y="2526790"/>
            <a:ext cx="2381250" cy="2286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4875" y="2567734"/>
            <a:ext cx="2452688" cy="2286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4875" y="2571750"/>
            <a:ext cx="2352675" cy="2286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990600"/>
            <a:ext cx="91440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>
                  <a:solidFill>
                    <a:sysClr val="windowText" lastClr="000000"/>
                  </a:solidFill>
                </a:ln>
                <a:latin typeface="Century Gothic"/>
                <a:cs typeface="Century Gothic"/>
              </a:rPr>
              <a:t>Even cupcakes have diminishing marginal utility.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6975" y="2228850"/>
            <a:ext cx="2857500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3962400"/>
            <a:ext cx="2857500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1350" y="4495800"/>
            <a:ext cx="2857500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3793008"/>
            <a:ext cx="2857500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2135294"/>
            <a:ext cx="2857500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DIMINISHING MARGINAL UTILITY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61340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1" name="Rectangle 3"/>
          <p:cNvSpPr>
            <a:spLocks noChangeArrowheads="1"/>
          </p:cNvSpPr>
          <p:nvPr/>
        </p:nvSpPr>
        <p:spPr bwMode="auto">
          <a:xfrm>
            <a:off x="5914043" y="1778456"/>
            <a:ext cx="3152775" cy="3733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5972" name="Rectangle 4"/>
          <p:cNvSpPr>
            <a:spLocks noChangeArrowheads="1"/>
          </p:cNvSpPr>
          <p:nvPr/>
        </p:nvSpPr>
        <p:spPr bwMode="auto">
          <a:xfrm>
            <a:off x="5914043" y="1778456"/>
            <a:ext cx="3152775" cy="592699"/>
          </a:xfrm>
          <a:prstGeom prst="rect">
            <a:avLst/>
          </a:prstGeom>
          <a:solidFill>
            <a:srgbClr val="FFF0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5973" name="Rectangle 5"/>
          <p:cNvSpPr>
            <a:spLocks noChangeArrowheads="1"/>
          </p:cNvSpPr>
          <p:nvPr/>
        </p:nvSpPr>
        <p:spPr bwMode="auto">
          <a:xfrm>
            <a:off x="5914043" y="1778456"/>
            <a:ext cx="3152775" cy="3733800"/>
          </a:xfrm>
          <a:prstGeom prst="rect">
            <a:avLst/>
          </a:prstGeom>
          <a:noFill/>
          <a:ln w="30163">
            <a:solidFill>
              <a:srgbClr val="C6B7B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5974" name="Line 6"/>
          <p:cNvSpPr>
            <a:spLocks noChangeShapeType="1"/>
          </p:cNvSpPr>
          <p:nvPr/>
        </p:nvSpPr>
        <p:spPr bwMode="auto">
          <a:xfrm>
            <a:off x="5914043" y="2371155"/>
            <a:ext cx="3152775" cy="0"/>
          </a:xfrm>
          <a:prstGeom prst="line">
            <a:avLst/>
          </a:prstGeom>
          <a:noFill/>
          <a:ln w="15875">
            <a:solidFill>
              <a:srgbClr val="BCBE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5975" name="Rectangle 7"/>
          <p:cNvSpPr>
            <a:spLocks noChangeArrowheads="1"/>
          </p:cNvSpPr>
          <p:nvPr/>
        </p:nvSpPr>
        <p:spPr bwMode="auto">
          <a:xfrm>
            <a:off x="8157004" y="2567345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15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595976" name="Rectangle 8"/>
          <p:cNvSpPr>
            <a:spLocks noChangeArrowheads="1"/>
          </p:cNvSpPr>
          <p:nvPr/>
        </p:nvSpPr>
        <p:spPr bwMode="auto">
          <a:xfrm>
            <a:off x="8157004" y="2881249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13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5977" name="Rectangle 9"/>
          <p:cNvSpPr>
            <a:spLocks noChangeArrowheads="1"/>
          </p:cNvSpPr>
          <p:nvPr/>
        </p:nvSpPr>
        <p:spPr bwMode="auto">
          <a:xfrm>
            <a:off x="8157004" y="3195152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11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5978" name="Rectangle 10"/>
          <p:cNvSpPr>
            <a:spLocks noChangeArrowheads="1"/>
          </p:cNvSpPr>
          <p:nvPr/>
        </p:nvSpPr>
        <p:spPr bwMode="auto">
          <a:xfrm>
            <a:off x="8252897" y="3511121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9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5979" name="Rectangle 11"/>
          <p:cNvSpPr>
            <a:spLocks noChangeArrowheads="1"/>
          </p:cNvSpPr>
          <p:nvPr/>
        </p:nvSpPr>
        <p:spPr bwMode="auto">
          <a:xfrm>
            <a:off x="8252897" y="3829155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7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5980" name="Rectangle 12"/>
          <p:cNvSpPr>
            <a:spLocks noChangeArrowheads="1"/>
          </p:cNvSpPr>
          <p:nvPr/>
        </p:nvSpPr>
        <p:spPr bwMode="auto">
          <a:xfrm>
            <a:off x="8252897" y="4143058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5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5981" name="Rectangle 13"/>
          <p:cNvSpPr>
            <a:spLocks noChangeArrowheads="1"/>
          </p:cNvSpPr>
          <p:nvPr/>
        </p:nvSpPr>
        <p:spPr bwMode="auto">
          <a:xfrm>
            <a:off x="8252897" y="4456962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3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5982" name="Rectangle 14"/>
          <p:cNvSpPr>
            <a:spLocks noChangeArrowheads="1"/>
          </p:cNvSpPr>
          <p:nvPr/>
        </p:nvSpPr>
        <p:spPr bwMode="auto">
          <a:xfrm>
            <a:off x="8252897" y="4770865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5983" name="Rectangle 15"/>
          <p:cNvSpPr>
            <a:spLocks noChangeArrowheads="1"/>
          </p:cNvSpPr>
          <p:nvPr/>
        </p:nvSpPr>
        <p:spPr bwMode="auto">
          <a:xfrm>
            <a:off x="8157004" y="5084769"/>
            <a:ext cx="18926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–1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5984" name="Rectangle 16"/>
          <p:cNvSpPr>
            <a:spLocks noChangeArrowheads="1"/>
          </p:cNvSpPr>
          <p:nvPr/>
        </p:nvSpPr>
        <p:spPr bwMode="auto">
          <a:xfrm>
            <a:off x="7162991" y="2424849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0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595985" name="Rectangle 17"/>
          <p:cNvSpPr>
            <a:spLocks noChangeArrowheads="1"/>
          </p:cNvSpPr>
          <p:nvPr/>
        </p:nvSpPr>
        <p:spPr bwMode="auto">
          <a:xfrm>
            <a:off x="7116214" y="2738753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15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595986" name="Rectangle 18"/>
          <p:cNvSpPr>
            <a:spLocks noChangeArrowheads="1"/>
          </p:cNvSpPr>
          <p:nvPr/>
        </p:nvSpPr>
        <p:spPr bwMode="auto">
          <a:xfrm>
            <a:off x="7116214" y="3054722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28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5987" name="Rectangle 19"/>
          <p:cNvSpPr>
            <a:spLocks noChangeArrowheads="1"/>
          </p:cNvSpPr>
          <p:nvPr/>
        </p:nvSpPr>
        <p:spPr bwMode="auto">
          <a:xfrm>
            <a:off x="7116214" y="3368625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39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595988" name="Rectangle 20"/>
          <p:cNvSpPr>
            <a:spLocks noChangeArrowheads="1"/>
          </p:cNvSpPr>
          <p:nvPr/>
        </p:nvSpPr>
        <p:spPr bwMode="auto">
          <a:xfrm>
            <a:off x="7116214" y="3682529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48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5989" name="Rectangle 21"/>
          <p:cNvSpPr>
            <a:spLocks noChangeArrowheads="1"/>
          </p:cNvSpPr>
          <p:nvPr/>
        </p:nvSpPr>
        <p:spPr bwMode="auto">
          <a:xfrm>
            <a:off x="7116214" y="3994367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55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5990" name="Rectangle 22"/>
          <p:cNvSpPr>
            <a:spLocks noChangeArrowheads="1"/>
          </p:cNvSpPr>
          <p:nvPr/>
        </p:nvSpPr>
        <p:spPr bwMode="auto">
          <a:xfrm>
            <a:off x="7116214" y="4308271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60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5991" name="Rectangle 23"/>
          <p:cNvSpPr>
            <a:spLocks noChangeArrowheads="1"/>
          </p:cNvSpPr>
          <p:nvPr/>
        </p:nvSpPr>
        <p:spPr bwMode="auto">
          <a:xfrm>
            <a:off x="7116214" y="4624239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63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5992" name="Rectangle 24"/>
          <p:cNvSpPr>
            <a:spLocks noChangeArrowheads="1"/>
          </p:cNvSpPr>
          <p:nvPr/>
        </p:nvSpPr>
        <p:spPr bwMode="auto">
          <a:xfrm>
            <a:off x="7116214" y="4938143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64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5993" name="Rectangle 25"/>
          <p:cNvSpPr>
            <a:spLocks noChangeArrowheads="1"/>
          </p:cNvSpPr>
          <p:nvPr/>
        </p:nvSpPr>
        <p:spPr bwMode="auto">
          <a:xfrm>
            <a:off x="7116214" y="5256177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63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5994" name="Rectangle 26"/>
          <p:cNvSpPr>
            <a:spLocks noChangeArrowheads="1"/>
          </p:cNvSpPr>
          <p:nvPr/>
        </p:nvSpPr>
        <p:spPr bwMode="auto">
          <a:xfrm>
            <a:off x="6854262" y="1821824"/>
            <a:ext cx="898120" cy="431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588" indent="-1588" algn="ctr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Total utility (</a:t>
            </a:r>
            <a:r>
              <a:rPr lang="en-US" sz="1400" dirty="0" err="1">
                <a:solidFill>
                  <a:srgbClr val="000000"/>
                </a:solidFill>
                <a:latin typeface="Century Gothic"/>
                <a:cs typeface="Century Gothic"/>
              </a:rPr>
              <a:t>utils</a:t>
            </a:r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)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595995" name="Rectangle 27"/>
          <p:cNvSpPr>
            <a:spLocks noChangeArrowheads="1"/>
          </p:cNvSpPr>
          <p:nvPr/>
        </p:nvSpPr>
        <p:spPr bwMode="auto">
          <a:xfrm>
            <a:off x="7772400" y="1815629"/>
            <a:ext cx="13716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588" indent="-1588" algn="ctr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Marginal utility per clam (</a:t>
            </a:r>
            <a:r>
              <a:rPr lang="en-US" sz="1400" dirty="0" err="1">
                <a:solidFill>
                  <a:srgbClr val="000000"/>
                </a:solidFill>
                <a:latin typeface="Century Gothic"/>
                <a:cs typeface="Century Gothic"/>
              </a:rPr>
              <a:t>utils</a:t>
            </a:r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)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595996" name="Rectangle 28"/>
          <p:cNvSpPr>
            <a:spLocks noChangeArrowheads="1"/>
          </p:cNvSpPr>
          <p:nvPr/>
        </p:nvSpPr>
        <p:spPr bwMode="auto">
          <a:xfrm>
            <a:off x="6395847" y="2424849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5997" name="Rectangle 29"/>
          <p:cNvSpPr>
            <a:spLocks noChangeArrowheads="1"/>
          </p:cNvSpPr>
          <p:nvPr/>
        </p:nvSpPr>
        <p:spPr bwMode="auto">
          <a:xfrm>
            <a:off x="6395847" y="2738753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5998" name="Rectangle 30"/>
          <p:cNvSpPr>
            <a:spLocks noChangeArrowheads="1"/>
          </p:cNvSpPr>
          <p:nvPr/>
        </p:nvSpPr>
        <p:spPr bwMode="auto">
          <a:xfrm>
            <a:off x="6395847" y="3054722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2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5999" name="Rectangle 31"/>
          <p:cNvSpPr>
            <a:spLocks noChangeArrowheads="1"/>
          </p:cNvSpPr>
          <p:nvPr/>
        </p:nvSpPr>
        <p:spPr bwMode="auto">
          <a:xfrm>
            <a:off x="6395847" y="3368625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3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6000" name="Rectangle 32"/>
          <p:cNvSpPr>
            <a:spLocks noChangeArrowheads="1"/>
          </p:cNvSpPr>
          <p:nvPr/>
        </p:nvSpPr>
        <p:spPr bwMode="auto">
          <a:xfrm>
            <a:off x="6395847" y="3682529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4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6001" name="Rectangle 33"/>
          <p:cNvSpPr>
            <a:spLocks noChangeArrowheads="1"/>
          </p:cNvSpPr>
          <p:nvPr/>
        </p:nvSpPr>
        <p:spPr bwMode="auto">
          <a:xfrm>
            <a:off x="6395847" y="3994367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5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6002" name="Rectangle 34"/>
          <p:cNvSpPr>
            <a:spLocks noChangeArrowheads="1"/>
          </p:cNvSpPr>
          <p:nvPr/>
        </p:nvSpPr>
        <p:spPr bwMode="auto">
          <a:xfrm>
            <a:off x="6395847" y="4308271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6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6003" name="Rectangle 35"/>
          <p:cNvSpPr>
            <a:spLocks noChangeArrowheads="1"/>
          </p:cNvSpPr>
          <p:nvPr/>
        </p:nvSpPr>
        <p:spPr bwMode="auto">
          <a:xfrm>
            <a:off x="6395847" y="4624239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7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6004" name="Rectangle 36"/>
          <p:cNvSpPr>
            <a:spLocks noChangeArrowheads="1"/>
          </p:cNvSpPr>
          <p:nvPr/>
        </p:nvSpPr>
        <p:spPr bwMode="auto">
          <a:xfrm>
            <a:off x="6395847" y="4938143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8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6005" name="Rectangle 37"/>
          <p:cNvSpPr>
            <a:spLocks noChangeArrowheads="1"/>
          </p:cNvSpPr>
          <p:nvPr/>
        </p:nvSpPr>
        <p:spPr bwMode="auto">
          <a:xfrm>
            <a:off x="6395847" y="5256177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9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6006" name="Rectangle 38"/>
          <p:cNvSpPr>
            <a:spLocks noChangeArrowheads="1"/>
          </p:cNvSpPr>
          <p:nvPr/>
        </p:nvSpPr>
        <p:spPr bwMode="auto">
          <a:xfrm>
            <a:off x="6068407" y="1817694"/>
            <a:ext cx="78585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 algn="ctr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Quantity of clams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596007" name="Freeform 39"/>
          <p:cNvSpPr>
            <a:spLocks/>
          </p:cNvSpPr>
          <p:nvPr/>
        </p:nvSpPr>
        <p:spPr bwMode="auto">
          <a:xfrm>
            <a:off x="7434298" y="2521912"/>
            <a:ext cx="624474" cy="2209716"/>
          </a:xfrm>
          <a:custGeom>
            <a:avLst/>
            <a:gdLst>
              <a:gd name="T0" fmla="*/ 2 w 283"/>
              <a:gd name="T1" fmla="*/ 0 h 1195"/>
              <a:gd name="T2" fmla="*/ 283 w 283"/>
              <a:gd name="T3" fmla="*/ 82 h 1195"/>
              <a:gd name="T4" fmla="*/ 2 w 283"/>
              <a:gd name="T5" fmla="*/ 165 h 1195"/>
              <a:gd name="T6" fmla="*/ 283 w 283"/>
              <a:gd name="T7" fmla="*/ 252 h 1195"/>
              <a:gd name="T8" fmla="*/ 2 w 283"/>
              <a:gd name="T9" fmla="*/ 340 h 1195"/>
              <a:gd name="T10" fmla="*/ 283 w 283"/>
              <a:gd name="T11" fmla="*/ 427 h 1195"/>
              <a:gd name="T12" fmla="*/ 0 w 283"/>
              <a:gd name="T13" fmla="*/ 512 h 1195"/>
              <a:gd name="T14" fmla="*/ 283 w 283"/>
              <a:gd name="T15" fmla="*/ 590 h 1195"/>
              <a:gd name="T16" fmla="*/ 2 w 283"/>
              <a:gd name="T17" fmla="*/ 680 h 1195"/>
              <a:gd name="T18" fmla="*/ 283 w 283"/>
              <a:gd name="T19" fmla="*/ 758 h 1195"/>
              <a:gd name="T20" fmla="*/ 2 w 283"/>
              <a:gd name="T21" fmla="*/ 852 h 1195"/>
              <a:gd name="T22" fmla="*/ 283 w 283"/>
              <a:gd name="T23" fmla="*/ 933 h 1195"/>
              <a:gd name="T24" fmla="*/ 2 w 283"/>
              <a:gd name="T25" fmla="*/ 1020 h 1195"/>
              <a:gd name="T26" fmla="*/ 283 w 283"/>
              <a:gd name="T27" fmla="*/ 1105 h 1195"/>
              <a:gd name="T28" fmla="*/ 2 w 283"/>
              <a:gd name="T29" fmla="*/ 1195 h 1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83" h="1195">
                <a:moveTo>
                  <a:pt x="2" y="0"/>
                </a:moveTo>
                <a:lnTo>
                  <a:pt x="283" y="82"/>
                </a:lnTo>
                <a:lnTo>
                  <a:pt x="2" y="165"/>
                </a:lnTo>
                <a:lnTo>
                  <a:pt x="283" y="252"/>
                </a:lnTo>
                <a:lnTo>
                  <a:pt x="2" y="340"/>
                </a:lnTo>
                <a:lnTo>
                  <a:pt x="283" y="427"/>
                </a:lnTo>
                <a:lnTo>
                  <a:pt x="0" y="512"/>
                </a:lnTo>
                <a:lnTo>
                  <a:pt x="283" y="590"/>
                </a:lnTo>
                <a:lnTo>
                  <a:pt x="2" y="680"/>
                </a:lnTo>
                <a:lnTo>
                  <a:pt x="283" y="758"/>
                </a:lnTo>
                <a:lnTo>
                  <a:pt x="2" y="852"/>
                </a:lnTo>
                <a:lnTo>
                  <a:pt x="283" y="933"/>
                </a:lnTo>
                <a:lnTo>
                  <a:pt x="2" y="1020"/>
                </a:lnTo>
                <a:lnTo>
                  <a:pt x="283" y="1105"/>
                </a:lnTo>
                <a:lnTo>
                  <a:pt x="2" y="1195"/>
                </a:lnTo>
              </a:path>
            </a:pathLst>
          </a:cu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6008" name="Freeform 40"/>
          <p:cNvSpPr>
            <a:spLocks/>
          </p:cNvSpPr>
          <p:nvPr/>
        </p:nvSpPr>
        <p:spPr bwMode="auto">
          <a:xfrm>
            <a:off x="7438976" y="4731627"/>
            <a:ext cx="619796" cy="303578"/>
          </a:xfrm>
          <a:custGeom>
            <a:avLst/>
            <a:gdLst>
              <a:gd name="T0" fmla="*/ 0 w 281"/>
              <a:gd name="T1" fmla="*/ 0 h 165"/>
              <a:gd name="T2" fmla="*/ 281 w 281"/>
              <a:gd name="T3" fmla="*/ 78 h 165"/>
              <a:gd name="T4" fmla="*/ 0 w 281"/>
              <a:gd name="T5" fmla="*/ 165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1" h="165">
                <a:moveTo>
                  <a:pt x="0" y="0"/>
                </a:moveTo>
                <a:lnTo>
                  <a:pt x="281" y="78"/>
                </a:lnTo>
                <a:lnTo>
                  <a:pt x="0" y="165"/>
                </a:lnTo>
              </a:path>
            </a:pathLst>
          </a:cu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6009" name="Freeform 41"/>
          <p:cNvSpPr>
            <a:spLocks/>
          </p:cNvSpPr>
          <p:nvPr/>
        </p:nvSpPr>
        <p:spPr bwMode="auto">
          <a:xfrm>
            <a:off x="7438976" y="5035205"/>
            <a:ext cx="619796" cy="307708"/>
          </a:xfrm>
          <a:custGeom>
            <a:avLst/>
            <a:gdLst>
              <a:gd name="T0" fmla="*/ 0 w 281"/>
              <a:gd name="T1" fmla="*/ 0 h 166"/>
              <a:gd name="T2" fmla="*/ 281 w 281"/>
              <a:gd name="T3" fmla="*/ 90 h 166"/>
              <a:gd name="T4" fmla="*/ 0 w 281"/>
              <a:gd name="T5" fmla="*/ 166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1" h="166">
                <a:moveTo>
                  <a:pt x="0" y="0"/>
                </a:moveTo>
                <a:lnTo>
                  <a:pt x="281" y="90"/>
                </a:lnTo>
                <a:lnTo>
                  <a:pt x="0" y="166"/>
                </a:lnTo>
              </a:path>
            </a:pathLst>
          </a:cu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6010" name="Oval 42"/>
          <p:cNvSpPr>
            <a:spLocks noChangeArrowheads="1"/>
          </p:cNvSpPr>
          <p:nvPr/>
        </p:nvSpPr>
        <p:spPr bwMode="auto">
          <a:xfrm>
            <a:off x="811212" y="3432631"/>
            <a:ext cx="100013" cy="6667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grpSp>
        <p:nvGrpSpPr>
          <p:cNvPr id="596011" name="Group 43"/>
          <p:cNvGrpSpPr>
            <a:grpSpLocks/>
          </p:cNvGrpSpPr>
          <p:nvPr/>
        </p:nvGrpSpPr>
        <p:grpSpPr bwMode="auto">
          <a:xfrm>
            <a:off x="860425" y="1891169"/>
            <a:ext cx="4294187" cy="1573212"/>
            <a:chOff x="643" y="1031"/>
            <a:chExt cx="2705" cy="991"/>
          </a:xfrm>
        </p:grpSpPr>
        <p:grpSp>
          <p:nvGrpSpPr>
            <p:cNvPr id="596012" name="Group 44"/>
            <p:cNvGrpSpPr>
              <a:grpSpLocks/>
            </p:cNvGrpSpPr>
            <p:nvPr/>
          </p:nvGrpSpPr>
          <p:grpSpPr bwMode="auto">
            <a:xfrm>
              <a:off x="643" y="1031"/>
              <a:ext cx="2673" cy="991"/>
              <a:chOff x="643" y="1031"/>
              <a:chExt cx="2673" cy="991"/>
            </a:xfrm>
          </p:grpSpPr>
          <p:sp>
            <p:nvSpPr>
              <p:cNvPr id="596013" name="Freeform 45"/>
              <p:cNvSpPr>
                <a:spLocks/>
              </p:cNvSpPr>
              <p:nvPr/>
            </p:nvSpPr>
            <p:spPr bwMode="auto">
              <a:xfrm>
                <a:off x="643" y="1040"/>
                <a:ext cx="2673" cy="982"/>
              </a:xfrm>
              <a:custGeom>
                <a:avLst/>
                <a:gdLst>
                  <a:gd name="T0" fmla="*/ 0 w 867"/>
                  <a:gd name="T1" fmla="*/ 462 h 462"/>
                  <a:gd name="T2" fmla="*/ 481 w 867"/>
                  <a:gd name="T3" fmla="*/ 70 h 462"/>
                  <a:gd name="T4" fmla="*/ 712 w 867"/>
                  <a:gd name="T5" fmla="*/ 9 h 462"/>
                  <a:gd name="T6" fmla="*/ 867 w 867"/>
                  <a:gd name="T7" fmla="*/ 13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67" h="462">
                    <a:moveTo>
                      <a:pt x="0" y="462"/>
                    </a:moveTo>
                    <a:cubicBezTo>
                      <a:pt x="0" y="462"/>
                      <a:pt x="225" y="181"/>
                      <a:pt x="481" y="70"/>
                    </a:cubicBezTo>
                    <a:cubicBezTo>
                      <a:pt x="543" y="43"/>
                      <a:pt x="619" y="17"/>
                      <a:pt x="712" y="9"/>
                    </a:cubicBezTo>
                    <a:cubicBezTo>
                      <a:pt x="805" y="0"/>
                      <a:pt x="867" y="13"/>
                      <a:pt x="867" y="13"/>
                    </a:cubicBezTo>
                  </a:path>
                </a:pathLst>
              </a:custGeom>
              <a:noFill/>
              <a:ln w="30163" cap="flat">
                <a:solidFill>
                  <a:srgbClr val="64C29C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596014" name="Oval 46"/>
              <p:cNvSpPr>
                <a:spLocks noChangeArrowheads="1"/>
              </p:cNvSpPr>
              <p:nvPr/>
            </p:nvSpPr>
            <p:spPr bwMode="auto">
              <a:xfrm>
                <a:off x="908" y="1773"/>
                <a:ext cx="62" cy="43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596015" name="Oval 47"/>
              <p:cNvSpPr>
                <a:spLocks noChangeArrowheads="1"/>
              </p:cNvSpPr>
              <p:nvPr/>
            </p:nvSpPr>
            <p:spPr bwMode="auto">
              <a:xfrm>
                <a:off x="1208" y="1575"/>
                <a:ext cx="61" cy="43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596016" name="Oval 48"/>
              <p:cNvSpPr>
                <a:spLocks noChangeArrowheads="1"/>
              </p:cNvSpPr>
              <p:nvPr/>
            </p:nvSpPr>
            <p:spPr bwMode="auto">
              <a:xfrm>
                <a:off x="1503" y="1410"/>
                <a:ext cx="63" cy="43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596017" name="Oval 49"/>
              <p:cNvSpPr>
                <a:spLocks noChangeArrowheads="1"/>
              </p:cNvSpPr>
              <p:nvPr/>
            </p:nvSpPr>
            <p:spPr bwMode="auto">
              <a:xfrm>
                <a:off x="1800" y="1274"/>
                <a:ext cx="61" cy="42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596018" name="Oval 50"/>
              <p:cNvSpPr>
                <a:spLocks noChangeArrowheads="1"/>
              </p:cNvSpPr>
              <p:nvPr/>
            </p:nvSpPr>
            <p:spPr bwMode="auto">
              <a:xfrm>
                <a:off x="2098" y="1168"/>
                <a:ext cx="61" cy="42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596019" name="Oval 51"/>
              <p:cNvSpPr>
                <a:spLocks noChangeArrowheads="1"/>
              </p:cNvSpPr>
              <p:nvPr/>
            </p:nvSpPr>
            <p:spPr bwMode="auto">
              <a:xfrm>
                <a:off x="2394" y="1092"/>
                <a:ext cx="62" cy="42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596020" name="Oval 52"/>
              <p:cNvSpPr>
                <a:spLocks noChangeArrowheads="1"/>
              </p:cNvSpPr>
              <p:nvPr/>
            </p:nvSpPr>
            <p:spPr bwMode="auto">
              <a:xfrm>
                <a:off x="2691" y="1046"/>
                <a:ext cx="61" cy="43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596021" name="Oval 53"/>
              <p:cNvSpPr>
                <a:spLocks noChangeArrowheads="1"/>
              </p:cNvSpPr>
              <p:nvPr/>
            </p:nvSpPr>
            <p:spPr bwMode="auto">
              <a:xfrm>
                <a:off x="2990" y="1031"/>
                <a:ext cx="62" cy="43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596022" name="Oval 54"/>
            <p:cNvSpPr>
              <a:spLocks noChangeArrowheads="1"/>
            </p:cNvSpPr>
            <p:nvPr/>
          </p:nvSpPr>
          <p:spPr bwMode="auto">
            <a:xfrm>
              <a:off x="3286" y="1046"/>
              <a:ext cx="62" cy="4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</p:grpSp>
      <p:sp>
        <p:nvSpPr>
          <p:cNvPr id="596023" name="Rectangle 55"/>
          <p:cNvSpPr>
            <a:spLocks noChangeArrowheads="1"/>
          </p:cNvSpPr>
          <p:nvPr/>
        </p:nvSpPr>
        <p:spPr bwMode="auto">
          <a:xfrm>
            <a:off x="4953001" y="2048331"/>
            <a:ext cx="8556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Utility function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596024" name="Rectangle 56"/>
          <p:cNvSpPr>
            <a:spLocks noChangeArrowheads="1"/>
          </p:cNvSpPr>
          <p:nvPr/>
        </p:nvSpPr>
        <p:spPr bwMode="auto">
          <a:xfrm>
            <a:off x="4564062" y="5512256"/>
            <a:ext cx="7667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Marginal </a:t>
            </a:r>
            <a:r>
              <a:rPr lang="en-US" sz="1400" dirty="0" smtClean="0">
                <a:solidFill>
                  <a:srgbClr val="000000"/>
                </a:solidFill>
                <a:latin typeface="Century Gothic"/>
                <a:cs typeface="Century Gothic"/>
              </a:rPr>
              <a:t>utility curve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596025" name="Line 57"/>
          <p:cNvSpPr>
            <a:spLocks noChangeShapeType="1"/>
          </p:cNvSpPr>
          <p:nvPr/>
        </p:nvSpPr>
        <p:spPr bwMode="auto">
          <a:xfrm>
            <a:off x="860425" y="1781631"/>
            <a:ext cx="11747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6026" name="Line 58"/>
          <p:cNvSpPr>
            <a:spLocks noChangeShapeType="1"/>
          </p:cNvSpPr>
          <p:nvPr/>
        </p:nvSpPr>
        <p:spPr bwMode="auto">
          <a:xfrm>
            <a:off x="860425" y="2019756"/>
            <a:ext cx="11747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6027" name="Line 59"/>
          <p:cNvSpPr>
            <a:spLocks noChangeShapeType="1"/>
          </p:cNvSpPr>
          <p:nvPr/>
        </p:nvSpPr>
        <p:spPr bwMode="auto">
          <a:xfrm>
            <a:off x="860425" y="2261056"/>
            <a:ext cx="11747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6028" name="Line 60"/>
          <p:cNvSpPr>
            <a:spLocks noChangeShapeType="1"/>
          </p:cNvSpPr>
          <p:nvPr/>
        </p:nvSpPr>
        <p:spPr bwMode="auto">
          <a:xfrm>
            <a:off x="860425" y="2502356"/>
            <a:ext cx="11747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6029" name="Line 61"/>
          <p:cNvSpPr>
            <a:spLocks noChangeShapeType="1"/>
          </p:cNvSpPr>
          <p:nvPr/>
        </p:nvSpPr>
        <p:spPr bwMode="auto">
          <a:xfrm>
            <a:off x="860425" y="2742069"/>
            <a:ext cx="11747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6030" name="Line 62"/>
          <p:cNvSpPr>
            <a:spLocks noChangeShapeType="1"/>
          </p:cNvSpPr>
          <p:nvPr/>
        </p:nvSpPr>
        <p:spPr bwMode="auto">
          <a:xfrm>
            <a:off x="860425" y="2981781"/>
            <a:ext cx="11747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6031" name="Line 63"/>
          <p:cNvSpPr>
            <a:spLocks noChangeShapeType="1"/>
          </p:cNvSpPr>
          <p:nvPr/>
        </p:nvSpPr>
        <p:spPr bwMode="auto">
          <a:xfrm>
            <a:off x="860425" y="3221494"/>
            <a:ext cx="11747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6032" name="Line 64"/>
          <p:cNvSpPr>
            <a:spLocks noChangeShapeType="1"/>
          </p:cNvSpPr>
          <p:nvPr/>
        </p:nvSpPr>
        <p:spPr bwMode="auto">
          <a:xfrm flipV="1">
            <a:off x="5103812" y="3385006"/>
            <a:ext cx="0" cy="7937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6033" name="Line 65"/>
          <p:cNvSpPr>
            <a:spLocks noChangeShapeType="1"/>
          </p:cNvSpPr>
          <p:nvPr/>
        </p:nvSpPr>
        <p:spPr bwMode="auto">
          <a:xfrm flipV="1">
            <a:off x="4633912" y="3385006"/>
            <a:ext cx="0" cy="7937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6034" name="Line 66"/>
          <p:cNvSpPr>
            <a:spLocks noChangeShapeType="1"/>
          </p:cNvSpPr>
          <p:nvPr/>
        </p:nvSpPr>
        <p:spPr bwMode="auto">
          <a:xfrm flipV="1">
            <a:off x="4160837" y="3385006"/>
            <a:ext cx="0" cy="7937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6035" name="Line 67"/>
          <p:cNvSpPr>
            <a:spLocks noChangeShapeType="1"/>
          </p:cNvSpPr>
          <p:nvPr/>
        </p:nvSpPr>
        <p:spPr bwMode="auto">
          <a:xfrm flipV="1">
            <a:off x="3690937" y="3385006"/>
            <a:ext cx="0" cy="7937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6036" name="Line 68"/>
          <p:cNvSpPr>
            <a:spLocks noChangeShapeType="1"/>
          </p:cNvSpPr>
          <p:nvPr/>
        </p:nvSpPr>
        <p:spPr bwMode="auto">
          <a:xfrm flipV="1">
            <a:off x="3214687" y="3385006"/>
            <a:ext cx="0" cy="7937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6037" name="Line 69"/>
          <p:cNvSpPr>
            <a:spLocks noChangeShapeType="1"/>
          </p:cNvSpPr>
          <p:nvPr/>
        </p:nvSpPr>
        <p:spPr bwMode="auto">
          <a:xfrm flipV="1">
            <a:off x="2744787" y="3385006"/>
            <a:ext cx="0" cy="7937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6038" name="Line 70"/>
          <p:cNvSpPr>
            <a:spLocks noChangeShapeType="1"/>
          </p:cNvSpPr>
          <p:nvPr/>
        </p:nvSpPr>
        <p:spPr bwMode="auto">
          <a:xfrm flipV="1">
            <a:off x="2274887" y="3385006"/>
            <a:ext cx="0" cy="7937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6039" name="Line 71"/>
          <p:cNvSpPr>
            <a:spLocks noChangeShapeType="1"/>
          </p:cNvSpPr>
          <p:nvPr/>
        </p:nvSpPr>
        <p:spPr bwMode="auto">
          <a:xfrm flipV="1">
            <a:off x="1801812" y="3385006"/>
            <a:ext cx="0" cy="7937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6040" name="Line 72"/>
          <p:cNvSpPr>
            <a:spLocks noChangeShapeType="1"/>
          </p:cNvSpPr>
          <p:nvPr/>
        </p:nvSpPr>
        <p:spPr bwMode="auto">
          <a:xfrm flipV="1">
            <a:off x="1330325" y="3385006"/>
            <a:ext cx="0" cy="79375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6041" name="Rectangle 73"/>
          <p:cNvSpPr>
            <a:spLocks noChangeArrowheads="1"/>
          </p:cNvSpPr>
          <p:nvPr/>
        </p:nvSpPr>
        <p:spPr bwMode="auto">
          <a:xfrm>
            <a:off x="4119562" y="3485019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7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6042" name="Rectangle 74"/>
          <p:cNvSpPr>
            <a:spLocks noChangeArrowheads="1"/>
          </p:cNvSpPr>
          <p:nvPr/>
        </p:nvSpPr>
        <p:spPr bwMode="auto">
          <a:xfrm>
            <a:off x="5060950" y="3485019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9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6043" name="Rectangle 75"/>
          <p:cNvSpPr>
            <a:spLocks noChangeArrowheads="1"/>
          </p:cNvSpPr>
          <p:nvPr/>
        </p:nvSpPr>
        <p:spPr bwMode="auto">
          <a:xfrm>
            <a:off x="4587875" y="3485019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8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6044" name="Rectangle 76"/>
          <p:cNvSpPr>
            <a:spLocks noChangeArrowheads="1"/>
          </p:cNvSpPr>
          <p:nvPr/>
        </p:nvSpPr>
        <p:spPr bwMode="auto">
          <a:xfrm>
            <a:off x="3644900" y="3485019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6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6045" name="Rectangle 77"/>
          <p:cNvSpPr>
            <a:spLocks noChangeArrowheads="1"/>
          </p:cNvSpPr>
          <p:nvPr/>
        </p:nvSpPr>
        <p:spPr bwMode="auto">
          <a:xfrm>
            <a:off x="3173412" y="3485019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5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6046" name="Rectangle 78"/>
          <p:cNvSpPr>
            <a:spLocks noChangeArrowheads="1"/>
          </p:cNvSpPr>
          <p:nvPr/>
        </p:nvSpPr>
        <p:spPr bwMode="auto">
          <a:xfrm>
            <a:off x="2703512" y="3485019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4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6047" name="Rectangle 79"/>
          <p:cNvSpPr>
            <a:spLocks noChangeArrowheads="1"/>
          </p:cNvSpPr>
          <p:nvPr/>
        </p:nvSpPr>
        <p:spPr bwMode="auto">
          <a:xfrm>
            <a:off x="2228850" y="3485019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3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6048" name="Rectangle 80"/>
          <p:cNvSpPr>
            <a:spLocks noChangeArrowheads="1"/>
          </p:cNvSpPr>
          <p:nvPr/>
        </p:nvSpPr>
        <p:spPr bwMode="auto">
          <a:xfrm>
            <a:off x="1760537" y="3485019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2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6049" name="Rectangle 81"/>
          <p:cNvSpPr>
            <a:spLocks noChangeArrowheads="1"/>
          </p:cNvSpPr>
          <p:nvPr/>
        </p:nvSpPr>
        <p:spPr bwMode="auto">
          <a:xfrm>
            <a:off x="1287462" y="3485019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6050" name="Rectangle 82"/>
          <p:cNvSpPr>
            <a:spLocks noChangeArrowheads="1"/>
          </p:cNvSpPr>
          <p:nvPr/>
        </p:nvSpPr>
        <p:spPr bwMode="auto">
          <a:xfrm>
            <a:off x="698500" y="3485019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6051" name="Rectangle 83"/>
          <p:cNvSpPr>
            <a:spLocks noChangeArrowheads="1"/>
          </p:cNvSpPr>
          <p:nvPr/>
        </p:nvSpPr>
        <p:spPr bwMode="auto">
          <a:xfrm>
            <a:off x="603250" y="1703844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70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6052" name="Rectangle 84"/>
          <p:cNvSpPr>
            <a:spLocks noChangeArrowheads="1"/>
          </p:cNvSpPr>
          <p:nvPr/>
        </p:nvSpPr>
        <p:spPr bwMode="auto">
          <a:xfrm>
            <a:off x="603250" y="1943556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60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6053" name="Rectangle 85"/>
          <p:cNvSpPr>
            <a:spLocks noChangeArrowheads="1"/>
          </p:cNvSpPr>
          <p:nvPr/>
        </p:nvSpPr>
        <p:spPr bwMode="auto">
          <a:xfrm>
            <a:off x="603250" y="2186444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50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6054" name="Rectangle 86"/>
          <p:cNvSpPr>
            <a:spLocks noChangeArrowheads="1"/>
          </p:cNvSpPr>
          <p:nvPr/>
        </p:nvSpPr>
        <p:spPr bwMode="auto">
          <a:xfrm>
            <a:off x="603250" y="2426156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40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6055" name="Rectangle 87"/>
          <p:cNvSpPr>
            <a:spLocks noChangeArrowheads="1"/>
          </p:cNvSpPr>
          <p:nvPr/>
        </p:nvSpPr>
        <p:spPr bwMode="auto">
          <a:xfrm>
            <a:off x="603250" y="2665869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30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6056" name="Rectangle 88"/>
          <p:cNvSpPr>
            <a:spLocks noChangeArrowheads="1"/>
          </p:cNvSpPr>
          <p:nvPr/>
        </p:nvSpPr>
        <p:spPr bwMode="auto">
          <a:xfrm>
            <a:off x="603250" y="2908756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20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6057" name="Rectangle 89"/>
          <p:cNvSpPr>
            <a:spLocks noChangeArrowheads="1"/>
          </p:cNvSpPr>
          <p:nvPr/>
        </p:nvSpPr>
        <p:spPr bwMode="auto">
          <a:xfrm>
            <a:off x="603250" y="3150056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6058" name="Rectangle 90"/>
          <p:cNvSpPr>
            <a:spLocks noChangeArrowheads="1"/>
          </p:cNvSpPr>
          <p:nvPr/>
        </p:nvSpPr>
        <p:spPr bwMode="auto">
          <a:xfrm>
            <a:off x="381000" y="1092656"/>
            <a:ext cx="5254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Total utility (utils)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6059" name="Rectangle 91"/>
          <p:cNvSpPr>
            <a:spLocks noChangeArrowheads="1"/>
          </p:cNvSpPr>
          <p:nvPr/>
        </p:nvSpPr>
        <p:spPr bwMode="auto">
          <a:xfrm>
            <a:off x="4411662" y="3646944"/>
            <a:ext cx="153771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Quantity of clams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6060" name="Freeform 92"/>
          <p:cNvSpPr>
            <a:spLocks/>
          </p:cNvSpPr>
          <p:nvPr/>
        </p:nvSpPr>
        <p:spPr bwMode="auto">
          <a:xfrm>
            <a:off x="860425" y="1251406"/>
            <a:ext cx="4948237" cy="2212975"/>
          </a:xfrm>
          <a:custGeom>
            <a:avLst/>
            <a:gdLst>
              <a:gd name="T0" fmla="*/ 2388 w 2388"/>
              <a:gd name="T1" fmla="*/ 1549 h 1549"/>
              <a:gd name="T2" fmla="*/ 0 w 2388"/>
              <a:gd name="T3" fmla="*/ 1549 h 1549"/>
              <a:gd name="T4" fmla="*/ 0 w 2388"/>
              <a:gd name="T5" fmla="*/ 0 h 15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88" h="1549">
                <a:moveTo>
                  <a:pt x="2388" y="1549"/>
                </a:moveTo>
                <a:lnTo>
                  <a:pt x="0" y="1549"/>
                </a:lnTo>
                <a:lnTo>
                  <a:pt x="0" y="0"/>
                </a:lnTo>
              </a:path>
            </a:pathLst>
          </a:cu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grpSp>
        <p:nvGrpSpPr>
          <p:cNvPr id="596061" name="Group 93"/>
          <p:cNvGrpSpPr>
            <a:grpSpLocks/>
          </p:cNvGrpSpPr>
          <p:nvPr/>
        </p:nvGrpSpPr>
        <p:grpSpPr bwMode="auto">
          <a:xfrm>
            <a:off x="968375" y="4818519"/>
            <a:ext cx="4029075" cy="1598612"/>
            <a:chOff x="711" y="2875"/>
            <a:chExt cx="2538" cy="1007"/>
          </a:xfrm>
        </p:grpSpPr>
        <p:sp>
          <p:nvSpPr>
            <p:cNvPr id="596062" name="Line 94"/>
            <p:cNvSpPr>
              <a:spLocks noChangeShapeType="1"/>
            </p:cNvSpPr>
            <p:nvPr/>
          </p:nvSpPr>
          <p:spPr bwMode="auto">
            <a:xfrm>
              <a:off x="711" y="2875"/>
              <a:ext cx="2538" cy="1007"/>
            </a:xfrm>
            <a:prstGeom prst="line">
              <a:avLst/>
            </a:prstGeom>
            <a:noFill/>
            <a:ln w="30163">
              <a:solidFill>
                <a:srgbClr val="3C5DAA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596063" name="Oval 95"/>
            <p:cNvSpPr>
              <a:spLocks noChangeArrowheads="1"/>
            </p:cNvSpPr>
            <p:nvPr/>
          </p:nvSpPr>
          <p:spPr bwMode="auto">
            <a:xfrm>
              <a:off x="760" y="2886"/>
              <a:ext cx="61" cy="4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596064" name="Oval 96"/>
            <p:cNvSpPr>
              <a:spLocks noChangeArrowheads="1"/>
            </p:cNvSpPr>
            <p:nvPr/>
          </p:nvSpPr>
          <p:spPr bwMode="auto">
            <a:xfrm>
              <a:off x="1056" y="3003"/>
              <a:ext cx="62" cy="4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596065" name="Oval 97"/>
            <p:cNvSpPr>
              <a:spLocks noChangeArrowheads="1"/>
            </p:cNvSpPr>
            <p:nvPr/>
          </p:nvSpPr>
          <p:spPr bwMode="auto">
            <a:xfrm>
              <a:off x="1353" y="3122"/>
              <a:ext cx="61" cy="4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596066" name="Oval 98"/>
            <p:cNvSpPr>
              <a:spLocks noChangeArrowheads="1"/>
            </p:cNvSpPr>
            <p:nvPr/>
          </p:nvSpPr>
          <p:spPr bwMode="auto">
            <a:xfrm>
              <a:off x="1652" y="3239"/>
              <a:ext cx="61" cy="4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596067" name="Oval 99"/>
            <p:cNvSpPr>
              <a:spLocks noChangeArrowheads="1"/>
            </p:cNvSpPr>
            <p:nvPr/>
          </p:nvSpPr>
          <p:spPr bwMode="auto">
            <a:xfrm>
              <a:off x="1948" y="3356"/>
              <a:ext cx="62" cy="4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596068" name="Oval 100"/>
            <p:cNvSpPr>
              <a:spLocks noChangeArrowheads="1"/>
            </p:cNvSpPr>
            <p:nvPr/>
          </p:nvSpPr>
          <p:spPr bwMode="auto">
            <a:xfrm>
              <a:off x="2248" y="3475"/>
              <a:ext cx="61" cy="4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596069" name="Oval 101"/>
            <p:cNvSpPr>
              <a:spLocks noChangeArrowheads="1"/>
            </p:cNvSpPr>
            <p:nvPr/>
          </p:nvSpPr>
          <p:spPr bwMode="auto">
            <a:xfrm>
              <a:off x="2542" y="3592"/>
              <a:ext cx="62" cy="4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596070" name="Oval 102"/>
            <p:cNvSpPr>
              <a:spLocks noChangeArrowheads="1"/>
            </p:cNvSpPr>
            <p:nvPr/>
          </p:nvSpPr>
          <p:spPr bwMode="auto">
            <a:xfrm>
              <a:off x="2839" y="3712"/>
              <a:ext cx="61" cy="4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596071" name="Oval 103"/>
            <p:cNvSpPr>
              <a:spLocks noChangeArrowheads="1"/>
            </p:cNvSpPr>
            <p:nvPr/>
          </p:nvSpPr>
          <p:spPr bwMode="auto">
            <a:xfrm>
              <a:off x="3138" y="3829"/>
              <a:ext cx="61" cy="4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</p:grpSp>
      <p:sp>
        <p:nvSpPr>
          <p:cNvPr id="596072" name="Line 104"/>
          <p:cNvSpPr>
            <a:spLocks noChangeShapeType="1"/>
          </p:cNvSpPr>
          <p:nvPr/>
        </p:nvSpPr>
        <p:spPr bwMode="auto">
          <a:xfrm>
            <a:off x="860425" y="4775656"/>
            <a:ext cx="11747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6073" name="Line 105"/>
          <p:cNvSpPr>
            <a:spLocks noChangeShapeType="1"/>
          </p:cNvSpPr>
          <p:nvPr/>
        </p:nvSpPr>
        <p:spPr bwMode="auto">
          <a:xfrm>
            <a:off x="860425" y="4961394"/>
            <a:ext cx="11747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6074" name="Line 106"/>
          <p:cNvSpPr>
            <a:spLocks noChangeShapeType="1"/>
          </p:cNvSpPr>
          <p:nvPr/>
        </p:nvSpPr>
        <p:spPr bwMode="auto">
          <a:xfrm>
            <a:off x="860425" y="5150306"/>
            <a:ext cx="11747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6075" name="Line 107"/>
          <p:cNvSpPr>
            <a:spLocks noChangeShapeType="1"/>
          </p:cNvSpPr>
          <p:nvPr/>
        </p:nvSpPr>
        <p:spPr bwMode="auto">
          <a:xfrm>
            <a:off x="860425" y="5336044"/>
            <a:ext cx="11747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6076" name="Line 108"/>
          <p:cNvSpPr>
            <a:spLocks noChangeShapeType="1"/>
          </p:cNvSpPr>
          <p:nvPr/>
        </p:nvSpPr>
        <p:spPr bwMode="auto">
          <a:xfrm>
            <a:off x="860425" y="5524956"/>
            <a:ext cx="11747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6077" name="Line 109"/>
          <p:cNvSpPr>
            <a:spLocks noChangeShapeType="1"/>
          </p:cNvSpPr>
          <p:nvPr/>
        </p:nvSpPr>
        <p:spPr bwMode="auto">
          <a:xfrm>
            <a:off x="860425" y="5710694"/>
            <a:ext cx="11747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6078" name="Line 110"/>
          <p:cNvSpPr>
            <a:spLocks noChangeShapeType="1"/>
          </p:cNvSpPr>
          <p:nvPr/>
        </p:nvSpPr>
        <p:spPr bwMode="auto">
          <a:xfrm>
            <a:off x="860425" y="5896431"/>
            <a:ext cx="11747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6079" name="Line 111"/>
          <p:cNvSpPr>
            <a:spLocks noChangeShapeType="1"/>
          </p:cNvSpPr>
          <p:nvPr/>
        </p:nvSpPr>
        <p:spPr bwMode="auto">
          <a:xfrm>
            <a:off x="860425" y="6085344"/>
            <a:ext cx="11747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6080" name="Line 112"/>
          <p:cNvSpPr>
            <a:spLocks noChangeShapeType="1"/>
          </p:cNvSpPr>
          <p:nvPr/>
        </p:nvSpPr>
        <p:spPr bwMode="auto">
          <a:xfrm>
            <a:off x="860425" y="6459994"/>
            <a:ext cx="117475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6081" name="Line 113"/>
          <p:cNvSpPr>
            <a:spLocks noChangeShapeType="1"/>
          </p:cNvSpPr>
          <p:nvPr/>
        </p:nvSpPr>
        <p:spPr bwMode="auto">
          <a:xfrm flipV="1">
            <a:off x="4633912" y="6379031"/>
            <a:ext cx="0" cy="80963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6082" name="Line 114"/>
          <p:cNvSpPr>
            <a:spLocks noChangeShapeType="1"/>
          </p:cNvSpPr>
          <p:nvPr/>
        </p:nvSpPr>
        <p:spPr bwMode="auto">
          <a:xfrm flipV="1">
            <a:off x="5103812" y="6379031"/>
            <a:ext cx="0" cy="80963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6083" name="Line 115"/>
          <p:cNvSpPr>
            <a:spLocks noChangeShapeType="1"/>
          </p:cNvSpPr>
          <p:nvPr/>
        </p:nvSpPr>
        <p:spPr bwMode="auto">
          <a:xfrm flipV="1">
            <a:off x="4160837" y="6379031"/>
            <a:ext cx="0" cy="80963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6084" name="Line 116"/>
          <p:cNvSpPr>
            <a:spLocks noChangeShapeType="1"/>
          </p:cNvSpPr>
          <p:nvPr/>
        </p:nvSpPr>
        <p:spPr bwMode="auto">
          <a:xfrm flipV="1">
            <a:off x="3690937" y="6379031"/>
            <a:ext cx="0" cy="80963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6085" name="Line 117"/>
          <p:cNvSpPr>
            <a:spLocks noChangeShapeType="1"/>
          </p:cNvSpPr>
          <p:nvPr/>
        </p:nvSpPr>
        <p:spPr bwMode="auto">
          <a:xfrm flipV="1">
            <a:off x="3214687" y="6379031"/>
            <a:ext cx="0" cy="80963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6086" name="Line 118"/>
          <p:cNvSpPr>
            <a:spLocks noChangeShapeType="1"/>
          </p:cNvSpPr>
          <p:nvPr/>
        </p:nvSpPr>
        <p:spPr bwMode="auto">
          <a:xfrm flipV="1">
            <a:off x="2744787" y="6379031"/>
            <a:ext cx="0" cy="80963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6087" name="Line 119"/>
          <p:cNvSpPr>
            <a:spLocks noChangeShapeType="1"/>
          </p:cNvSpPr>
          <p:nvPr/>
        </p:nvSpPr>
        <p:spPr bwMode="auto">
          <a:xfrm flipV="1">
            <a:off x="2274887" y="6379031"/>
            <a:ext cx="0" cy="80963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6088" name="Line 120"/>
          <p:cNvSpPr>
            <a:spLocks noChangeShapeType="1"/>
          </p:cNvSpPr>
          <p:nvPr/>
        </p:nvSpPr>
        <p:spPr bwMode="auto">
          <a:xfrm flipV="1">
            <a:off x="1801812" y="6379031"/>
            <a:ext cx="0" cy="80963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6089" name="Line 121"/>
          <p:cNvSpPr>
            <a:spLocks noChangeShapeType="1"/>
          </p:cNvSpPr>
          <p:nvPr/>
        </p:nvSpPr>
        <p:spPr bwMode="auto">
          <a:xfrm flipV="1">
            <a:off x="1330325" y="6379031"/>
            <a:ext cx="0" cy="80963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6090" name="Rectangle 122"/>
          <p:cNvSpPr>
            <a:spLocks noChangeArrowheads="1"/>
          </p:cNvSpPr>
          <p:nvPr/>
        </p:nvSpPr>
        <p:spPr bwMode="auto">
          <a:xfrm>
            <a:off x="4119562" y="6479044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7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6091" name="Rectangle 123"/>
          <p:cNvSpPr>
            <a:spLocks noChangeArrowheads="1"/>
          </p:cNvSpPr>
          <p:nvPr/>
        </p:nvSpPr>
        <p:spPr bwMode="auto">
          <a:xfrm>
            <a:off x="5060950" y="6479044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9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6092" name="Rectangle 124"/>
          <p:cNvSpPr>
            <a:spLocks noChangeArrowheads="1"/>
          </p:cNvSpPr>
          <p:nvPr/>
        </p:nvSpPr>
        <p:spPr bwMode="auto">
          <a:xfrm>
            <a:off x="4587875" y="6479044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8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6093" name="Rectangle 125"/>
          <p:cNvSpPr>
            <a:spLocks noChangeArrowheads="1"/>
          </p:cNvSpPr>
          <p:nvPr/>
        </p:nvSpPr>
        <p:spPr bwMode="auto">
          <a:xfrm>
            <a:off x="3644900" y="6479044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6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6094" name="Rectangle 126"/>
          <p:cNvSpPr>
            <a:spLocks noChangeArrowheads="1"/>
          </p:cNvSpPr>
          <p:nvPr/>
        </p:nvSpPr>
        <p:spPr bwMode="auto">
          <a:xfrm>
            <a:off x="3173412" y="6479044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5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6095" name="Rectangle 127"/>
          <p:cNvSpPr>
            <a:spLocks noChangeArrowheads="1"/>
          </p:cNvSpPr>
          <p:nvPr/>
        </p:nvSpPr>
        <p:spPr bwMode="auto">
          <a:xfrm>
            <a:off x="2703512" y="6479044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4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6096" name="Rectangle 128"/>
          <p:cNvSpPr>
            <a:spLocks noChangeArrowheads="1"/>
          </p:cNvSpPr>
          <p:nvPr/>
        </p:nvSpPr>
        <p:spPr bwMode="auto">
          <a:xfrm>
            <a:off x="2228850" y="6479044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3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6097" name="Rectangle 129"/>
          <p:cNvSpPr>
            <a:spLocks noChangeArrowheads="1"/>
          </p:cNvSpPr>
          <p:nvPr/>
        </p:nvSpPr>
        <p:spPr bwMode="auto">
          <a:xfrm>
            <a:off x="1760537" y="6479044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2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6098" name="Rectangle 130"/>
          <p:cNvSpPr>
            <a:spLocks noChangeArrowheads="1"/>
          </p:cNvSpPr>
          <p:nvPr/>
        </p:nvSpPr>
        <p:spPr bwMode="auto">
          <a:xfrm>
            <a:off x="1287462" y="6479044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6099" name="Rectangle 131"/>
          <p:cNvSpPr>
            <a:spLocks noChangeArrowheads="1"/>
          </p:cNvSpPr>
          <p:nvPr/>
        </p:nvSpPr>
        <p:spPr bwMode="auto">
          <a:xfrm>
            <a:off x="603250" y="4701044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16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6100" name="Rectangle 132"/>
          <p:cNvSpPr>
            <a:spLocks noChangeArrowheads="1"/>
          </p:cNvSpPr>
          <p:nvPr/>
        </p:nvSpPr>
        <p:spPr bwMode="auto">
          <a:xfrm>
            <a:off x="603250" y="4888369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14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6101" name="Rectangle 133"/>
          <p:cNvSpPr>
            <a:spLocks noChangeArrowheads="1"/>
          </p:cNvSpPr>
          <p:nvPr/>
        </p:nvSpPr>
        <p:spPr bwMode="auto">
          <a:xfrm>
            <a:off x="603250" y="5077281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12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6102" name="Rectangle 134"/>
          <p:cNvSpPr>
            <a:spLocks noChangeArrowheads="1"/>
          </p:cNvSpPr>
          <p:nvPr/>
        </p:nvSpPr>
        <p:spPr bwMode="auto">
          <a:xfrm>
            <a:off x="603250" y="5259844"/>
            <a:ext cx="19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10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6103" name="Rectangle 135"/>
          <p:cNvSpPr>
            <a:spLocks noChangeArrowheads="1"/>
          </p:cNvSpPr>
          <p:nvPr/>
        </p:nvSpPr>
        <p:spPr bwMode="auto">
          <a:xfrm>
            <a:off x="693737" y="5447169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8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6104" name="Rectangle 136"/>
          <p:cNvSpPr>
            <a:spLocks noChangeArrowheads="1"/>
          </p:cNvSpPr>
          <p:nvPr/>
        </p:nvSpPr>
        <p:spPr bwMode="auto">
          <a:xfrm>
            <a:off x="693737" y="5636081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6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6105" name="Rectangle 137"/>
          <p:cNvSpPr>
            <a:spLocks noChangeArrowheads="1"/>
          </p:cNvSpPr>
          <p:nvPr/>
        </p:nvSpPr>
        <p:spPr bwMode="auto">
          <a:xfrm>
            <a:off x="693737" y="5821819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4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6106" name="Rectangle 138"/>
          <p:cNvSpPr>
            <a:spLocks noChangeArrowheads="1"/>
          </p:cNvSpPr>
          <p:nvPr/>
        </p:nvSpPr>
        <p:spPr bwMode="auto">
          <a:xfrm>
            <a:off x="693737" y="6009144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2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6107" name="Rectangle 139"/>
          <p:cNvSpPr>
            <a:spLocks noChangeArrowheads="1"/>
          </p:cNvSpPr>
          <p:nvPr/>
        </p:nvSpPr>
        <p:spPr bwMode="auto">
          <a:xfrm>
            <a:off x="693737" y="6198056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6108" name="Rectangle 140"/>
          <p:cNvSpPr>
            <a:spLocks noChangeArrowheads="1"/>
          </p:cNvSpPr>
          <p:nvPr/>
        </p:nvSpPr>
        <p:spPr bwMode="auto">
          <a:xfrm>
            <a:off x="603250" y="6385381"/>
            <a:ext cx="18926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–2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6109" name="Rectangle 141"/>
          <p:cNvSpPr>
            <a:spLocks noChangeArrowheads="1"/>
          </p:cNvSpPr>
          <p:nvPr/>
        </p:nvSpPr>
        <p:spPr bwMode="auto">
          <a:xfrm>
            <a:off x="-76200" y="3912056"/>
            <a:ext cx="830262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 algn="r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Marginal utility per clams (utils)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6110" name="Rectangle 142"/>
          <p:cNvSpPr>
            <a:spLocks noChangeArrowheads="1"/>
          </p:cNvSpPr>
          <p:nvPr/>
        </p:nvSpPr>
        <p:spPr bwMode="auto">
          <a:xfrm>
            <a:off x="5410200" y="6261556"/>
            <a:ext cx="153771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Quantity of clams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596111" name="Rectangle 143"/>
          <p:cNvSpPr>
            <a:spLocks noChangeArrowheads="1"/>
          </p:cNvSpPr>
          <p:nvPr/>
        </p:nvSpPr>
        <p:spPr bwMode="auto">
          <a:xfrm>
            <a:off x="2216150" y="1075194"/>
            <a:ext cx="25519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(a)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6112" name="Rectangle 144"/>
          <p:cNvSpPr>
            <a:spLocks noChangeArrowheads="1"/>
          </p:cNvSpPr>
          <p:nvPr/>
        </p:nvSpPr>
        <p:spPr bwMode="auto">
          <a:xfrm>
            <a:off x="2424112" y="1075194"/>
            <a:ext cx="200321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 Cassie’s utility function</a:t>
            </a:r>
            <a:endParaRPr lang="en-US" sz="1400" b="1" dirty="0">
              <a:latin typeface="Century Gothic"/>
              <a:cs typeface="Century Gothic"/>
            </a:endParaRPr>
          </a:p>
        </p:txBody>
      </p:sp>
      <p:sp>
        <p:nvSpPr>
          <p:cNvPr id="596113" name="Rectangle 145"/>
          <p:cNvSpPr>
            <a:spLocks noChangeArrowheads="1"/>
          </p:cNvSpPr>
          <p:nvPr/>
        </p:nvSpPr>
        <p:spPr bwMode="auto">
          <a:xfrm>
            <a:off x="1997075" y="4010481"/>
            <a:ext cx="6627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(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6114" name="Rectangle 146"/>
          <p:cNvSpPr>
            <a:spLocks noChangeArrowheads="1"/>
          </p:cNvSpPr>
          <p:nvPr/>
        </p:nvSpPr>
        <p:spPr bwMode="auto">
          <a:xfrm>
            <a:off x="2043112" y="4010481"/>
            <a:ext cx="12246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b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6115" name="Rectangle 147"/>
          <p:cNvSpPr>
            <a:spLocks noChangeArrowheads="1"/>
          </p:cNvSpPr>
          <p:nvPr/>
        </p:nvSpPr>
        <p:spPr bwMode="auto">
          <a:xfrm>
            <a:off x="2139950" y="4010481"/>
            <a:ext cx="6627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)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596116" name="Rectangle 148"/>
          <p:cNvSpPr>
            <a:spLocks noChangeArrowheads="1"/>
          </p:cNvSpPr>
          <p:nvPr/>
        </p:nvSpPr>
        <p:spPr bwMode="auto">
          <a:xfrm>
            <a:off x="2220912" y="4010481"/>
            <a:ext cx="25741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Cassie’s marginal utility curve</a:t>
            </a:r>
            <a:endParaRPr lang="en-US" sz="1400" b="1" dirty="0">
              <a:latin typeface="Century Gothic"/>
              <a:cs typeface="Century Gothic"/>
            </a:endParaRPr>
          </a:p>
        </p:txBody>
      </p:sp>
      <p:sp>
        <p:nvSpPr>
          <p:cNvPr id="596117" name="Line 149"/>
          <p:cNvSpPr>
            <a:spLocks noChangeShapeType="1"/>
          </p:cNvSpPr>
          <p:nvPr/>
        </p:nvSpPr>
        <p:spPr bwMode="auto">
          <a:xfrm flipV="1">
            <a:off x="860425" y="4248606"/>
            <a:ext cx="0" cy="2211388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6118" name="Line 150"/>
          <p:cNvSpPr>
            <a:spLocks noChangeShapeType="1"/>
          </p:cNvSpPr>
          <p:nvPr/>
        </p:nvSpPr>
        <p:spPr bwMode="auto">
          <a:xfrm flipH="1">
            <a:off x="860425" y="6274256"/>
            <a:ext cx="4948237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Autofit/>
          </a:bodyPr>
          <a:lstStyle/>
          <a:p>
            <a:r>
              <a:rPr lang="en-US" sz="3600" dirty="0" smtClean="0"/>
              <a:t>CASSIE’S TOTAL UTILITY AND MARGINAL UTILITY</a:t>
            </a:r>
            <a:endParaRPr lang="en-US" sz="3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87699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6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5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95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0"/>
                                        <p:tgtEl>
                                          <p:spTgt spid="596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5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5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95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95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95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95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95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95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95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95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5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95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95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95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95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95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95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96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96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96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0"/>
                                        <p:tgtEl>
                                          <p:spTgt spid="596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96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5975" grpId="0"/>
      <p:bldP spid="595976" grpId="0"/>
      <p:bldP spid="595977" grpId="0"/>
      <p:bldP spid="595978" grpId="0"/>
      <p:bldP spid="595979" grpId="0"/>
      <p:bldP spid="595980" grpId="0"/>
      <p:bldP spid="595981" grpId="0"/>
      <p:bldP spid="595982" grpId="0"/>
      <p:bldP spid="595983" grpId="0"/>
      <p:bldP spid="595984" grpId="0"/>
      <p:bldP spid="595985" grpId="0"/>
      <p:bldP spid="595986" grpId="0"/>
      <p:bldP spid="595987" grpId="0"/>
      <p:bldP spid="595988" grpId="0"/>
      <p:bldP spid="595989" grpId="0"/>
      <p:bldP spid="595990" grpId="0"/>
      <p:bldP spid="595991" grpId="0"/>
      <p:bldP spid="595992" grpId="0"/>
      <p:bldP spid="595993" grpId="0"/>
      <p:bldP spid="596007" grpId="0" animBg="1"/>
      <p:bldP spid="596008" grpId="0" animBg="1"/>
      <p:bldP spid="596009" grpId="0" animBg="1"/>
      <p:bldP spid="596023" grpId="0"/>
      <p:bldP spid="5960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/>
              <a:t>Assume that the marginal utilities for the first three units of a good consumed are 200, 150, and 125, respectively. The total utility when two units are consumed is:</a:t>
            </a:r>
          </a:p>
          <a:p>
            <a:pPr>
              <a:defRPr/>
            </a:pPr>
            <a:r>
              <a:rPr lang="en-US" sz="2800" dirty="0"/>
              <a:t>	</a:t>
            </a:r>
          </a:p>
          <a:p>
            <a:pPr marL="742950" indent="-742950">
              <a:buFont typeface="+mj-lt"/>
              <a:buAutoNum type="alphaLcParenR"/>
              <a:defRPr/>
            </a:pPr>
            <a:r>
              <a:rPr lang="en-US" sz="2800" dirty="0" smtClean="0"/>
              <a:t>150</a:t>
            </a:r>
            <a:r>
              <a:rPr lang="en-US" sz="2800" dirty="0"/>
              <a:t>.</a:t>
            </a:r>
          </a:p>
          <a:p>
            <a:pPr marL="742950" indent="-742950">
              <a:buFont typeface="+mj-lt"/>
              <a:buAutoNum type="alphaLcParenR"/>
              <a:defRPr/>
            </a:pPr>
            <a:r>
              <a:rPr lang="en-US" sz="2800" dirty="0" smtClean="0"/>
              <a:t>200</a:t>
            </a:r>
            <a:r>
              <a:rPr lang="en-US" sz="2800" dirty="0"/>
              <a:t>.</a:t>
            </a:r>
          </a:p>
          <a:p>
            <a:pPr marL="742950" indent="-742950">
              <a:buFont typeface="+mj-lt"/>
              <a:buAutoNum type="alphaLcParenR"/>
              <a:defRPr/>
            </a:pPr>
            <a:r>
              <a:rPr lang="en-US" sz="2800" dirty="0" smtClean="0"/>
              <a:t>350</a:t>
            </a:r>
            <a:r>
              <a:rPr lang="en-US" sz="2800" dirty="0"/>
              <a:t>.</a:t>
            </a:r>
          </a:p>
          <a:p>
            <a:pPr marL="742950" indent="-742950">
              <a:buFont typeface="+mj-lt"/>
              <a:buAutoNum type="alphaLcParenR"/>
              <a:defRPr/>
            </a:pPr>
            <a:r>
              <a:rPr lang="en-US" sz="2800" dirty="0" smtClean="0"/>
              <a:t>475</a:t>
            </a:r>
            <a:r>
              <a:rPr lang="en-US" sz="2800" dirty="0"/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25705" y="6307666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3" action="ppaction://hlinksldjump"/>
              </a:rPr>
              <a:t>To Next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3" action="ppaction://hlinksldjump"/>
              </a:rPr>
              <a:t>Active 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62568234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458200" cy="5441950"/>
          </a:xfrm>
        </p:spPr>
        <p:txBody>
          <a:bodyPr>
            <a:normAutofit/>
          </a:bodyPr>
          <a:lstStyle/>
          <a:p>
            <a:r>
              <a:rPr lang="en-US" sz="3200" dirty="0"/>
              <a:t>Joe’s marginal utility from consuming the fourth slice of pizza </a:t>
            </a:r>
            <a:r>
              <a:rPr lang="en-US" sz="3200" dirty="0" smtClean="0"/>
              <a:t>equals:</a:t>
            </a:r>
            <a:endParaRPr lang="en-US" sz="3200" dirty="0"/>
          </a:p>
          <a:p>
            <a:pPr marL="742950" indent="-742950">
              <a:buFont typeface="+mj-lt"/>
              <a:buAutoNum type="alphaLcParenR"/>
            </a:pPr>
            <a:r>
              <a:rPr lang="en-US" sz="3200" dirty="0" smtClean="0"/>
              <a:t>60 </a:t>
            </a:r>
            <a:r>
              <a:rPr lang="en-US" sz="3200" dirty="0" err="1"/>
              <a:t>utils</a:t>
            </a:r>
            <a:r>
              <a:rPr lang="en-US" sz="3200" dirty="0"/>
              <a:t>.</a:t>
            </a:r>
          </a:p>
          <a:p>
            <a:pPr marL="742950" indent="-742950">
              <a:buFont typeface="+mj-lt"/>
              <a:buAutoNum type="alphaLcParenR"/>
            </a:pPr>
            <a:r>
              <a:rPr lang="en-US" sz="3200" dirty="0" smtClean="0"/>
              <a:t>40 </a:t>
            </a:r>
            <a:r>
              <a:rPr lang="en-US" sz="3200" dirty="0" err="1"/>
              <a:t>utils</a:t>
            </a:r>
            <a:r>
              <a:rPr lang="en-US" sz="3200" dirty="0"/>
              <a:t>.</a:t>
            </a:r>
          </a:p>
          <a:p>
            <a:pPr marL="742950" indent="-742950">
              <a:buFont typeface="+mj-lt"/>
              <a:buAutoNum type="alphaLcParenR"/>
            </a:pPr>
            <a:r>
              <a:rPr lang="en-US" sz="3200" dirty="0" smtClean="0"/>
              <a:t>280 </a:t>
            </a:r>
            <a:r>
              <a:rPr lang="en-US" sz="3200" dirty="0" err="1"/>
              <a:t>utils</a:t>
            </a:r>
            <a:r>
              <a:rPr lang="en-US" sz="3200" dirty="0"/>
              <a:t>.</a:t>
            </a:r>
          </a:p>
          <a:p>
            <a:pPr marL="742950" indent="-742950">
              <a:buFont typeface="+mj-lt"/>
              <a:buAutoNum type="alphaLcParenR"/>
            </a:pPr>
            <a:r>
              <a:rPr lang="en-US" sz="3200" dirty="0" smtClean="0"/>
              <a:t>20 </a:t>
            </a:r>
            <a:r>
              <a:rPr lang="en-US" sz="3200" dirty="0" err="1"/>
              <a:t>utils</a:t>
            </a:r>
            <a:r>
              <a:rPr lang="en-US" sz="3200" dirty="0"/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23040" y="2286000"/>
            <a:ext cx="603128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705" y="6307666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To Next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rId4" action="ppaction://hlinksldjump"/>
              </a:rPr>
              <a:t>Active 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 smtClean="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23355843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be5716d57ff0d456102476538852d2fd9119ccc9"/>
</p:tagLst>
</file>

<file path=ppt/theme/theme1.xml><?xml version="1.0" encoding="utf-8"?>
<a:theme xmlns:a="http://schemas.openxmlformats.org/drawingml/2006/main" name="4e Krugman_Dynamic PPTs_Ch05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6_Custom Design">
  <a:themeElements>
    <a:clrScheme name="Krugman 3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Newest 2e theme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Custom 1">
      <a:majorFont>
        <a:latin typeface="Garamond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0_Stone ppt Theme1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1_Stone ppt Theme1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2_Stone ppt Theme1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Custom Design">
  <a:themeElements>
    <a:clrScheme name="Krugman 3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1_Krugman 3e main content">
  <a:themeElements>
    <a:clrScheme name="Krugman 3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newer Krugman 3e theme</Template>
  <TotalTime>540</TotalTime>
  <Words>2284</Words>
  <Application>Microsoft Office PowerPoint</Application>
  <PresentationFormat>On-screen Show (4:3)</PresentationFormat>
  <Paragraphs>445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40</vt:i4>
      </vt:variant>
    </vt:vector>
  </HeadingPairs>
  <TitlesOfParts>
    <vt:vector size="58" baseType="lpstr">
      <vt:lpstr>Arial</vt:lpstr>
      <vt:lpstr>Wingdings</vt:lpstr>
      <vt:lpstr>Calibri</vt:lpstr>
      <vt:lpstr>Candara</vt:lpstr>
      <vt:lpstr>Verdana</vt:lpstr>
      <vt:lpstr>Tahoma</vt:lpstr>
      <vt:lpstr>Courier New</vt:lpstr>
      <vt:lpstr>Tw Cen MT</vt:lpstr>
      <vt:lpstr>Gill Sans</vt:lpstr>
      <vt:lpstr>Century Gothic</vt:lpstr>
      <vt:lpstr>4e Krugman_Dynamic PPTs_Ch05</vt:lpstr>
      <vt:lpstr>6_Custom Design</vt:lpstr>
      <vt:lpstr>1_Newest 2e theme</vt:lpstr>
      <vt:lpstr>10_Stone ppt Theme1</vt:lpstr>
      <vt:lpstr>11_Stone ppt Theme1</vt:lpstr>
      <vt:lpstr>12_Stone ppt Theme1</vt:lpstr>
      <vt:lpstr>7_Custom Design</vt:lpstr>
      <vt:lpstr>11_Krugman 3e main content</vt:lpstr>
      <vt:lpstr>PowerPoint Presentation</vt:lpstr>
      <vt:lpstr>PowerPoint Presentation</vt:lpstr>
      <vt:lpstr>PowerPoint Presentation</vt:lpstr>
      <vt:lpstr>THE QUESTION: HOW DO WE CHOOSE?</vt:lpstr>
      <vt:lpstr>UTILITY AND CONSUMERS</vt:lpstr>
      <vt:lpstr>DIMINISHING MARGINAL UTILITY</vt:lpstr>
      <vt:lpstr>CASSIE’S TOTAL UTILITY AND MARGINAL UTILITY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COMPARE APPLES AND ORANGES</vt:lpstr>
      <vt:lpstr>HOW TO COMPARE APPLES AND ORANGES</vt:lpstr>
      <vt:lpstr>PREFERENCES AND OPTIMALITY</vt:lpstr>
      <vt:lpstr>COMPARING MU TO PRICE</vt:lpstr>
      <vt:lpstr>OPTIMAL CONSUMPTION BUNDLE</vt:lpstr>
      <vt:lpstr>OPTIMAL CONSUMPTION BUNDLE</vt:lpstr>
      <vt:lpstr>OPTIMAL CONSUMPTION BUNDLE</vt:lpstr>
      <vt:lpstr>THE DEMAND CURVE</vt:lpstr>
      <vt:lpstr>PowerPoint Presentation</vt:lpstr>
      <vt:lpstr>THE BUDGET CONSTRAINT</vt:lpstr>
      <vt:lpstr>THE BUDGET CONSTRAINT</vt:lpstr>
      <vt:lpstr>Sammy’s Budget and Total Utility</vt:lpstr>
      <vt:lpstr>OPTIMAL CONSUMPTION BUNDLE</vt:lpstr>
      <vt:lpstr>PowerPoint Presentation</vt:lpstr>
      <vt:lpstr>THE BUDGET CONSTRAINT</vt:lpstr>
      <vt:lpstr>The Budget Constraint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SUBSTITUTION EFFECT</vt:lpstr>
      <vt:lpstr>THE INCOME EFFECT</vt:lpstr>
      <vt:lpstr>GIFFEN GOODS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Solina Lindahl</dc:creator>
  <cp:lastModifiedBy>Lukia Kliossis</cp:lastModifiedBy>
  <cp:revision>72</cp:revision>
  <dcterms:created xsi:type="dcterms:W3CDTF">2012-07-10T13:50:13Z</dcterms:created>
  <dcterms:modified xsi:type="dcterms:W3CDTF">2015-04-08T15:02:07Z</dcterms:modified>
</cp:coreProperties>
</file>