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97" r:id="rId2"/>
    <p:sldMasterId id="2147483701" r:id="rId3"/>
    <p:sldMasterId id="2147483705" r:id="rId4"/>
    <p:sldMasterId id="2147483708" r:id="rId5"/>
    <p:sldMasterId id="2147483711" r:id="rId6"/>
    <p:sldMasterId id="2147483714" r:id="rId7"/>
  </p:sldMasterIdLst>
  <p:notesMasterIdLst>
    <p:notesMasterId r:id="rId51"/>
  </p:notesMasterIdLst>
  <p:handoutMasterIdLst>
    <p:handoutMasterId r:id="rId52"/>
  </p:handoutMasterIdLst>
  <p:sldIdLst>
    <p:sldId id="256" r:id="rId8"/>
    <p:sldId id="257" r:id="rId9"/>
    <p:sldId id="258" r:id="rId10"/>
    <p:sldId id="259" r:id="rId11"/>
    <p:sldId id="266" r:id="rId12"/>
    <p:sldId id="267" r:id="rId13"/>
    <p:sldId id="290" r:id="rId14"/>
    <p:sldId id="288" r:id="rId15"/>
    <p:sldId id="289" r:id="rId16"/>
    <p:sldId id="291" r:id="rId17"/>
    <p:sldId id="268" r:id="rId18"/>
    <p:sldId id="292" r:id="rId19"/>
    <p:sldId id="269" r:id="rId20"/>
    <p:sldId id="270" r:id="rId21"/>
    <p:sldId id="271" r:id="rId22"/>
    <p:sldId id="272" r:id="rId23"/>
    <p:sldId id="262" r:id="rId24"/>
    <p:sldId id="273" r:id="rId25"/>
    <p:sldId id="274" r:id="rId26"/>
    <p:sldId id="263" r:id="rId27"/>
    <p:sldId id="284" r:id="rId28"/>
    <p:sldId id="275" r:id="rId29"/>
    <p:sldId id="264" r:id="rId30"/>
    <p:sldId id="285" r:id="rId31"/>
    <p:sldId id="287" r:id="rId32"/>
    <p:sldId id="277" r:id="rId33"/>
    <p:sldId id="286" r:id="rId34"/>
    <p:sldId id="276" r:id="rId35"/>
    <p:sldId id="278" r:id="rId36"/>
    <p:sldId id="279" r:id="rId37"/>
    <p:sldId id="280" r:id="rId38"/>
    <p:sldId id="281" r:id="rId39"/>
    <p:sldId id="293" r:id="rId40"/>
    <p:sldId id="282" r:id="rId41"/>
    <p:sldId id="294" r:id="rId42"/>
    <p:sldId id="295" r:id="rId43"/>
    <p:sldId id="283" r:id="rId44"/>
    <p:sldId id="298" r:id="rId45"/>
    <p:sldId id="300" r:id="rId46"/>
    <p:sldId id="301" r:id="rId47"/>
    <p:sldId id="299" r:id="rId48"/>
    <p:sldId id="302" r:id="rId49"/>
    <p:sldId id="296" r:id="rId50"/>
  </p:sldIdLst>
  <p:sldSz cx="9144000" cy="6858000" type="screen4x3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6" clrIdx="0"/>
  <p:cmAuthor id="1" name="Solina Lindahl" initials="S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505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2" d="100"/>
          <a:sy n="102" d="100"/>
        </p:scale>
        <p:origin x="-4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-25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6385C-6A1C-B04D-980B-CA61B386D79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82CED-658F-8441-9EF5-FD1553E1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81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30F7D-EC3A-4E11-B375-5BD0DE6909BD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13635-C343-4A0A-8756-1C929435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00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6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4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47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4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57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8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70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0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4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42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8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29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8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84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02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95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4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0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37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95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2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74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9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http://www.ted.com/talks/lang/en/dan_ariely_asks_are_we_in_control_of_our_own_decisions.html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947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17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57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43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00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2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30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94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21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376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2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19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3D4CAB-AFD0-4070-B15D-A97EF2AC98E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47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2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ls.gov/" TargetMode="Externa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hyperlink" Target="http://krugman.blogs.nytimes.com/" TargetMode="External"/><Relationship Id="rId2" Type="http://schemas.openxmlformats.org/officeDocument/2006/relationships/hyperlink" Target="http://www.gregmankiw.blogspot.com/" TargetMode="External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hyperlink" Target="http://www.bea.gov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13.png"/><Relationship Id="rId14" Type="http://schemas.openxmlformats.org/officeDocument/2006/relationships/hyperlink" Target="http://research.stlouisfed.org/fred2/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krugman.blogs.nytimes.com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1390603" y="6755659"/>
            <a:ext cx="709699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9</a:t>
            </a:r>
            <a:endParaRPr 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/>
              <a:ea typeface="Tahoma" pitchFamily="34" charset="0"/>
              <a:cs typeface="Tw Cen M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Slides 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by Solina Lindahl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410200"/>
            <a:ext cx="7772400" cy="13715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4400" b="1" kern="0" spc="500" dirty="0" smtClean="0">
                <a:latin typeface="Tw Cen MT"/>
                <a:cs typeface="Tw Cen MT"/>
              </a:rPr>
              <a:t>Decision Making by Individuals and Firms</a:t>
            </a:r>
            <a:endParaRPr lang="en-US" sz="4400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667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105400"/>
            <a:ext cx="2667000" cy="36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105400"/>
            <a:ext cx="3130550" cy="38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12"/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590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37338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12813" indent="-5715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120015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 marL="137160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 marL="17145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 marL="21717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477207"/>
          </a:xfrm>
          <a:prstGeom prst="downArrowCallout">
            <a:avLst>
              <a:gd name="adj1" fmla="val 32640"/>
              <a:gd name="adj2" fmla="val 35920"/>
              <a:gd name="adj3" fmla="val 35706"/>
              <a:gd name="adj4" fmla="val 5622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  <a:endParaRPr lang="en-US" sz="11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noaction"/>
              </a:rPr>
              <a:t>To Video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Copyright 2015 Worth Publishers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9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65795"/>
            <a:ext cx="13589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cap="all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  <a:ea typeface="+mj-ea"/>
                <a:cs typeface="+mj-cs"/>
              </a:rPr>
              <a:t>Chapter</a:t>
            </a:r>
            <a:endParaRPr lang="en-US" sz="2000" b="1" cap="all" dirty="0">
              <a:solidFill>
                <a:schemeClr val="bg1">
                  <a:lumMod val="7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763" y="4953000"/>
            <a:ext cx="9148763" cy="33813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cap="small" spc="400" dirty="0">
                <a:solidFill>
                  <a:schemeClr val="bg1"/>
                </a:solidFill>
                <a:latin typeface="Tw Cen MT" pitchFamily="34" charset="0"/>
              </a:rPr>
              <a:t>Dynamic PowerPoint™ Slides by </a:t>
            </a:r>
            <a:r>
              <a:rPr lang="en-US" sz="1600" cap="small" spc="400" dirty="0" err="1">
                <a:solidFill>
                  <a:schemeClr val="bg1"/>
                </a:solidFill>
                <a:latin typeface="Tw Cen MT" pitchFamily="34" charset="0"/>
              </a:rPr>
              <a:t>Solina</a:t>
            </a:r>
            <a:r>
              <a:rPr lang="en-US" sz="1600" cap="small" spc="4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600" cap="small" spc="400" dirty="0" err="1">
                <a:solidFill>
                  <a:schemeClr val="bg1"/>
                </a:solidFill>
                <a:latin typeface="Tw Cen MT" pitchFamily="34" charset="0"/>
              </a:rPr>
              <a:t>Lindahl</a:t>
            </a:r>
            <a:endParaRPr lang="en-US" sz="1600" cap="small" spc="4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159746" name="Picture 2" descr="C:\Users\solina\Dropbox\Krugman 3e Dynamic PPTs\Krugman 3e material\covers\Krugman3e_Econ_FrontCover.jp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0941" y="0"/>
            <a:ext cx="4303059" cy="11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390986"/>
            <a:ext cx="7772400" cy="13716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4400" b="1" i="0" u="none" strike="noStrike" kern="1200" cap="none" spc="100" baseline="0" dirty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rPr>
              <a:t>Decision Making by</a:t>
            </a:r>
          </a:p>
          <a:p>
            <a:r>
              <a:rPr lang="en-US" sz="4400" b="1" i="0" u="none" strike="noStrike" kern="1200" cap="none" spc="100" baseline="0" dirty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rPr>
              <a:t>Individuals and Firms</a:t>
            </a:r>
            <a:endParaRPr lang="en-US" sz="3600" b="1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49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CC41E-FED2-45C2-81A4-A3B1F8E02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>
              <a:defRPr sz="1100" i="0" cap="small" spc="400" baseline="0" smtClean="0"/>
            </a:lvl1pPr>
          </a:lstStyle>
          <a:p>
            <a:pPr>
              <a:defRPr/>
            </a:pPr>
            <a:r>
              <a:rPr lang="en-US" smtClean="0"/>
              <a:t>Copyright 2015 Worth Publishers      </a:t>
            </a:r>
            <a:endParaRPr lang="en-US"/>
          </a:p>
        </p:txBody>
      </p:sp>
      <p:pic>
        <p:nvPicPr>
          <p:cNvPr id="33794" name="Picture 2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34" y="3737661"/>
            <a:ext cx="2895599" cy="83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0"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87308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51250"/>
            <a:ext cx="3276600" cy="13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0" y="6019800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slide" Target="../slides/slide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slide" Target="../slides/slide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slide" Target="../slides/slide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slide" Target="../slides/slide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Relationship Id="rId4" Type="http://schemas.openxmlformats.org/officeDocument/2006/relationships/slide" Target="../slides/slid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8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8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2015 Worth Publishers      </a:t>
            </a: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F8EF59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rgbClr val="C5BE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rgbClr val="C5BE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34.xml"/><Relationship Id="rId3" Type="http://schemas.openxmlformats.org/officeDocument/2006/relationships/slide" Target="slide4.xml"/><Relationship Id="rId7" Type="http://schemas.openxmlformats.org/officeDocument/2006/relationships/slide" Target="slide13.xml"/><Relationship Id="rId12" Type="http://schemas.openxmlformats.org/officeDocument/2006/relationships/slide" Target="slide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11" Type="http://schemas.openxmlformats.org/officeDocument/2006/relationships/slide" Target="slide31.xml"/><Relationship Id="rId5" Type="http://schemas.openxmlformats.org/officeDocument/2006/relationships/slide" Target="slide6.xml"/><Relationship Id="rId10" Type="http://schemas.openxmlformats.org/officeDocument/2006/relationships/slide" Target="slide22.xml"/><Relationship Id="rId4" Type="http://schemas.openxmlformats.org/officeDocument/2006/relationships/slide" Target="slide5.xml"/><Relationship Id="rId9" Type="http://schemas.openxmlformats.org/officeDocument/2006/relationships/slide" Target="slide29.xml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lang/en/dan_ariely_asks_are_we_in_control_of_our_own_decisions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9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441950"/>
          </a:xfrm>
        </p:spPr>
        <p:txBody>
          <a:bodyPr>
            <a:noAutofit/>
          </a:bodyPr>
          <a:lstStyle/>
          <a:p>
            <a:r>
              <a:rPr lang="en-US" sz="2800" dirty="0"/>
              <a:t>Sandy owns a firm with annual </a:t>
            </a:r>
            <a:r>
              <a:rPr lang="en-US" sz="2800" dirty="0" smtClean="0"/>
              <a:t>revenue </a:t>
            </a:r>
            <a:r>
              <a:rPr lang="en-US" sz="2800" dirty="0"/>
              <a:t>of $</a:t>
            </a:r>
            <a:r>
              <a:rPr lang="en-US" sz="2800" dirty="0" smtClean="0"/>
              <a:t>1 million. </a:t>
            </a:r>
            <a:r>
              <a:rPr lang="en-US" sz="2800" dirty="0"/>
              <a:t>Wages, rent, and other costs are $900,000. Suppose that instead of being an </a:t>
            </a:r>
            <a:r>
              <a:rPr lang="en-US" sz="2800" dirty="0" smtClean="0"/>
              <a:t>entrepreneur, </a:t>
            </a:r>
            <a:r>
              <a:rPr lang="en-US" sz="2800" dirty="0"/>
              <a:t>Sandy could get a job with an annual salary of $250,000</a:t>
            </a:r>
            <a:r>
              <a:rPr lang="en-US" sz="2800" dirty="0" smtClean="0"/>
              <a:t>. Assume </a:t>
            </a:r>
            <a:r>
              <a:rPr lang="en-US" sz="2800" dirty="0"/>
              <a:t>that a job would be as satisfying to Sandy as being an entrepreneur. Calculate Sandy’s economic profit</a:t>
            </a:r>
            <a:r>
              <a:rPr lang="en-US" sz="2800" dirty="0" smtClean="0"/>
              <a:t>.</a:t>
            </a:r>
            <a:r>
              <a:rPr lang="en-US" sz="2800" dirty="0"/>
              <a:t>	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/>
              <a:t>$100,000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/>
              <a:t>$50,000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/>
              <a:t>$0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/>
              <a:t>–$</a:t>
            </a:r>
            <a:r>
              <a:rPr lang="en-US" sz="2800" dirty="0"/>
              <a:t>150,000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944806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199" y="4738264"/>
            <a:ext cx="2590799" cy="211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IMPLICIT COST OF CAPITAL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46482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990033"/>
                </a:solidFill>
              </a:rPr>
              <a:t>Capital</a:t>
            </a:r>
            <a:r>
              <a:rPr lang="en-US" dirty="0"/>
              <a:t> </a:t>
            </a:r>
            <a:r>
              <a:rPr lang="en-US" b="0" dirty="0"/>
              <a:t>is the total value of </a:t>
            </a:r>
            <a:r>
              <a:rPr lang="en-US" b="0" dirty="0" smtClean="0"/>
              <a:t>assets owned </a:t>
            </a:r>
            <a:r>
              <a:rPr lang="en-US" b="0" dirty="0"/>
              <a:t>by an individual or </a:t>
            </a:r>
            <a:r>
              <a:rPr lang="en-US" b="0" dirty="0" smtClean="0"/>
              <a:t>firm—</a:t>
            </a:r>
            <a:r>
              <a:rPr lang="fr-FR" b="0" dirty="0" smtClean="0"/>
              <a:t>physical </a:t>
            </a:r>
            <a:r>
              <a:rPr lang="fr-FR" b="0" dirty="0"/>
              <a:t>assets plus financial assets</a:t>
            </a:r>
            <a:r>
              <a:rPr lang="fr-FR" b="0" dirty="0" smtClean="0"/>
              <a:t>.</a:t>
            </a:r>
            <a:endParaRPr lang="en-US" b="0" dirty="0" smtClean="0"/>
          </a:p>
          <a:p>
            <a:r>
              <a:rPr lang="en-US" b="0" dirty="0" smtClean="0"/>
              <a:t>The </a:t>
            </a:r>
            <a:r>
              <a:rPr lang="en-US" i="1" dirty="0">
                <a:solidFill>
                  <a:srgbClr val="990033"/>
                </a:solidFill>
              </a:rPr>
              <a:t>implicit cost of capital </a:t>
            </a:r>
            <a:r>
              <a:rPr lang="en-US" b="0" dirty="0"/>
              <a:t>is </a:t>
            </a:r>
            <a:r>
              <a:rPr lang="en-US" b="0" dirty="0" smtClean="0"/>
              <a:t>the opportunity </a:t>
            </a:r>
            <a:r>
              <a:rPr lang="en-US" b="0" dirty="0"/>
              <a:t>cost of the use of </a:t>
            </a:r>
            <a:r>
              <a:rPr lang="en-US" b="0" dirty="0" smtClean="0"/>
              <a:t>one’s own capital:</a:t>
            </a:r>
          </a:p>
          <a:p>
            <a:pPr lvl="1"/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income earned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the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 had been employed in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its next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alternative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(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e.g.,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forgone interest income).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00800" y="5073068"/>
            <a:ext cx="2133600" cy="1784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571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different types of decisions: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A choice between two alternatives </a:t>
            </a:r>
            <a:r>
              <a:rPr lang="en-US" i="1" dirty="0" smtClean="0">
                <a:solidFill>
                  <a:srgbClr val="990033"/>
                </a:solidFill>
              </a:rPr>
              <a:t>(“either–or”)</a:t>
            </a:r>
            <a:endParaRPr lang="en-US" i="1" dirty="0">
              <a:solidFill>
                <a:srgbClr val="990033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/>
              <a:t>A more complex choice that requires us to choose at the margin </a:t>
            </a:r>
            <a:r>
              <a:rPr lang="en-US" i="1" dirty="0" smtClean="0">
                <a:solidFill>
                  <a:srgbClr val="990033"/>
                </a:solidFill>
              </a:rPr>
              <a:t>(“how much?”)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3531"/>
            <a:ext cx="3429000" cy="251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3733800" y="3886200"/>
            <a:ext cx="3505200" cy="2133600"/>
          </a:xfrm>
          <a:prstGeom prst="cloudCallout">
            <a:avLst>
              <a:gd name="adj1" fmla="val -87887"/>
              <a:gd name="adj2" fmla="val 27976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67200" y="406914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Should I go to college?</a:t>
            </a:r>
          </a:p>
          <a:p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Should I take an extra class?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765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“EITHER–OR”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4876800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990033"/>
                </a:solidFill>
              </a:rPr>
              <a:t>Principle of “either–or</a:t>
            </a:r>
            <a:r>
              <a:rPr lang="en-US" sz="2800" i="1" dirty="0">
                <a:solidFill>
                  <a:srgbClr val="990033"/>
                </a:solidFill>
              </a:rPr>
              <a:t>” decision </a:t>
            </a:r>
            <a:r>
              <a:rPr lang="en-US" sz="2800" i="1" dirty="0" smtClean="0">
                <a:solidFill>
                  <a:srgbClr val="990033"/>
                </a:solidFill>
              </a:rPr>
              <a:t>making: </a:t>
            </a:r>
            <a:endParaRPr lang="en-US" sz="2800" i="1" dirty="0">
              <a:solidFill>
                <a:srgbClr val="990033"/>
              </a:solidFill>
            </a:endParaRPr>
          </a:p>
          <a:p>
            <a:r>
              <a:rPr lang="en-US" sz="2800" b="0" dirty="0"/>
              <a:t>when faced with an “</a:t>
            </a:r>
            <a:r>
              <a:rPr lang="en-US" sz="2800" b="0" dirty="0" smtClean="0"/>
              <a:t>either–or” choice </a:t>
            </a:r>
            <a:r>
              <a:rPr lang="en-US" sz="2800" b="0" dirty="0"/>
              <a:t>between two </a:t>
            </a:r>
            <a:r>
              <a:rPr lang="en-US" sz="2800" b="0" dirty="0" smtClean="0"/>
              <a:t>activities (all else equal)  </a:t>
            </a:r>
            <a:r>
              <a:rPr lang="en-US" sz="2800" dirty="0" smtClean="0"/>
              <a:t>choose </a:t>
            </a:r>
            <a:r>
              <a:rPr lang="en-US" sz="2800" dirty="0"/>
              <a:t>the one with the </a:t>
            </a:r>
            <a:r>
              <a:rPr lang="en-US" sz="2800" dirty="0" smtClean="0"/>
              <a:t>positive economic </a:t>
            </a:r>
            <a:r>
              <a:rPr lang="en-US" sz="2800" dirty="0"/>
              <a:t>profit.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200" y="2674410"/>
            <a:ext cx="4210050" cy="312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791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2009, the average value of an acre of farmland in the 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United States overall was $2,100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; in Rhode 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Island the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average was $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15,300—lots of incentive to sell.</a:t>
            </a: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95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213485"/>
            <a:ext cx="5562600" cy="264451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38201"/>
            <a:ext cx="8915400" cy="3124199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W</a:t>
            </a:r>
            <a:r>
              <a:rPr lang="en-US" sz="3200" dirty="0" smtClean="0"/>
              <a:t>hat </a:t>
            </a:r>
            <a:r>
              <a:rPr lang="en-US" sz="3200" dirty="0"/>
              <a:t>if, instead of just </a:t>
            </a:r>
            <a:r>
              <a:rPr lang="en-US" sz="3200" dirty="0" smtClean="0"/>
              <a:t>two options, </a:t>
            </a:r>
            <a:r>
              <a:rPr lang="en-US" sz="3200" dirty="0"/>
              <a:t>there are three or more? </a:t>
            </a:r>
            <a:r>
              <a:rPr lang="en-US" sz="3200" dirty="0" smtClean="0"/>
              <a:t>Does the </a:t>
            </a:r>
            <a:r>
              <a:rPr lang="en-US" sz="3200" dirty="0"/>
              <a:t>principle of “either–or” decision </a:t>
            </a:r>
            <a:r>
              <a:rPr lang="en-US" sz="3200" dirty="0" smtClean="0"/>
              <a:t>making still apply? </a:t>
            </a:r>
          </a:p>
          <a:p>
            <a:r>
              <a:rPr 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Yes. Any choice between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three </a:t>
            </a:r>
            <a:r>
              <a:rPr 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 more options can always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 boiled down to a series of </a:t>
            </a:r>
            <a:r>
              <a:rPr 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choices between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alternatives.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862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sxc.hu/pic/l/v/vi/vierdrie/901676_193210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266" y="3429000"/>
            <a:ext cx="44569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MAKING “</a:t>
            </a:r>
            <a:r>
              <a:rPr lang="en-US" sz="4000" spc="0" dirty="0" smtClean="0"/>
              <a:t>HOW</a:t>
            </a:r>
            <a:r>
              <a:rPr lang="en-US" sz="4000" dirty="0" smtClean="0"/>
              <a:t> MUCH” DECISIONS:</a:t>
            </a:r>
            <a:br>
              <a:rPr lang="en-US" sz="4000" dirty="0" smtClean="0"/>
            </a:br>
            <a:r>
              <a:rPr lang="en-US" sz="4000" dirty="0" smtClean="0"/>
              <a:t>THE ROLE OF MARGINAL ANALYSIS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31242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make good “how much?” decisions requires weighing the additional costs and benefits of each increase.</a:t>
            </a:r>
          </a:p>
          <a:p>
            <a:r>
              <a:rPr lang="en-US" i="1" dirty="0" smtClean="0">
                <a:solidFill>
                  <a:srgbClr val="990033"/>
                </a:solidFill>
              </a:rPr>
              <a:t>Marginal cost</a:t>
            </a:r>
            <a:r>
              <a:rPr lang="en-US" b="0" i="1" dirty="0" smtClean="0">
                <a:solidFill>
                  <a:srgbClr val="990033"/>
                </a:solidFill>
              </a:rPr>
              <a:t>:</a:t>
            </a:r>
            <a:r>
              <a:rPr lang="en-US" b="0" i="1" dirty="0" smtClean="0"/>
              <a:t> </a:t>
            </a:r>
            <a:r>
              <a:rPr lang="en-US" b="0" dirty="0" smtClean="0"/>
              <a:t>the additional cost incurred </a:t>
            </a:r>
            <a:r>
              <a:rPr lang="en-US" b="0" dirty="0"/>
              <a:t>by producing one more </a:t>
            </a:r>
            <a:r>
              <a:rPr lang="en-US" b="0" dirty="0" smtClean="0"/>
              <a:t>unit of </a:t>
            </a:r>
            <a:r>
              <a:rPr lang="en-US" b="0" dirty="0"/>
              <a:t>that good or service</a:t>
            </a:r>
            <a:r>
              <a:rPr lang="en-US" b="0" dirty="0" smtClean="0"/>
              <a:t>.</a:t>
            </a:r>
            <a:endParaRPr lang="en-US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609600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What does it cost to make one more doll?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8770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SHAPE OF MARGINAL COST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067800" cy="4800600"/>
          </a:xfrm>
        </p:spPr>
        <p:txBody>
          <a:bodyPr>
            <a:noAutofit/>
          </a:bodyPr>
          <a:lstStyle/>
          <a:p>
            <a:r>
              <a:rPr lang="en-US" sz="2400" b="0" dirty="0" smtClean="0"/>
              <a:t>The </a:t>
            </a:r>
            <a:r>
              <a:rPr lang="en-US" sz="2400" i="1" dirty="0">
                <a:solidFill>
                  <a:srgbClr val="990033"/>
                </a:solidFill>
              </a:rPr>
              <a:t>marginal cost curve </a:t>
            </a:r>
            <a:r>
              <a:rPr lang="en-US" sz="2400" b="0" dirty="0" smtClean="0"/>
              <a:t>shows how </a:t>
            </a:r>
            <a:r>
              <a:rPr lang="en-US" sz="2400" b="0" dirty="0"/>
              <a:t>the cost of producing one </a:t>
            </a:r>
            <a:r>
              <a:rPr lang="en-US" sz="2400" b="0" dirty="0" smtClean="0"/>
              <a:t>more unit </a:t>
            </a:r>
            <a:r>
              <a:rPr lang="en-US" sz="2400" b="0" dirty="0"/>
              <a:t>depends on the quantity that </a:t>
            </a:r>
            <a:r>
              <a:rPr lang="en-US" sz="2400" b="0" dirty="0" smtClean="0"/>
              <a:t>has already </a:t>
            </a:r>
            <a:r>
              <a:rPr lang="en-US" sz="2400" b="0" dirty="0"/>
              <a:t>been produced</a:t>
            </a:r>
            <a:r>
              <a:rPr lang="en-US" sz="2400" b="0" dirty="0" smtClean="0"/>
              <a:t>.</a:t>
            </a:r>
          </a:p>
          <a:p>
            <a:r>
              <a:rPr lang="en-US" sz="2400" dirty="0"/>
              <a:t>Each product has a unique marginal cost.  Some basic </a:t>
            </a:r>
            <a:r>
              <a:rPr lang="en-US" sz="2400" dirty="0" smtClean="0"/>
              <a:t>shapes:</a:t>
            </a:r>
            <a:endParaRPr lang="en-US" sz="2400" b="0" dirty="0"/>
          </a:p>
          <a:p>
            <a:r>
              <a:rPr lang="en-US" sz="2400" i="1" dirty="0">
                <a:solidFill>
                  <a:srgbClr val="990033"/>
                </a:solidFill>
              </a:rPr>
              <a:t>Increasing marginal </a:t>
            </a:r>
            <a:r>
              <a:rPr lang="en-US" sz="2400" i="1" dirty="0" smtClean="0">
                <a:solidFill>
                  <a:srgbClr val="990033"/>
                </a:solidFill>
              </a:rPr>
              <a:t>cost: </a:t>
            </a:r>
            <a:r>
              <a:rPr lang="en-US" sz="2400" b="0" dirty="0" smtClean="0"/>
              <a:t>Each additional </a:t>
            </a:r>
            <a:r>
              <a:rPr lang="en-US" sz="2400" b="0" dirty="0"/>
              <a:t>unit costs more </a:t>
            </a:r>
            <a:r>
              <a:rPr lang="en-US" sz="2400" b="0" dirty="0" smtClean="0"/>
              <a:t>to produce </a:t>
            </a:r>
            <a:r>
              <a:rPr lang="en-US" sz="2400" b="0" dirty="0"/>
              <a:t>than the previous one.</a:t>
            </a:r>
          </a:p>
          <a:p>
            <a:r>
              <a:rPr lang="en-US" sz="2400" i="1" dirty="0">
                <a:solidFill>
                  <a:srgbClr val="990033"/>
                </a:solidFill>
              </a:rPr>
              <a:t>Constant marginal cost:  </a:t>
            </a:r>
            <a:r>
              <a:rPr lang="en-US" sz="2400" b="0" dirty="0" smtClean="0"/>
              <a:t>Each additional </a:t>
            </a:r>
            <a:r>
              <a:rPr lang="en-US" sz="2400" b="0" dirty="0"/>
              <a:t>unit costs the </a:t>
            </a:r>
            <a:r>
              <a:rPr lang="en-US" sz="2400" b="0" dirty="0" smtClean="0"/>
              <a:t>same to </a:t>
            </a:r>
            <a:r>
              <a:rPr lang="en-US" sz="2400" b="0" dirty="0"/>
              <a:t>produce as the previous one.</a:t>
            </a:r>
          </a:p>
          <a:p>
            <a:r>
              <a:rPr lang="en-US" sz="2400" i="1" dirty="0">
                <a:solidFill>
                  <a:srgbClr val="990033"/>
                </a:solidFill>
              </a:rPr>
              <a:t>Decreasing marginal cost: </a:t>
            </a:r>
            <a:r>
              <a:rPr lang="en-US" sz="2400" b="0" dirty="0" smtClean="0"/>
              <a:t>Each additional </a:t>
            </a:r>
            <a:r>
              <a:rPr lang="en-US" sz="2400" b="0" dirty="0"/>
              <a:t>unit costs less </a:t>
            </a:r>
            <a:r>
              <a:rPr lang="en-US" sz="2400" b="0" dirty="0" smtClean="0"/>
              <a:t>to produce </a:t>
            </a:r>
            <a:r>
              <a:rPr lang="en-US" sz="2400" b="0" dirty="0"/>
              <a:t>than the previous one.</a:t>
            </a:r>
          </a:p>
          <a:p>
            <a:r>
              <a:rPr lang="en-US" sz="2400" i="1" dirty="0">
                <a:solidFill>
                  <a:srgbClr val="990033"/>
                </a:solidFill>
              </a:rPr>
              <a:t>Marginal benefit: </a:t>
            </a:r>
            <a:r>
              <a:rPr lang="en-US" sz="2400" b="0" dirty="0" smtClean="0"/>
              <a:t>The additional benefit derived </a:t>
            </a:r>
            <a:r>
              <a:rPr lang="en-US" sz="2400" b="0" dirty="0"/>
              <a:t>from producing one </a:t>
            </a:r>
            <a:r>
              <a:rPr lang="en-US" sz="2400" b="0" dirty="0" smtClean="0"/>
              <a:t>more unit </a:t>
            </a:r>
            <a:r>
              <a:rPr lang="en-US" sz="2400" b="0" dirty="0"/>
              <a:t>of that good or service.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778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23" name="Rectangle 55"/>
          <p:cNvSpPr>
            <a:spLocks noChangeArrowheads="1"/>
          </p:cNvSpPr>
          <p:nvPr/>
        </p:nvSpPr>
        <p:spPr bwMode="auto">
          <a:xfrm>
            <a:off x="4107608" y="4724400"/>
            <a:ext cx="760413" cy="1125537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5" name="Rectangle 57"/>
          <p:cNvSpPr>
            <a:spLocks noChangeArrowheads="1"/>
          </p:cNvSpPr>
          <p:nvPr/>
        </p:nvSpPr>
        <p:spPr bwMode="auto">
          <a:xfrm>
            <a:off x="2590800" y="5308068"/>
            <a:ext cx="762000" cy="548640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6" name="Rectangle 58"/>
          <p:cNvSpPr>
            <a:spLocks noChangeArrowheads="1"/>
          </p:cNvSpPr>
          <p:nvPr/>
        </p:nvSpPr>
        <p:spPr bwMode="auto">
          <a:xfrm>
            <a:off x="1059920" y="5563129"/>
            <a:ext cx="760413" cy="287337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7" name="Rectangle 59"/>
          <p:cNvSpPr>
            <a:spLocks noChangeArrowheads="1"/>
          </p:cNvSpPr>
          <p:nvPr/>
        </p:nvSpPr>
        <p:spPr bwMode="auto">
          <a:xfrm>
            <a:off x="3352800" y="5079999"/>
            <a:ext cx="752475" cy="776709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8" name="Rectangle 60"/>
          <p:cNvSpPr>
            <a:spLocks noChangeArrowheads="1"/>
          </p:cNvSpPr>
          <p:nvPr/>
        </p:nvSpPr>
        <p:spPr bwMode="auto">
          <a:xfrm>
            <a:off x="1828800" y="5442743"/>
            <a:ext cx="754063" cy="405340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9" name="Line 61"/>
          <p:cNvSpPr>
            <a:spLocks noChangeShapeType="1"/>
          </p:cNvSpPr>
          <p:nvPr/>
        </p:nvSpPr>
        <p:spPr bwMode="auto">
          <a:xfrm>
            <a:off x="1041400" y="3242732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0" name="Line 62"/>
          <p:cNvSpPr>
            <a:spLocks noChangeShapeType="1"/>
          </p:cNvSpPr>
          <p:nvPr/>
        </p:nvSpPr>
        <p:spPr bwMode="auto">
          <a:xfrm>
            <a:off x="1041400" y="4114800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2" name="Line 64"/>
          <p:cNvSpPr>
            <a:spLocks noChangeShapeType="1"/>
          </p:cNvSpPr>
          <p:nvPr/>
        </p:nvSpPr>
        <p:spPr bwMode="auto">
          <a:xfrm>
            <a:off x="1041400" y="4953000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3" name="Line 65"/>
          <p:cNvSpPr>
            <a:spLocks noChangeShapeType="1"/>
          </p:cNvSpPr>
          <p:nvPr/>
        </p:nvSpPr>
        <p:spPr bwMode="auto">
          <a:xfrm flipV="1">
            <a:off x="1819065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4" name="Line 66"/>
          <p:cNvSpPr>
            <a:spLocks noChangeShapeType="1"/>
          </p:cNvSpPr>
          <p:nvPr/>
        </p:nvSpPr>
        <p:spPr bwMode="auto">
          <a:xfrm flipV="1">
            <a:off x="2590379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5" name="Line 67"/>
          <p:cNvSpPr>
            <a:spLocks noChangeShapeType="1"/>
          </p:cNvSpPr>
          <p:nvPr/>
        </p:nvSpPr>
        <p:spPr bwMode="auto">
          <a:xfrm flipV="1">
            <a:off x="3352379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6" name="Line 68"/>
          <p:cNvSpPr>
            <a:spLocks noChangeShapeType="1"/>
          </p:cNvSpPr>
          <p:nvPr/>
        </p:nvSpPr>
        <p:spPr bwMode="auto">
          <a:xfrm flipV="1">
            <a:off x="4104854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7" name="Line 69"/>
          <p:cNvSpPr>
            <a:spLocks noChangeShapeType="1"/>
          </p:cNvSpPr>
          <p:nvPr/>
        </p:nvSpPr>
        <p:spPr bwMode="auto">
          <a:xfrm flipV="1">
            <a:off x="4868174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42" name="Rectangle 74"/>
          <p:cNvSpPr>
            <a:spLocks noChangeArrowheads="1"/>
          </p:cNvSpPr>
          <p:nvPr/>
        </p:nvSpPr>
        <p:spPr bwMode="auto">
          <a:xfrm>
            <a:off x="4404428" y="58832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3" name="Rectangle 75"/>
          <p:cNvSpPr>
            <a:spLocks noChangeArrowheads="1"/>
          </p:cNvSpPr>
          <p:nvPr/>
        </p:nvSpPr>
        <p:spPr bwMode="auto">
          <a:xfrm>
            <a:off x="3657600" y="58832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4" name="Rectangle 76"/>
          <p:cNvSpPr>
            <a:spLocks noChangeArrowheads="1"/>
          </p:cNvSpPr>
          <p:nvPr/>
        </p:nvSpPr>
        <p:spPr bwMode="auto">
          <a:xfrm>
            <a:off x="2895600" y="58832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5" name="Rectangle 77"/>
          <p:cNvSpPr>
            <a:spLocks noChangeArrowheads="1"/>
          </p:cNvSpPr>
          <p:nvPr/>
        </p:nvSpPr>
        <p:spPr bwMode="auto">
          <a:xfrm>
            <a:off x="2133600" y="587480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6" name="Rectangle 78"/>
          <p:cNvSpPr>
            <a:spLocks noChangeArrowheads="1"/>
          </p:cNvSpPr>
          <p:nvPr/>
        </p:nvSpPr>
        <p:spPr bwMode="auto">
          <a:xfrm>
            <a:off x="1481668" y="587480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7" name="Rectangle 79"/>
          <p:cNvSpPr>
            <a:spLocks noChangeArrowheads="1"/>
          </p:cNvSpPr>
          <p:nvPr/>
        </p:nvSpPr>
        <p:spPr bwMode="auto">
          <a:xfrm>
            <a:off x="835025" y="58832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91249" name="Rectangle 81"/>
          <p:cNvSpPr>
            <a:spLocks noChangeArrowheads="1"/>
          </p:cNvSpPr>
          <p:nvPr/>
        </p:nvSpPr>
        <p:spPr bwMode="auto">
          <a:xfrm>
            <a:off x="237070" y="3128889"/>
            <a:ext cx="7461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$300,000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50" name="Rectangle 82"/>
          <p:cNvSpPr>
            <a:spLocks noChangeArrowheads="1"/>
          </p:cNvSpPr>
          <p:nvPr/>
        </p:nvSpPr>
        <p:spPr bwMode="auto">
          <a:xfrm>
            <a:off x="330201" y="3996268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200,000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51" name="Rectangle 83"/>
          <p:cNvSpPr>
            <a:spLocks noChangeArrowheads="1"/>
          </p:cNvSpPr>
          <p:nvPr/>
        </p:nvSpPr>
        <p:spPr bwMode="auto">
          <a:xfrm>
            <a:off x="347132" y="4859866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100,000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52" name="Rectangle 84"/>
          <p:cNvSpPr>
            <a:spLocks noChangeArrowheads="1"/>
          </p:cNvSpPr>
          <p:nvPr/>
        </p:nvSpPr>
        <p:spPr bwMode="auto">
          <a:xfrm>
            <a:off x="152400" y="2070556"/>
            <a:ext cx="2590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cost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53" name="Rectangle 85"/>
          <p:cNvSpPr>
            <a:spLocks noChangeArrowheads="1"/>
          </p:cNvSpPr>
          <p:nvPr/>
        </p:nvSpPr>
        <p:spPr bwMode="auto">
          <a:xfrm>
            <a:off x="5257800" y="6154737"/>
            <a:ext cx="2499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schooling (years)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61" name="Freeform 93"/>
          <p:cNvSpPr>
            <a:spLocks/>
          </p:cNvSpPr>
          <p:nvPr/>
        </p:nvSpPr>
        <p:spPr bwMode="auto">
          <a:xfrm>
            <a:off x="1041400" y="2582862"/>
            <a:ext cx="5322888" cy="3267075"/>
          </a:xfrm>
          <a:custGeom>
            <a:avLst/>
            <a:gdLst>
              <a:gd name="T0" fmla="*/ 2100 w 2100"/>
              <a:gd name="T1" fmla="*/ 1530 h 1530"/>
              <a:gd name="T2" fmla="*/ 0 w 2100"/>
              <a:gd name="T3" fmla="*/ 1530 h 1530"/>
              <a:gd name="T4" fmla="*/ 0 w 2100"/>
              <a:gd name="T5" fmla="*/ 0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0" h="1530">
                <a:moveTo>
                  <a:pt x="2100" y="1530"/>
                </a:moveTo>
                <a:lnTo>
                  <a:pt x="0" y="1530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2" name="Rectangle 94"/>
          <p:cNvSpPr>
            <a:spLocks noChangeArrowheads="1"/>
          </p:cNvSpPr>
          <p:nvPr/>
        </p:nvSpPr>
        <p:spPr bwMode="auto">
          <a:xfrm>
            <a:off x="3276600" y="4097338"/>
            <a:ext cx="21600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cost curve, </a:t>
            </a:r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MARGINAL COST OF ALEX’S SCHOOLING</a:t>
            </a:r>
            <a:endParaRPr lang="en-US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676" y="990600"/>
            <a:ext cx="4726517" cy="248696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/>
          <p:cNvSpPr/>
          <p:nvPr/>
        </p:nvSpPr>
        <p:spPr>
          <a:xfrm>
            <a:off x="1059920" y="3990976"/>
            <a:ext cx="4526493" cy="1647824"/>
          </a:xfrm>
          <a:custGeom>
            <a:avLst/>
            <a:gdLst>
              <a:gd name="connsiteX0" fmla="*/ 0 w 4639734"/>
              <a:gd name="connsiteY0" fmla="*/ 1143000 h 1143000"/>
              <a:gd name="connsiteX1" fmla="*/ 2692400 w 4639734"/>
              <a:gd name="connsiteY1" fmla="*/ 770467 h 1143000"/>
              <a:gd name="connsiteX2" fmla="*/ 4639734 w 4639734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9734" h="1143000">
                <a:moveTo>
                  <a:pt x="0" y="1143000"/>
                </a:moveTo>
                <a:cubicBezTo>
                  <a:pt x="959555" y="1051983"/>
                  <a:pt x="1919111" y="960967"/>
                  <a:pt x="2692400" y="770467"/>
                </a:cubicBezTo>
                <a:cubicBezTo>
                  <a:pt x="3465689" y="579967"/>
                  <a:pt x="4310945" y="129822"/>
                  <a:pt x="4639734" y="0"/>
                </a:cubicBezTo>
              </a:path>
            </a:pathLst>
          </a:cu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391264" name="Oval 96"/>
          <p:cNvSpPr>
            <a:spLocks noChangeArrowheads="1"/>
          </p:cNvSpPr>
          <p:nvPr/>
        </p:nvSpPr>
        <p:spPr bwMode="auto">
          <a:xfrm>
            <a:off x="1371600" y="5511799"/>
            <a:ext cx="119063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5" name="Oval 97"/>
          <p:cNvSpPr>
            <a:spLocks noChangeArrowheads="1"/>
          </p:cNvSpPr>
          <p:nvPr/>
        </p:nvSpPr>
        <p:spPr bwMode="auto">
          <a:xfrm>
            <a:off x="2125663" y="5401206"/>
            <a:ext cx="119062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6" name="Oval 98"/>
          <p:cNvSpPr>
            <a:spLocks noChangeArrowheads="1"/>
          </p:cNvSpPr>
          <p:nvPr/>
        </p:nvSpPr>
        <p:spPr bwMode="auto">
          <a:xfrm>
            <a:off x="2873375" y="5249333"/>
            <a:ext cx="119063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7" name="Oval 99"/>
          <p:cNvSpPr>
            <a:spLocks noChangeArrowheads="1"/>
          </p:cNvSpPr>
          <p:nvPr/>
        </p:nvSpPr>
        <p:spPr bwMode="auto">
          <a:xfrm>
            <a:off x="3638550" y="5029200"/>
            <a:ext cx="119063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8" name="Oval 100"/>
          <p:cNvSpPr>
            <a:spLocks noChangeArrowheads="1"/>
          </p:cNvSpPr>
          <p:nvPr/>
        </p:nvSpPr>
        <p:spPr bwMode="auto">
          <a:xfrm>
            <a:off x="4394200" y="4682066"/>
            <a:ext cx="119063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1600200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772400" y="1972790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772400" y="2336322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772400" y="2684252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772400" y="3048000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237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9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9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9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9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223" grpId="0" animBg="1"/>
      <p:bldP spid="391225" grpId="0" animBg="1"/>
      <p:bldP spid="391226" grpId="0" animBg="1"/>
      <p:bldP spid="391227" grpId="0" animBg="1"/>
      <p:bldP spid="391228" grpId="0" animBg="1"/>
      <p:bldP spid="391262" grpId="0"/>
      <p:bldP spid="8" grpId="0" animBg="1"/>
      <p:bldP spid="391264" grpId="0" animBg="1"/>
      <p:bldP spid="391265" grpId="0" animBg="1"/>
      <p:bldP spid="391266" grpId="0" animBg="1"/>
      <p:bldP spid="391267" grpId="0" animBg="1"/>
      <p:bldP spid="391268" grpId="0" animBg="1"/>
      <p:bldP spid="9" grpId="0" animBg="1"/>
      <p:bldP spid="9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98316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Total Cost Versus Marginal Cost </a:t>
            </a:r>
          </a:p>
          <a:p>
            <a:r>
              <a:rPr lang="en-US" sz="3200" b="0" dirty="0" smtClean="0"/>
              <a:t>It </a:t>
            </a:r>
            <a:r>
              <a:rPr lang="en-US" sz="3200" b="0" dirty="0"/>
              <a:t>can be easy to conclude that marginal</a:t>
            </a:r>
          </a:p>
          <a:p>
            <a:r>
              <a:rPr lang="en-US" sz="3200" b="0" dirty="0"/>
              <a:t>cost and total cost must always move in</a:t>
            </a:r>
          </a:p>
          <a:p>
            <a:r>
              <a:rPr lang="en-US" sz="3200" b="0" dirty="0"/>
              <a:t>the same direction</a:t>
            </a:r>
            <a:r>
              <a:rPr lang="en-US" sz="3200" b="0" dirty="0" smtClean="0"/>
              <a:t>.</a:t>
            </a:r>
          </a:p>
          <a:p>
            <a:r>
              <a:rPr 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marginal cost of producing the first widget is $5, the second $4, and the third $3, total cost rises as marginal cost falls.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601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  <a:alpha val="69000"/>
            </a:schemeClr>
          </a:solidFill>
        </p:spPr>
        <p:txBody>
          <a:bodyPr/>
          <a:lstStyle/>
          <a:p>
            <a:r>
              <a:rPr lang="en-US" dirty="0" smtClean="0"/>
              <a:t>MARGINAL BENEFIT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1600200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r>
              <a:rPr lang="en-US" i="1" dirty="0">
                <a:solidFill>
                  <a:srgbClr val="990033"/>
                </a:solidFill>
              </a:rPr>
              <a:t>M</a:t>
            </a:r>
            <a:r>
              <a:rPr lang="en-US" i="1" dirty="0" smtClean="0">
                <a:solidFill>
                  <a:srgbClr val="990033"/>
                </a:solidFill>
              </a:rPr>
              <a:t>arginal benefit: </a:t>
            </a:r>
            <a:r>
              <a:rPr lang="en-US" b="0" dirty="0" smtClean="0"/>
              <a:t>the </a:t>
            </a:r>
            <a:r>
              <a:rPr lang="en-US" b="0" dirty="0"/>
              <a:t>additional </a:t>
            </a:r>
            <a:r>
              <a:rPr lang="en-US" b="0" dirty="0" smtClean="0"/>
              <a:t>benefit derived </a:t>
            </a:r>
            <a:r>
              <a:rPr lang="en-US" b="0" dirty="0"/>
              <a:t>from producing one </a:t>
            </a:r>
            <a:r>
              <a:rPr lang="en-US" b="0" dirty="0" smtClean="0"/>
              <a:t>more unit </a:t>
            </a:r>
            <a:r>
              <a:rPr lang="en-US" b="0" dirty="0"/>
              <a:t>of </a:t>
            </a:r>
            <a:r>
              <a:rPr lang="en-US" b="0" dirty="0" smtClean="0"/>
              <a:t>a good </a:t>
            </a:r>
            <a:r>
              <a:rPr lang="en-US" b="0" dirty="0"/>
              <a:t>or service.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19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019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69" name="Rectangle 53"/>
          <p:cNvSpPr>
            <a:spLocks noChangeArrowheads="1"/>
          </p:cNvSpPr>
          <p:nvPr/>
        </p:nvSpPr>
        <p:spPr bwMode="auto">
          <a:xfrm>
            <a:off x="5041900" y="5065713"/>
            <a:ext cx="971550" cy="455612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71" name="Rectangle 55"/>
          <p:cNvSpPr>
            <a:spLocks noChangeArrowheads="1"/>
          </p:cNvSpPr>
          <p:nvPr/>
        </p:nvSpPr>
        <p:spPr bwMode="auto">
          <a:xfrm>
            <a:off x="3105150" y="4670425"/>
            <a:ext cx="974725" cy="850899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72" name="Rectangle 56"/>
          <p:cNvSpPr>
            <a:spLocks noChangeArrowheads="1"/>
          </p:cNvSpPr>
          <p:nvPr/>
        </p:nvSpPr>
        <p:spPr bwMode="auto">
          <a:xfrm>
            <a:off x="1166813" y="2743199"/>
            <a:ext cx="974725" cy="2778125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73" name="Rectangle 57"/>
          <p:cNvSpPr>
            <a:spLocks noChangeArrowheads="1"/>
          </p:cNvSpPr>
          <p:nvPr/>
        </p:nvSpPr>
        <p:spPr bwMode="auto">
          <a:xfrm>
            <a:off x="4079875" y="4894264"/>
            <a:ext cx="962025" cy="627062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74" name="Rectangle 58"/>
          <p:cNvSpPr>
            <a:spLocks noChangeArrowheads="1"/>
          </p:cNvSpPr>
          <p:nvPr/>
        </p:nvSpPr>
        <p:spPr bwMode="auto">
          <a:xfrm>
            <a:off x="2141538" y="4132261"/>
            <a:ext cx="963612" cy="1389064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0" name="Line 64"/>
          <p:cNvSpPr>
            <a:spLocks noChangeShapeType="1"/>
          </p:cNvSpPr>
          <p:nvPr/>
        </p:nvSpPr>
        <p:spPr bwMode="auto">
          <a:xfrm flipV="1">
            <a:off x="2141538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1" name="Line 65"/>
          <p:cNvSpPr>
            <a:spLocks noChangeShapeType="1"/>
          </p:cNvSpPr>
          <p:nvPr/>
        </p:nvSpPr>
        <p:spPr bwMode="auto">
          <a:xfrm flipV="1">
            <a:off x="3105150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2" name="Line 66"/>
          <p:cNvSpPr>
            <a:spLocks noChangeShapeType="1"/>
          </p:cNvSpPr>
          <p:nvPr/>
        </p:nvSpPr>
        <p:spPr bwMode="auto">
          <a:xfrm flipV="1">
            <a:off x="4079875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4" name="Line 68"/>
          <p:cNvSpPr>
            <a:spLocks noChangeShapeType="1"/>
          </p:cNvSpPr>
          <p:nvPr/>
        </p:nvSpPr>
        <p:spPr bwMode="auto">
          <a:xfrm flipV="1">
            <a:off x="6013450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9" name="Rectangle 73"/>
          <p:cNvSpPr>
            <a:spLocks noChangeArrowheads="1"/>
          </p:cNvSpPr>
          <p:nvPr/>
        </p:nvSpPr>
        <p:spPr bwMode="auto">
          <a:xfrm>
            <a:off x="5486400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3290" name="Rectangle 74"/>
          <p:cNvSpPr>
            <a:spLocks noChangeArrowheads="1"/>
          </p:cNvSpPr>
          <p:nvPr/>
        </p:nvSpPr>
        <p:spPr bwMode="auto">
          <a:xfrm>
            <a:off x="45568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3291" name="Rectangle 75"/>
          <p:cNvSpPr>
            <a:spLocks noChangeArrowheads="1"/>
          </p:cNvSpPr>
          <p:nvPr/>
        </p:nvSpPr>
        <p:spPr bwMode="auto">
          <a:xfrm>
            <a:off x="35662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3302" name="Rectangle 86"/>
          <p:cNvSpPr>
            <a:spLocks noChangeArrowheads="1"/>
          </p:cNvSpPr>
          <p:nvPr/>
        </p:nvSpPr>
        <p:spPr bwMode="auto">
          <a:xfrm>
            <a:off x="5386941" y="4661356"/>
            <a:ext cx="23714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benefit curve, </a:t>
            </a:r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93312" name="Rectangle 96"/>
          <p:cNvSpPr>
            <a:spLocks noChangeArrowheads="1"/>
          </p:cNvSpPr>
          <p:nvPr/>
        </p:nvSpPr>
        <p:spPr bwMode="auto">
          <a:xfrm>
            <a:off x="304800" y="1918156"/>
            <a:ext cx="1220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cost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3314" name="Rectangle 98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MARGINAL BENEFIT OF ALEX’S SCHOOLING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997978"/>
            <a:ext cx="4876800" cy="258183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Line 61"/>
          <p:cNvSpPr>
            <a:spLocks noChangeShapeType="1"/>
          </p:cNvSpPr>
          <p:nvPr/>
        </p:nvSpPr>
        <p:spPr bwMode="auto">
          <a:xfrm>
            <a:off x="1176866" y="2907845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" name="Line 62"/>
          <p:cNvSpPr>
            <a:spLocks noChangeShapeType="1"/>
          </p:cNvSpPr>
          <p:nvPr/>
        </p:nvSpPr>
        <p:spPr bwMode="auto">
          <a:xfrm>
            <a:off x="1176866" y="37799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>
            <a:off x="1176866" y="46181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" name="Line 65"/>
          <p:cNvSpPr>
            <a:spLocks noChangeShapeType="1"/>
          </p:cNvSpPr>
          <p:nvPr/>
        </p:nvSpPr>
        <p:spPr bwMode="auto">
          <a:xfrm flipV="1">
            <a:off x="1954531" y="53944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4" name="Line 69"/>
          <p:cNvSpPr>
            <a:spLocks noChangeShapeType="1"/>
          </p:cNvSpPr>
          <p:nvPr/>
        </p:nvSpPr>
        <p:spPr bwMode="auto">
          <a:xfrm flipV="1">
            <a:off x="5029200" y="53944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8" name="Rectangle 77"/>
          <p:cNvSpPr>
            <a:spLocks noChangeArrowheads="1"/>
          </p:cNvSpPr>
          <p:nvPr/>
        </p:nvSpPr>
        <p:spPr bwMode="auto">
          <a:xfrm>
            <a:off x="257562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69" name="Rectangle 78"/>
          <p:cNvSpPr>
            <a:spLocks noChangeArrowheads="1"/>
          </p:cNvSpPr>
          <p:nvPr/>
        </p:nvSpPr>
        <p:spPr bwMode="auto">
          <a:xfrm>
            <a:off x="1617134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0" name="Rectangle 79"/>
          <p:cNvSpPr>
            <a:spLocks noChangeArrowheads="1"/>
          </p:cNvSpPr>
          <p:nvPr/>
        </p:nvSpPr>
        <p:spPr bwMode="auto">
          <a:xfrm>
            <a:off x="970491" y="55483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1" name="Rectangle 81"/>
          <p:cNvSpPr>
            <a:spLocks noChangeArrowheads="1"/>
          </p:cNvSpPr>
          <p:nvPr/>
        </p:nvSpPr>
        <p:spPr bwMode="auto">
          <a:xfrm>
            <a:off x="372536" y="2794002"/>
            <a:ext cx="7461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$300,000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2" name="Rectangle 82"/>
          <p:cNvSpPr>
            <a:spLocks noChangeArrowheads="1"/>
          </p:cNvSpPr>
          <p:nvPr/>
        </p:nvSpPr>
        <p:spPr bwMode="auto">
          <a:xfrm>
            <a:off x="465667" y="3661381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200,000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3" name="Rectangle 83"/>
          <p:cNvSpPr>
            <a:spLocks noChangeArrowheads="1"/>
          </p:cNvSpPr>
          <p:nvPr/>
        </p:nvSpPr>
        <p:spPr bwMode="auto">
          <a:xfrm>
            <a:off x="482598" y="4524979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100,000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5" name="Rectangle 85"/>
          <p:cNvSpPr>
            <a:spLocks noChangeArrowheads="1"/>
          </p:cNvSpPr>
          <p:nvPr/>
        </p:nvSpPr>
        <p:spPr bwMode="auto">
          <a:xfrm>
            <a:off x="5393266" y="5819850"/>
            <a:ext cx="2499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schooling (years)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405468" y="2070776"/>
            <a:ext cx="5105400" cy="3051558"/>
          </a:xfrm>
          <a:custGeom>
            <a:avLst/>
            <a:gdLst>
              <a:gd name="connsiteX0" fmla="*/ 0 w 4851400"/>
              <a:gd name="connsiteY0" fmla="*/ 0 h 2929467"/>
              <a:gd name="connsiteX1" fmla="*/ 1413934 w 4851400"/>
              <a:gd name="connsiteY1" fmla="*/ 2209800 h 2929467"/>
              <a:gd name="connsiteX2" fmla="*/ 4851400 w 4851400"/>
              <a:gd name="connsiteY2" fmla="*/ 2929467 h 29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1400" h="2929467">
                <a:moveTo>
                  <a:pt x="0" y="0"/>
                </a:moveTo>
                <a:cubicBezTo>
                  <a:pt x="302683" y="860778"/>
                  <a:pt x="605367" y="1721556"/>
                  <a:pt x="1413934" y="2209800"/>
                </a:cubicBezTo>
                <a:cubicBezTo>
                  <a:pt x="2222501" y="2698044"/>
                  <a:pt x="4206522" y="2918178"/>
                  <a:pt x="4851400" y="2929467"/>
                </a:cubicBezTo>
              </a:path>
            </a:pathLst>
          </a:custGeom>
          <a:noFill/>
          <a:ln w="30163" cap="flat">
            <a:solidFill>
              <a:srgbClr val="4B8F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76" name="Freeform 93"/>
          <p:cNvSpPr>
            <a:spLocks/>
          </p:cNvSpPr>
          <p:nvPr/>
        </p:nvSpPr>
        <p:spPr bwMode="auto">
          <a:xfrm>
            <a:off x="1176866" y="2247975"/>
            <a:ext cx="5322888" cy="3267075"/>
          </a:xfrm>
          <a:custGeom>
            <a:avLst/>
            <a:gdLst>
              <a:gd name="T0" fmla="*/ 2100 w 2100"/>
              <a:gd name="T1" fmla="*/ 1530 h 1530"/>
              <a:gd name="T2" fmla="*/ 0 w 2100"/>
              <a:gd name="T3" fmla="*/ 1530 h 1530"/>
              <a:gd name="T4" fmla="*/ 0 w 2100"/>
              <a:gd name="T5" fmla="*/ 0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0" h="1530">
                <a:moveTo>
                  <a:pt x="2100" y="1530"/>
                </a:moveTo>
                <a:lnTo>
                  <a:pt x="0" y="1530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5" name="Oval 89"/>
          <p:cNvSpPr>
            <a:spLocks noChangeArrowheads="1"/>
          </p:cNvSpPr>
          <p:nvPr/>
        </p:nvSpPr>
        <p:spPr bwMode="auto">
          <a:xfrm>
            <a:off x="1582738" y="2694095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6" name="Oval 90"/>
          <p:cNvSpPr>
            <a:spLocks noChangeArrowheads="1"/>
          </p:cNvSpPr>
          <p:nvPr/>
        </p:nvSpPr>
        <p:spPr bwMode="auto">
          <a:xfrm>
            <a:off x="2544763" y="4082626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7" name="Oval 91"/>
          <p:cNvSpPr>
            <a:spLocks noChangeArrowheads="1"/>
          </p:cNvSpPr>
          <p:nvPr/>
        </p:nvSpPr>
        <p:spPr bwMode="auto">
          <a:xfrm>
            <a:off x="3519488" y="4624493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8" name="Oval 92"/>
          <p:cNvSpPr>
            <a:spLocks noChangeArrowheads="1"/>
          </p:cNvSpPr>
          <p:nvPr/>
        </p:nvSpPr>
        <p:spPr bwMode="auto">
          <a:xfrm>
            <a:off x="4483100" y="4830763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9" name="Oval 93"/>
          <p:cNvSpPr>
            <a:spLocks noChangeArrowheads="1"/>
          </p:cNvSpPr>
          <p:nvPr/>
        </p:nvSpPr>
        <p:spPr bwMode="auto">
          <a:xfrm>
            <a:off x="5456238" y="5001684"/>
            <a:ext cx="118872" cy="1206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645395" y="1617134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645395" y="1989724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645395" y="2353256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645395" y="2701186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645395" y="3064934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54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69" grpId="0" animBg="1"/>
      <p:bldP spid="393271" grpId="0" animBg="1"/>
      <p:bldP spid="393272" grpId="0" animBg="1"/>
      <p:bldP spid="393273" grpId="0" animBg="1"/>
      <p:bldP spid="393274" grpId="0" animBg="1"/>
      <p:bldP spid="393302" grpId="0"/>
      <p:bldP spid="3" grpId="0" animBg="1"/>
      <p:bldP spid="393305" grpId="0" animBg="1"/>
      <p:bldP spid="393306" grpId="0" animBg="1"/>
      <p:bldP spid="393307" grpId="0" animBg="1"/>
      <p:bldP spid="393308" grpId="0" animBg="1"/>
      <p:bldP spid="393309" grpId="0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458200" cy="54419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Fill in the missing cells (a) through (l)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649671" cy="489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62507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4648200"/>
          </a:xfrm>
        </p:spPr>
        <p:txBody>
          <a:bodyPr/>
          <a:lstStyle/>
          <a:p>
            <a:r>
              <a:rPr lang="en-US" i="1" dirty="0" smtClean="0">
                <a:solidFill>
                  <a:srgbClr val="990033"/>
                </a:solidFill>
              </a:rPr>
              <a:t>Profit-maximizing principle </a:t>
            </a:r>
            <a:r>
              <a:rPr lang="en-US" i="1" dirty="0">
                <a:solidFill>
                  <a:srgbClr val="990033"/>
                </a:solidFill>
              </a:rPr>
              <a:t>of marginal </a:t>
            </a:r>
            <a:r>
              <a:rPr lang="en-US" i="1" dirty="0" smtClean="0">
                <a:solidFill>
                  <a:srgbClr val="990033"/>
                </a:solidFill>
              </a:rPr>
              <a:t>analysis: </a:t>
            </a:r>
            <a:endParaRPr lang="en-US" i="1" dirty="0">
              <a:solidFill>
                <a:srgbClr val="990033"/>
              </a:solidFill>
            </a:endParaRPr>
          </a:p>
          <a:p>
            <a:r>
              <a:rPr lang="en-US" b="0" dirty="0" smtClean="0"/>
              <a:t>For a profit-maximizing “how </a:t>
            </a:r>
            <a:r>
              <a:rPr lang="en-US" b="0" dirty="0"/>
              <a:t>much” decision, the </a:t>
            </a:r>
            <a:r>
              <a:rPr lang="en-US" dirty="0" smtClean="0">
                <a:solidFill>
                  <a:srgbClr val="990033"/>
                </a:solidFill>
              </a:rPr>
              <a:t>optimal quantity </a:t>
            </a:r>
            <a:r>
              <a:rPr lang="en-US" b="0" dirty="0"/>
              <a:t>is the </a:t>
            </a:r>
            <a:r>
              <a:rPr lang="en-US" dirty="0"/>
              <a:t>largest quantity </a:t>
            </a:r>
            <a:r>
              <a:rPr lang="en-US" dirty="0" smtClean="0"/>
              <a:t>at which </a:t>
            </a:r>
            <a:r>
              <a:rPr lang="en-US" dirty="0"/>
              <a:t>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marginal benefit is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greater than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or equal to marginal cost.</a:t>
            </a:r>
          </a:p>
        </p:txBody>
      </p:sp>
      <p:pic>
        <p:nvPicPr>
          <p:cNvPr id="19458" name="Picture 2" descr="http://www.sxc.hu/pic/l/d/da/darktaco/875412_330130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3706586"/>
            <a:ext cx="4419599" cy="299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0329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44" name="Rectangle 80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ANALYSIS</a:t>
            </a:r>
          </a:p>
        </p:txBody>
      </p:sp>
      <p:sp>
        <p:nvSpPr>
          <p:cNvPr id="395371" name="Line 107"/>
          <p:cNvSpPr>
            <a:spLocks noChangeShapeType="1"/>
          </p:cNvSpPr>
          <p:nvPr/>
        </p:nvSpPr>
        <p:spPr bwMode="auto">
          <a:xfrm>
            <a:off x="3806823" y="4206875"/>
            <a:ext cx="43558" cy="470504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5373" name="Freeform 109"/>
          <p:cNvSpPr>
            <a:spLocks/>
          </p:cNvSpPr>
          <p:nvPr/>
        </p:nvSpPr>
        <p:spPr bwMode="auto">
          <a:xfrm>
            <a:off x="3200400" y="3962400"/>
            <a:ext cx="1295400" cy="301625"/>
          </a:xfrm>
          <a:custGeom>
            <a:avLst/>
            <a:gdLst>
              <a:gd name="T0" fmla="*/ 219 w 219"/>
              <a:gd name="T1" fmla="*/ 44 h 60"/>
              <a:gd name="T2" fmla="*/ 205 w 219"/>
              <a:gd name="T3" fmla="*/ 60 h 60"/>
              <a:gd name="T4" fmla="*/ 13 w 219"/>
              <a:gd name="T5" fmla="*/ 60 h 60"/>
              <a:gd name="T6" fmla="*/ 0 w 219"/>
              <a:gd name="T7" fmla="*/ 44 h 60"/>
              <a:gd name="T8" fmla="*/ 0 w 219"/>
              <a:gd name="T9" fmla="*/ 16 h 60"/>
              <a:gd name="T10" fmla="*/ 13 w 219"/>
              <a:gd name="T11" fmla="*/ 0 h 60"/>
              <a:gd name="T12" fmla="*/ 205 w 219"/>
              <a:gd name="T13" fmla="*/ 0 h 60"/>
              <a:gd name="T14" fmla="*/ 219 w 219"/>
              <a:gd name="T15" fmla="*/ 16 h 60"/>
              <a:gd name="T16" fmla="*/ 219 w 219"/>
              <a:gd name="T17" fmla="*/ 4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9" h="60">
                <a:moveTo>
                  <a:pt x="219" y="44"/>
                </a:moveTo>
                <a:cubicBezTo>
                  <a:pt x="219" y="52"/>
                  <a:pt x="213" y="60"/>
                  <a:pt x="205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6" y="60"/>
                  <a:pt x="0" y="52"/>
                  <a:pt x="0" y="4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6" y="0"/>
                  <a:pt x="13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13" y="0"/>
                  <a:pt x="219" y="8"/>
                  <a:pt x="219" y="16"/>
                </a:cubicBezTo>
                <a:lnTo>
                  <a:pt x="219" y="44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5374" name="Rectangle 110"/>
          <p:cNvSpPr>
            <a:spLocks noChangeArrowheads="1"/>
          </p:cNvSpPr>
          <p:nvPr/>
        </p:nvSpPr>
        <p:spPr bwMode="auto">
          <a:xfrm>
            <a:off x="3294063" y="4013200"/>
            <a:ext cx="11982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Optimal point </a:t>
            </a:r>
            <a:endParaRPr lang="en-US" sz="1400" dirty="0">
              <a:latin typeface="Century Gothic"/>
              <a:cs typeface="Century Gothic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439" y="870555"/>
            <a:ext cx="324556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Line 68"/>
          <p:cNvSpPr>
            <a:spLocks noChangeShapeType="1"/>
          </p:cNvSpPr>
          <p:nvPr/>
        </p:nvSpPr>
        <p:spPr bwMode="auto">
          <a:xfrm flipV="1">
            <a:off x="5715000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" name="Rectangle 73"/>
          <p:cNvSpPr>
            <a:spLocks noChangeArrowheads="1"/>
          </p:cNvSpPr>
          <p:nvPr/>
        </p:nvSpPr>
        <p:spPr bwMode="auto">
          <a:xfrm>
            <a:off x="56998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6" name="Rectangle 74"/>
          <p:cNvSpPr>
            <a:spLocks noChangeArrowheads="1"/>
          </p:cNvSpPr>
          <p:nvPr/>
        </p:nvSpPr>
        <p:spPr bwMode="auto">
          <a:xfrm>
            <a:off x="47092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7" name="Rectangle 75"/>
          <p:cNvSpPr>
            <a:spLocks noChangeArrowheads="1"/>
          </p:cNvSpPr>
          <p:nvPr/>
        </p:nvSpPr>
        <p:spPr bwMode="auto">
          <a:xfrm>
            <a:off x="37948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8" name="Rectangle 86"/>
          <p:cNvSpPr>
            <a:spLocks noChangeArrowheads="1"/>
          </p:cNvSpPr>
          <p:nvPr/>
        </p:nvSpPr>
        <p:spPr bwMode="auto">
          <a:xfrm>
            <a:off x="6082546" y="4876800"/>
            <a:ext cx="2971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MB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99" name="Rectangle 96"/>
          <p:cNvSpPr>
            <a:spLocks noChangeArrowheads="1"/>
          </p:cNvSpPr>
          <p:nvPr/>
        </p:nvSpPr>
        <p:spPr bwMode="auto">
          <a:xfrm>
            <a:off x="91546" y="1600200"/>
            <a:ext cx="13562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cost, Marginal benefit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0" name="Line 61"/>
          <p:cNvSpPr>
            <a:spLocks noChangeShapeType="1"/>
          </p:cNvSpPr>
          <p:nvPr/>
        </p:nvSpPr>
        <p:spPr bwMode="auto">
          <a:xfrm>
            <a:off x="1176866" y="2907845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1" name="Line 62"/>
          <p:cNvSpPr>
            <a:spLocks noChangeShapeType="1"/>
          </p:cNvSpPr>
          <p:nvPr/>
        </p:nvSpPr>
        <p:spPr bwMode="auto">
          <a:xfrm>
            <a:off x="1176866" y="37799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2" name="Line 64"/>
          <p:cNvSpPr>
            <a:spLocks noChangeShapeType="1"/>
          </p:cNvSpPr>
          <p:nvPr/>
        </p:nvSpPr>
        <p:spPr bwMode="auto">
          <a:xfrm>
            <a:off x="1176866" y="46181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5" name="Rectangle 77"/>
          <p:cNvSpPr>
            <a:spLocks noChangeArrowheads="1"/>
          </p:cNvSpPr>
          <p:nvPr/>
        </p:nvSpPr>
        <p:spPr bwMode="auto">
          <a:xfrm>
            <a:off x="295662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6" name="Rectangle 78"/>
          <p:cNvSpPr>
            <a:spLocks noChangeArrowheads="1"/>
          </p:cNvSpPr>
          <p:nvPr/>
        </p:nvSpPr>
        <p:spPr bwMode="auto">
          <a:xfrm>
            <a:off x="196602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7" name="Rectangle 79"/>
          <p:cNvSpPr>
            <a:spLocks noChangeArrowheads="1"/>
          </p:cNvSpPr>
          <p:nvPr/>
        </p:nvSpPr>
        <p:spPr bwMode="auto">
          <a:xfrm>
            <a:off x="970491" y="55483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08" name="Rectangle 81"/>
          <p:cNvSpPr>
            <a:spLocks noChangeArrowheads="1"/>
          </p:cNvSpPr>
          <p:nvPr/>
        </p:nvSpPr>
        <p:spPr bwMode="auto">
          <a:xfrm>
            <a:off x="372536" y="2794002"/>
            <a:ext cx="7461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$300,000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9" name="Rectangle 82"/>
          <p:cNvSpPr>
            <a:spLocks noChangeArrowheads="1"/>
          </p:cNvSpPr>
          <p:nvPr/>
        </p:nvSpPr>
        <p:spPr bwMode="auto">
          <a:xfrm>
            <a:off x="465667" y="3661381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200,000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10" name="Rectangle 83"/>
          <p:cNvSpPr>
            <a:spLocks noChangeArrowheads="1"/>
          </p:cNvSpPr>
          <p:nvPr/>
        </p:nvSpPr>
        <p:spPr bwMode="auto">
          <a:xfrm>
            <a:off x="482598" y="4524979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100,000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11" name="Rectangle 85"/>
          <p:cNvSpPr>
            <a:spLocks noChangeArrowheads="1"/>
          </p:cNvSpPr>
          <p:nvPr/>
        </p:nvSpPr>
        <p:spPr bwMode="auto">
          <a:xfrm>
            <a:off x="5393266" y="5819850"/>
            <a:ext cx="2499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schooling (years)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12" name="Freeform 111"/>
          <p:cNvSpPr/>
          <p:nvPr/>
        </p:nvSpPr>
        <p:spPr>
          <a:xfrm>
            <a:off x="1405468" y="2070776"/>
            <a:ext cx="5105400" cy="3051558"/>
          </a:xfrm>
          <a:custGeom>
            <a:avLst/>
            <a:gdLst>
              <a:gd name="connsiteX0" fmla="*/ 0 w 4851400"/>
              <a:gd name="connsiteY0" fmla="*/ 0 h 2929467"/>
              <a:gd name="connsiteX1" fmla="*/ 1413934 w 4851400"/>
              <a:gd name="connsiteY1" fmla="*/ 2209800 h 2929467"/>
              <a:gd name="connsiteX2" fmla="*/ 4851400 w 4851400"/>
              <a:gd name="connsiteY2" fmla="*/ 2929467 h 29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1400" h="2929467">
                <a:moveTo>
                  <a:pt x="0" y="0"/>
                </a:moveTo>
                <a:cubicBezTo>
                  <a:pt x="302683" y="860778"/>
                  <a:pt x="605367" y="1721556"/>
                  <a:pt x="1413934" y="2209800"/>
                </a:cubicBezTo>
                <a:cubicBezTo>
                  <a:pt x="2222501" y="2698044"/>
                  <a:pt x="4206522" y="2918178"/>
                  <a:pt x="4851400" y="2929467"/>
                </a:cubicBezTo>
              </a:path>
            </a:pathLst>
          </a:custGeom>
          <a:noFill/>
          <a:ln w="30163" cap="flat">
            <a:solidFill>
              <a:srgbClr val="4B8F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13" name="Freeform 93"/>
          <p:cNvSpPr>
            <a:spLocks/>
          </p:cNvSpPr>
          <p:nvPr/>
        </p:nvSpPr>
        <p:spPr bwMode="auto">
          <a:xfrm>
            <a:off x="1176866" y="2247975"/>
            <a:ext cx="5322888" cy="3267075"/>
          </a:xfrm>
          <a:custGeom>
            <a:avLst/>
            <a:gdLst>
              <a:gd name="T0" fmla="*/ 2100 w 2100"/>
              <a:gd name="T1" fmla="*/ 1530 h 1530"/>
              <a:gd name="T2" fmla="*/ 0 w 2100"/>
              <a:gd name="T3" fmla="*/ 1530 h 1530"/>
              <a:gd name="T4" fmla="*/ 0 w 2100"/>
              <a:gd name="T5" fmla="*/ 0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0" h="1530">
                <a:moveTo>
                  <a:pt x="2100" y="1530"/>
                </a:moveTo>
                <a:lnTo>
                  <a:pt x="0" y="1530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4" name="Line 61"/>
          <p:cNvSpPr>
            <a:spLocks noChangeShapeType="1"/>
          </p:cNvSpPr>
          <p:nvPr/>
        </p:nvSpPr>
        <p:spPr bwMode="auto">
          <a:xfrm>
            <a:off x="1176863" y="2899378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5" name="Line 62"/>
          <p:cNvSpPr>
            <a:spLocks noChangeShapeType="1"/>
          </p:cNvSpPr>
          <p:nvPr/>
        </p:nvSpPr>
        <p:spPr bwMode="auto">
          <a:xfrm>
            <a:off x="1176863" y="3771446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6" name="Line 64"/>
          <p:cNvSpPr>
            <a:spLocks noChangeShapeType="1"/>
          </p:cNvSpPr>
          <p:nvPr/>
        </p:nvSpPr>
        <p:spPr bwMode="auto">
          <a:xfrm>
            <a:off x="1176863" y="4609646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7" name="Line 65"/>
          <p:cNvSpPr>
            <a:spLocks noChangeShapeType="1"/>
          </p:cNvSpPr>
          <p:nvPr/>
        </p:nvSpPr>
        <p:spPr bwMode="auto">
          <a:xfrm flipV="1">
            <a:off x="19812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8" name="Line 66"/>
          <p:cNvSpPr>
            <a:spLocks noChangeShapeType="1"/>
          </p:cNvSpPr>
          <p:nvPr/>
        </p:nvSpPr>
        <p:spPr bwMode="auto">
          <a:xfrm flipV="1">
            <a:off x="29718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9" name="Line 67"/>
          <p:cNvSpPr>
            <a:spLocks noChangeShapeType="1"/>
          </p:cNvSpPr>
          <p:nvPr/>
        </p:nvSpPr>
        <p:spPr bwMode="auto">
          <a:xfrm flipV="1">
            <a:off x="38100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31" name="Line 69"/>
          <p:cNvSpPr>
            <a:spLocks noChangeShapeType="1"/>
          </p:cNvSpPr>
          <p:nvPr/>
        </p:nvSpPr>
        <p:spPr bwMode="auto">
          <a:xfrm flipV="1">
            <a:off x="47244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37" name="Rectangle 79"/>
          <p:cNvSpPr>
            <a:spLocks noChangeArrowheads="1"/>
          </p:cNvSpPr>
          <p:nvPr/>
        </p:nvSpPr>
        <p:spPr bwMode="auto">
          <a:xfrm>
            <a:off x="97048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41" name="Rectangle 94"/>
          <p:cNvSpPr>
            <a:spLocks noChangeArrowheads="1"/>
          </p:cNvSpPr>
          <p:nvPr/>
        </p:nvSpPr>
        <p:spPr bwMode="auto">
          <a:xfrm>
            <a:off x="5161734" y="3581400"/>
            <a:ext cx="3400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MC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142" name="Freeform 141"/>
          <p:cNvSpPr/>
          <p:nvPr/>
        </p:nvSpPr>
        <p:spPr>
          <a:xfrm>
            <a:off x="1195383" y="3647622"/>
            <a:ext cx="4526493" cy="1647824"/>
          </a:xfrm>
          <a:custGeom>
            <a:avLst/>
            <a:gdLst>
              <a:gd name="connsiteX0" fmla="*/ 0 w 4639734"/>
              <a:gd name="connsiteY0" fmla="*/ 1143000 h 1143000"/>
              <a:gd name="connsiteX1" fmla="*/ 2692400 w 4639734"/>
              <a:gd name="connsiteY1" fmla="*/ 770467 h 1143000"/>
              <a:gd name="connsiteX2" fmla="*/ 4639734 w 4639734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9734" h="1143000">
                <a:moveTo>
                  <a:pt x="0" y="1143000"/>
                </a:moveTo>
                <a:cubicBezTo>
                  <a:pt x="959555" y="1051983"/>
                  <a:pt x="1919111" y="960967"/>
                  <a:pt x="2692400" y="770467"/>
                </a:cubicBezTo>
                <a:cubicBezTo>
                  <a:pt x="3465689" y="579967"/>
                  <a:pt x="4310945" y="129822"/>
                  <a:pt x="4639734" y="0"/>
                </a:cubicBezTo>
              </a:path>
            </a:pathLst>
          </a:cu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46" name="Oval 99"/>
          <p:cNvSpPr>
            <a:spLocks noChangeArrowheads="1"/>
          </p:cNvSpPr>
          <p:nvPr/>
        </p:nvSpPr>
        <p:spPr bwMode="auto">
          <a:xfrm>
            <a:off x="3790946" y="4677379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808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371" grpId="0" animBg="1"/>
      <p:bldP spid="395373" grpId="0" animBg="1"/>
      <p:bldP spid="395374" grpId="0"/>
      <p:bldP spid="98" grpId="0"/>
      <p:bldP spid="112" grpId="0" animBg="1"/>
      <p:bldP spid="141" grpId="0"/>
      <p:bldP spid="142" grpId="0" animBg="1"/>
      <p:bldP spid="1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458200" cy="5441950"/>
          </a:xfrm>
        </p:spPr>
        <p:txBody>
          <a:bodyPr>
            <a:noAutofit/>
          </a:bodyPr>
          <a:lstStyle/>
          <a:p>
            <a:r>
              <a:rPr lang="en-US" sz="2400" dirty="0"/>
              <a:t>What is the optimal number of servings of ice cream to produce?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2400" dirty="0" smtClean="0"/>
              <a:t>400</a:t>
            </a:r>
            <a:endParaRPr lang="en-US" sz="2400" dirty="0"/>
          </a:p>
          <a:p>
            <a:pPr marL="742950" indent="-742950">
              <a:buFont typeface="+mj-lt"/>
              <a:buAutoNum type="alphaLcParenR"/>
            </a:pPr>
            <a:r>
              <a:rPr lang="en-US" sz="2400" dirty="0" smtClean="0"/>
              <a:t>300 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2400" dirty="0" smtClean="0"/>
              <a:t>200 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2400" dirty="0" smtClean="0"/>
              <a:t>100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8229600" cy="276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074611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stimate </a:t>
            </a:r>
            <a:r>
              <a:rPr lang="en-US" dirty="0"/>
              <a:t>how long </a:t>
            </a:r>
            <a:r>
              <a:rPr lang="en-US" dirty="0" smtClean="0"/>
              <a:t>you </a:t>
            </a:r>
            <a:r>
              <a:rPr lang="en-US" dirty="0"/>
              <a:t>plan to spend studying for </a:t>
            </a:r>
            <a:r>
              <a:rPr lang="en-US" dirty="0" smtClean="0"/>
              <a:t>the </a:t>
            </a:r>
            <a:r>
              <a:rPr lang="en-US" dirty="0"/>
              <a:t>next </a:t>
            </a:r>
            <a:r>
              <a:rPr lang="en-US" dirty="0" smtClean="0"/>
              <a:t>economics exam</a:t>
            </a:r>
            <a:r>
              <a:rPr lang="en-US" dirty="0"/>
              <a:t>. W</a:t>
            </a:r>
            <a:r>
              <a:rPr lang="en-US" dirty="0" smtClean="0"/>
              <a:t>rite your estimate in your notes in a visible place. </a:t>
            </a:r>
          </a:p>
          <a:p>
            <a:r>
              <a:rPr lang="en-US" dirty="0" smtClean="0"/>
              <a:t>Now share your number with a partner and discuss why your estimates may be different.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470225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b="0" dirty="0"/>
              <a:t>Aren’t </a:t>
            </a:r>
            <a:r>
              <a:rPr lang="en-US" b="0" dirty="0" smtClean="0"/>
              <a:t>we trying </a:t>
            </a:r>
            <a:r>
              <a:rPr lang="en-US" b="0" dirty="0"/>
              <a:t>to maximize the </a:t>
            </a:r>
            <a:r>
              <a:rPr lang="en-US" i="1" dirty="0">
                <a:solidFill>
                  <a:srgbClr val="990033"/>
                </a:solidFill>
              </a:rPr>
              <a:t>difference </a:t>
            </a:r>
            <a:r>
              <a:rPr lang="en-US" b="0" dirty="0"/>
              <a:t>between </a:t>
            </a:r>
            <a:r>
              <a:rPr lang="en-US" b="0" dirty="0" smtClean="0"/>
              <a:t>benefits and </a:t>
            </a:r>
            <a:r>
              <a:rPr lang="en-US" b="0" dirty="0"/>
              <a:t>costs</a:t>
            </a:r>
            <a:r>
              <a:rPr lang="en-US" b="0" dirty="0" smtClean="0"/>
              <a:t>?</a:t>
            </a:r>
          </a:p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Yes.</a:t>
            </a:r>
          </a:p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are doing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 is setting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marginal (not total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benefit and cost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equal to each other.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454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441950"/>
          </a:xfrm>
        </p:spPr>
        <p:txBody>
          <a:bodyPr>
            <a:noAutofit/>
          </a:bodyPr>
          <a:lstStyle/>
          <a:p>
            <a:r>
              <a:rPr lang="en-US" sz="2400" dirty="0"/>
              <a:t>Joey </a:t>
            </a:r>
            <a:r>
              <a:rPr lang="en-US" sz="2400" dirty="0" smtClean="0"/>
              <a:t>has resolved to lose weight. </a:t>
            </a:r>
            <a:r>
              <a:rPr lang="en-US" sz="2400" dirty="0"/>
              <a:t>His doctors have </a:t>
            </a:r>
            <a:r>
              <a:rPr lang="en-US" sz="2400" dirty="0" smtClean="0"/>
              <a:t>educated him about the dangers of </a:t>
            </a:r>
            <a:r>
              <a:rPr lang="en-US" sz="2400" dirty="0"/>
              <a:t>his current weight. He thinks that if he stops </a:t>
            </a:r>
            <a:r>
              <a:rPr lang="en-US" sz="2400" dirty="0" smtClean="0"/>
              <a:t>eating ice cream for breakfast and forgoes seconds at mealtimes, </a:t>
            </a:r>
            <a:r>
              <a:rPr lang="en-US" sz="2400" dirty="0"/>
              <a:t>he should be able to shed the </a:t>
            </a:r>
            <a:r>
              <a:rPr lang="en-US" sz="2400" dirty="0" smtClean="0"/>
              <a:t>fat. </a:t>
            </a:r>
          </a:p>
          <a:p>
            <a:r>
              <a:rPr lang="en-US" sz="2400" dirty="0" smtClean="0"/>
              <a:t>He </a:t>
            </a:r>
            <a:r>
              <a:rPr lang="en-US" sz="2400" dirty="0"/>
              <a:t>plans to start his </a:t>
            </a:r>
            <a:r>
              <a:rPr lang="en-US" sz="2400" dirty="0" smtClean="0"/>
              <a:t>diet plan </a:t>
            </a:r>
            <a:r>
              <a:rPr lang="en-US" sz="2400" dirty="0"/>
              <a:t>tomorrow. Behavioral economics suggests that </a:t>
            </a:r>
            <a:r>
              <a:rPr lang="en-US" sz="2400" dirty="0" smtClean="0"/>
              <a:t>he </a:t>
            </a:r>
            <a:r>
              <a:rPr lang="en-US" sz="2400" dirty="0"/>
              <a:t>will have trouble losing </a:t>
            </a:r>
            <a:r>
              <a:rPr lang="en-US" sz="2400" dirty="0" smtClean="0"/>
              <a:t>this weight </a:t>
            </a:r>
            <a:r>
              <a:rPr lang="en-US" sz="2400" dirty="0"/>
              <a:t>because </a:t>
            </a:r>
            <a:r>
              <a:rPr lang="en-US" sz="2400" dirty="0" smtClean="0"/>
              <a:t>of:</a:t>
            </a:r>
            <a:endParaRPr lang="en-US" sz="2400" dirty="0"/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aversion to loss.</a:t>
            </a:r>
            <a:endParaRPr lang="en-US" sz="2400" dirty="0"/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bias toward </a:t>
            </a:r>
            <a:r>
              <a:rPr lang="en-US" sz="2400" dirty="0"/>
              <a:t>maintaining the status quo.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unrealistic </a:t>
            </a:r>
            <a:r>
              <a:rPr lang="en-US" sz="2400" dirty="0"/>
              <a:t>expectations about future behavior.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All </a:t>
            </a:r>
            <a:r>
              <a:rPr lang="en-US" sz="2400" dirty="0"/>
              <a:t>of the answers are correct.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Answers </a:t>
            </a:r>
            <a:r>
              <a:rPr lang="en-US" sz="2400" dirty="0"/>
              <a:t>(b) and (c) are both correct.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604020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FRENCH PARADOX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3962400" cy="495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Although lower in fat, </a:t>
            </a:r>
            <a:r>
              <a:rPr lang="en-US" sz="2800" dirty="0"/>
              <a:t>p</a:t>
            </a:r>
            <a:r>
              <a:rPr lang="en-US" sz="2800" dirty="0" smtClean="0"/>
              <a:t>ortion sizes (and waistlines) are larger in the United States than France.</a:t>
            </a:r>
          </a:p>
          <a:p>
            <a:r>
              <a:rPr lang="en-US" sz="2800" dirty="0" smtClean="0">
                <a:solidFill>
                  <a:srgbClr val="C0504D"/>
                </a:solidFill>
              </a:rPr>
              <a:t>Why? 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Food in the United States is cheaper to produce.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The marginal cost of larger portions is small compared to the higher price you can charge…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922" y="914400"/>
            <a:ext cx="539107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195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SUNK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839200" cy="4800600"/>
          </a:xfrm>
        </p:spPr>
        <p:txBody>
          <a:bodyPr/>
          <a:lstStyle/>
          <a:p>
            <a:r>
              <a:rPr lang="en-US" i="1" dirty="0">
                <a:solidFill>
                  <a:srgbClr val="990033"/>
                </a:solidFill>
              </a:rPr>
              <a:t>S</a:t>
            </a:r>
            <a:r>
              <a:rPr lang="en-US" i="1" dirty="0" smtClean="0">
                <a:solidFill>
                  <a:srgbClr val="990033"/>
                </a:solidFill>
              </a:rPr>
              <a:t>unk cost: </a:t>
            </a:r>
            <a:r>
              <a:rPr lang="en-US" b="0" dirty="0" smtClean="0"/>
              <a:t>a </a:t>
            </a:r>
            <a:r>
              <a:rPr lang="en-US" b="0" dirty="0"/>
              <a:t>cost that </a:t>
            </a:r>
            <a:r>
              <a:rPr lang="en-US" b="0" dirty="0" smtClean="0"/>
              <a:t>has already </a:t>
            </a:r>
            <a:r>
              <a:rPr lang="en-US" b="0" dirty="0"/>
              <a:t>been incurred and </a:t>
            </a:r>
            <a:r>
              <a:rPr lang="en-US" b="0" dirty="0" smtClean="0"/>
              <a:t>is not recoverable</a:t>
            </a:r>
            <a:r>
              <a:rPr lang="en-US" b="0" dirty="0"/>
              <a:t>. </a:t>
            </a:r>
            <a:r>
              <a:rPr lang="en-US" b="0" dirty="0" smtClean="0"/>
              <a:t> </a:t>
            </a:r>
          </a:p>
          <a:p>
            <a:pPr lvl="1"/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sunk cost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should be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ignored in decisions about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future actions (but this is sometimes hard to do).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562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If you lose your concert tickets,  the $80 you’ve already spent on them is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irrelevant 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to the decision whether to replace them—</a:t>
            </a:r>
            <a:r>
              <a:rPr lang="en-US" sz="2000" b="1" i="1" dirty="0" smtClean="0">
                <a:solidFill>
                  <a:srgbClr val="C0504D"/>
                </a:solidFill>
                <a:latin typeface="Century Gothic"/>
                <a:cs typeface="Century Gothic"/>
              </a:rPr>
              <a:t>it </a:t>
            </a:r>
            <a:r>
              <a:rPr lang="en-US" sz="2000" b="1" i="1" dirty="0">
                <a:solidFill>
                  <a:srgbClr val="C0504D"/>
                </a:solidFill>
                <a:latin typeface="Century Gothic"/>
                <a:cs typeface="Century Gothic"/>
              </a:rPr>
              <a:t>is a sunk cost.</a:t>
            </a:r>
            <a:r>
              <a:rPr lang="en-US" sz="2000" b="1" i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endParaRPr lang="en-US" sz="2000" b="1" i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pic>
        <p:nvPicPr>
          <p:cNvPr id="20484" name="Picture 4" descr="http://www.sxc.hu/pic/l/b/ba/ba1969/1204866_6565662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796873"/>
            <a:ext cx="2133600" cy="276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83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4053" y="1295400"/>
            <a:ext cx="9144000" cy="4754563"/>
          </a:xfrm>
        </p:spPr>
        <p:txBody>
          <a:bodyPr/>
          <a:lstStyle/>
          <a:p>
            <a:pPr marL="401638" indent="-342900">
              <a:tabLst>
                <a:tab pos="0" algn="l"/>
              </a:tabLst>
            </a:pPr>
            <a:r>
              <a:rPr lang="en-US" sz="2200" b="0" dirty="0"/>
              <a:t>Why good decision making begins with accurately </a:t>
            </a:r>
            <a:r>
              <a:rPr lang="en-US" sz="2200" dirty="0">
                <a:hlinkClick r:id="rId3" action="ppaction://hlinksldjump"/>
              </a:rPr>
              <a:t>defining costs and benefits</a:t>
            </a:r>
            <a:endParaRPr lang="en-US" sz="2200" dirty="0"/>
          </a:p>
          <a:p>
            <a:pPr marL="401638" indent="-342900">
              <a:tabLst>
                <a:tab pos="0" algn="l"/>
              </a:tabLst>
            </a:pPr>
            <a:r>
              <a:rPr lang="en-US" sz="2200" b="0" dirty="0"/>
              <a:t>The importance of </a:t>
            </a:r>
            <a:r>
              <a:rPr lang="en-US" sz="2200" dirty="0">
                <a:hlinkClick r:id="rId4" action="ppaction://hlinksldjump"/>
              </a:rPr>
              <a:t>implicit</a:t>
            </a:r>
            <a:r>
              <a:rPr lang="en-US" sz="2200" dirty="0"/>
              <a:t> </a:t>
            </a:r>
            <a:r>
              <a:rPr lang="en-US" sz="2200" b="0" dirty="0"/>
              <a:t>as well as </a:t>
            </a:r>
            <a:r>
              <a:rPr lang="en-US" sz="2200" dirty="0">
                <a:hlinkClick r:id="rId4" action="ppaction://hlinksldjump"/>
              </a:rPr>
              <a:t>explicit costs </a:t>
            </a:r>
            <a:r>
              <a:rPr lang="en-US" sz="2200" b="0" dirty="0"/>
              <a:t>in decision making</a:t>
            </a:r>
          </a:p>
          <a:p>
            <a:pPr marL="401638" indent="-342900">
              <a:tabLst>
                <a:tab pos="0" algn="l"/>
              </a:tabLst>
            </a:pPr>
            <a:r>
              <a:rPr lang="en-US" sz="2200" b="0" dirty="0"/>
              <a:t>The difference between </a:t>
            </a:r>
            <a:r>
              <a:rPr lang="en-US" sz="2200" dirty="0">
                <a:hlinkClick r:id="rId5" action="ppaction://hlinksldjump"/>
              </a:rPr>
              <a:t>accounting profit</a:t>
            </a:r>
            <a:r>
              <a:rPr lang="en-US" sz="2200" dirty="0"/>
              <a:t> </a:t>
            </a:r>
            <a:r>
              <a:rPr lang="en-US" sz="2200" b="0" dirty="0"/>
              <a:t>and </a:t>
            </a:r>
            <a:r>
              <a:rPr lang="en-US" sz="2200" dirty="0">
                <a:hlinkClick r:id="rId5" action="ppaction://hlinksldjump"/>
              </a:rPr>
              <a:t>economic profit</a:t>
            </a:r>
            <a:r>
              <a:rPr lang="en-US" sz="2200" b="0" dirty="0"/>
              <a:t>, and why economic profit is </a:t>
            </a:r>
            <a:r>
              <a:rPr lang="en-US" sz="2200" dirty="0">
                <a:hlinkClick r:id="rId6" action="ppaction://hlinksldjump"/>
              </a:rPr>
              <a:t>the correct basis for decisions</a:t>
            </a:r>
            <a:endParaRPr lang="en-US" sz="2200" dirty="0"/>
          </a:p>
          <a:p>
            <a:pPr marL="401638" indent="-342900">
              <a:tabLst>
                <a:tab pos="0" algn="l"/>
              </a:tabLst>
            </a:pPr>
            <a:r>
              <a:rPr lang="en-US" sz="2200" b="0" dirty="0"/>
              <a:t>Why there are three different types of economic decisions: </a:t>
            </a:r>
            <a:r>
              <a:rPr lang="en-US" sz="2200" dirty="0">
                <a:hlinkClick r:id="rId7" action="ppaction://hlinksldjump"/>
              </a:rPr>
              <a:t>“either–or” </a:t>
            </a:r>
            <a:r>
              <a:rPr lang="en-US" sz="2200" b="0" dirty="0"/>
              <a:t>decisions, </a:t>
            </a:r>
            <a:r>
              <a:rPr lang="en-US" sz="2200" dirty="0">
                <a:hlinkClick r:id="rId8" action="ppaction://hlinksldjump"/>
              </a:rPr>
              <a:t>“how much” </a:t>
            </a:r>
            <a:r>
              <a:rPr lang="en-US" sz="2200" b="0" dirty="0"/>
              <a:t>decisions, and decisions involving </a:t>
            </a:r>
            <a:r>
              <a:rPr lang="en-US" sz="2200" dirty="0">
                <a:hlinkClick r:id="rId9" action="ppaction://hlinksldjump"/>
              </a:rPr>
              <a:t>sunk costs</a:t>
            </a:r>
            <a:endParaRPr lang="en-US" sz="2200" dirty="0"/>
          </a:p>
          <a:p>
            <a:pPr marL="401638" indent="-342900">
              <a:tabLst>
                <a:tab pos="0" algn="l"/>
              </a:tabLst>
            </a:pPr>
            <a:r>
              <a:rPr lang="en-US" sz="2200" b="0" dirty="0"/>
              <a:t>The </a:t>
            </a:r>
            <a:r>
              <a:rPr lang="en-US" sz="2200" dirty="0">
                <a:hlinkClick r:id="rId10" action="ppaction://hlinksldjump"/>
              </a:rPr>
              <a:t>principles of decision making </a:t>
            </a:r>
            <a:r>
              <a:rPr lang="en-US" sz="2200" b="0" dirty="0"/>
              <a:t>that correspond to each type of economic decision</a:t>
            </a:r>
          </a:p>
          <a:p>
            <a:pPr marL="401638" indent="-342900">
              <a:tabLst>
                <a:tab pos="0" algn="l"/>
              </a:tabLst>
            </a:pPr>
            <a:r>
              <a:rPr lang="en-US" sz="2200" dirty="0">
                <a:hlinkClick r:id="rId11" action="ppaction://hlinksldjump"/>
              </a:rPr>
              <a:t>Why</a:t>
            </a:r>
            <a:r>
              <a:rPr lang="en-US" sz="2200" b="0" dirty="0"/>
              <a:t> people sometimes behave </a:t>
            </a:r>
            <a:r>
              <a:rPr lang="en-US" sz="2200" dirty="0">
                <a:hlinkClick r:id="rId12" action="ppaction://hlinksldjump"/>
              </a:rPr>
              <a:t>irrationally in predictable ways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8126413" y="6210300"/>
            <a:ext cx="6350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hlinkClick r:id="rId13" action="ppaction://hlinksldjump"/>
              </a:rPr>
              <a:t>To Video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9096" y="6273798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4" action="ppaction://hlinksldjump"/>
              </a:rPr>
              <a:t>To First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4" action="ppaction://hlinksldjump"/>
              </a:rPr>
              <a:t>Active Learning</a:t>
            </a:r>
            <a:endParaRPr lang="en-US" sz="10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649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BEHAVIORAL ECONOMICS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assume humans are mostly rational…</a:t>
            </a:r>
          </a:p>
          <a:p>
            <a:r>
              <a:rPr lang="en-US" b="0" dirty="0" smtClean="0"/>
              <a:t>A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990033"/>
                </a:solidFill>
              </a:rPr>
              <a:t>rational</a:t>
            </a:r>
            <a:r>
              <a:rPr lang="en-US" dirty="0" smtClean="0">
                <a:solidFill>
                  <a:srgbClr val="990033"/>
                </a:solidFill>
              </a:rPr>
              <a:t> </a:t>
            </a:r>
            <a:r>
              <a:rPr lang="en-US" b="0" dirty="0" smtClean="0"/>
              <a:t>decision maker always chooses the </a:t>
            </a:r>
            <a:r>
              <a:rPr lang="en-US" b="0" dirty="0"/>
              <a:t>available option that leads to </a:t>
            </a:r>
            <a:r>
              <a:rPr lang="en-US" b="0" dirty="0" smtClean="0"/>
              <a:t>the outcome </a:t>
            </a:r>
            <a:r>
              <a:rPr lang="en-US" b="0" dirty="0"/>
              <a:t>he or she most prefers</a:t>
            </a:r>
            <a:r>
              <a:rPr lang="en-US" b="0" dirty="0" smtClean="0"/>
              <a:t>.</a:t>
            </a:r>
          </a:p>
          <a:p>
            <a:pPr algn="ctr"/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 there limits to human rationality?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9812"/>
            <a:ext cx="3997114" cy="283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70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RATIONAL, BUT HUMAN, TOO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7912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500" dirty="0" smtClean="0"/>
              <a:t>Three reasons people might </a:t>
            </a:r>
            <a:r>
              <a:rPr lang="en-US" sz="3500" i="1" dirty="0" smtClean="0">
                <a:solidFill>
                  <a:srgbClr val="990033"/>
                </a:solidFill>
              </a:rPr>
              <a:t>rationally</a:t>
            </a:r>
            <a:r>
              <a:rPr lang="en-US" sz="3500" dirty="0" smtClean="0"/>
              <a:t> choose a worse payoff: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Concerns 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about fairness: </a:t>
            </a:r>
            <a:r>
              <a:rPr lang="en-US" sz="3500" b="0" dirty="0" smtClean="0"/>
              <a:t>Providing for others sometimes trumps self-interest.</a:t>
            </a:r>
            <a:endParaRPr lang="en-US" sz="35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Bounded </a:t>
            </a: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rationality—“good enough”: </a:t>
            </a:r>
            <a:r>
              <a:rPr lang="en-US" sz="3500" b="0" dirty="0" smtClean="0"/>
              <a:t>Making a </a:t>
            </a:r>
            <a:r>
              <a:rPr lang="en-US" sz="3500" b="0" dirty="0"/>
              <a:t>choice that is </a:t>
            </a:r>
            <a:r>
              <a:rPr lang="en-US" sz="3500" i="1" dirty="0"/>
              <a:t>close </a:t>
            </a:r>
            <a:r>
              <a:rPr lang="en-US" sz="3500" i="1" dirty="0" smtClean="0"/>
              <a:t>to</a:t>
            </a:r>
            <a:r>
              <a:rPr lang="en-US" sz="3500" b="0" dirty="0" smtClean="0"/>
              <a:t> (but not exactly) the </a:t>
            </a:r>
            <a:r>
              <a:rPr lang="en-US" sz="3500" b="0" dirty="0"/>
              <a:t>highest possible profit </a:t>
            </a:r>
            <a:r>
              <a:rPr lang="en-US" sz="3500" dirty="0" smtClean="0"/>
              <a:t>MAY MAKE SENSE</a:t>
            </a:r>
            <a:r>
              <a:rPr lang="en-US" sz="3500" b="0" dirty="0" smtClean="0"/>
              <a:t> because </a:t>
            </a:r>
            <a:r>
              <a:rPr lang="en-US" sz="3500" dirty="0">
                <a:solidFill>
                  <a:schemeClr val="accent3">
                    <a:lumMod val="75000"/>
                  </a:schemeClr>
                </a:solidFill>
              </a:rPr>
              <a:t>the effort of finding the best payoff </a:t>
            </a:r>
            <a:r>
              <a:rPr lang="en-US" sz="3500" dirty="0" smtClean="0">
                <a:solidFill>
                  <a:schemeClr val="accent3">
                    <a:lumMod val="75000"/>
                  </a:schemeClr>
                </a:solidFill>
              </a:rPr>
              <a:t>is too </a:t>
            </a:r>
            <a:r>
              <a:rPr lang="en-US" sz="3500" dirty="0">
                <a:solidFill>
                  <a:schemeClr val="accent3">
                    <a:lumMod val="75000"/>
                  </a:schemeClr>
                </a:solidFill>
              </a:rPr>
              <a:t>costly</a:t>
            </a:r>
            <a:r>
              <a:rPr lang="en-US" sz="35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3500" dirty="0" smtClean="0">
                <a:solidFill>
                  <a:schemeClr val="accent1">
                    <a:lumMod val="75000"/>
                  </a:schemeClr>
                </a:solidFill>
              </a:rPr>
              <a:t>Risk aversion: </a:t>
            </a:r>
            <a:r>
              <a:rPr lang="en-US" sz="3500" b="0" dirty="0" smtClean="0"/>
              <a:t>Willingness to sacrifice some economic payoff in order to avoid a potential loss IS FAIRLY COMMON.</a:t>
            </a:r>
            <a:endParaRPr lang="en-US" sz="3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78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85800"/>
            <a:ext cx="7403122" cy="6172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IRRATIONALITY: AN ECONOMIST’S 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5029200" cy="4648200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i="1" dirty="0" smtClean="0">
                <a:solidFill>
                  <a:srgbClr val="990033"/>
                </a:solidFill>
              </a:rPr>
              <a:t>irrational</a:t>
            </a:r>
            <a:r>
              <a:rPr lang="en-US" dirty="0" smtClean="0"/>
              <a:t> </a:t>
            </a:r>
            <a:r>
              <a:rPr lang="en-US" b="0" dirty="0"/>
              <a:t>decision </a:t>
            </a:r>
            <a:r>
              <a:rPr lang="en-US" b="0" dirty="0" smtClean="0"/>
              <a:t>maker chooses </a:t>
            </a:r>
            <a:r>
              <a:rPr lang="en-US" b="0" dirty="0"/>
              <a:t>an option that leaves him </a:t>
            </a:r>
            <a:r>
              <a:rPr lang="en-US" b="0" dirty="0" smtClean="0"/>
              <a:t>or her </a:t>
            </a:r>
            <a:r>
              <a:rPr lang="en-US" dirty="0"/>
              <a:t>worse off </a:t>
            </a:r>
            <a:r>
              <a:rPr lang="en-US" b="0" dirty="0"/>
              <a:t>than choosing </a:t>
            </a:r>
            <a:r>
              <a:rPr lang="en-US" b="0" dirty="0" smtClean="0"/>
              <a:t>another available option</a:t>
            </a:r>
            <a:r>
              <a:rPr lang="en-US" b="0" dirty="0"/>
              <a:t>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030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IRRATIONALITY: AN ECONOMIST’S 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95800"/>
            <a:ext cx="9144000" cy="1676400"/>
          </a:xfrm>
          <a:solidFill>
            <a:schemeClr val="bg1">
              <a:alpha val="62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There are known (and predictable) holes in our rationality that stem from </a:t>
            </a:r>
            <a:r>
              <a:rPr lang="en-US" dirty="0" smtClean="0">
                <a:solidFill>
                  <a:srgbClr val="990033"/>
                </a:solidFill>
              </a:rPr>
              <a:t>six </a:t>
            </a:r>
            <a:r>
              <a:rPr lang="en-US" dirty="0">
                <a:solidFill>
                  <a:srgbClr val="990033"/>
                </a:solidFill>
              </a:rPr>
              <a:t>established </a:t>
            </a:r>
            <a:r>
              <a:rPr lang="en-US" dirty="0" smtClean="0">
                <a:solidFill>
                  <a:srgbClr val="990033"/>
                </a:solidFill>
              </a:rPr>
              <a:t>decision-making mistakes.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37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1371600"/>
          </a:xfrm>
        </p:spPr>
        <p:txBody>
          <a:bodyPr/>
          <a:lstStyle/>
          <a:p>
            <a:r>
              <a:rPr lang="en-US" sz="2000" dirty="0" smtClean="0"/>
              <a:t>Are we in control of our own decisions? Behavioral </a:t>
            </a:r>
            <a:r>
              <a:rPr lang="en-US" sz="2000" dirty="0"/>
              <a:t>economist Dan </a:t>
            </a:r>
            <a:r>
              <a:rPr lang="en-US" sz="2000" dirty="0" err="1"/>
              <a:t>Ariely</a:t>
            </a:r>
            <a:r>
              <a:rPr lang="en-US" sz="2000" dirty="0"/>
              <a:t>, the author of </a:t>
            </a:r>
            <a:r>
              <a:rPr lang="en-US" sz="2000" i="1" dirty="0"/>
              <a:t>Predictably Irrational</a:t>
            </a:r>
            <a:r>
              <a:rPr lang="en-US" sz="2000" dirty="0"/>
              <a:t>, </a:t>
            </a:r>
            <a:r>
              <a:rPr lang="en-US" sz="2000" dirty="0" smtClean="0"/>
              <a:t>uses fun (and </a:t>
            </a:r>
            <a:r>
              <a:rPr lang="en-US" sz="2000" dirty="0"/>
              <a:t>sometimes shocking) research findings </a:t>
            </a:r>
            <a:r>
              <a:rPr lang="en-US" sz="2000" dirty="0" smtClean="0"/>
              <a:t>in </a:t>
            </a:r>
            <a:r>
              <a:rPr lang="en-US" sz="2000" i="1" u="sng" dirty="0" smtClean="0">
                <a:hlinkClick r:id="rId3"/>
              </a:rPr>
              <a:t>this</a:t>
            </a:r>
            <a:r>
              <a:rPr lang="en-US" sz="2000" dirty="0"/>
              <a:t> </a:t>
            </a:r>
            <a:r>
              <a:rPr lang="en-US" sz="2000" dirty="0" smtClean="0"/>
              <a:t>TED talk to </a:t>
            </a:r>
            <a:r>
              <a:rPr lang="en-US" sz="2000" dirty="0"/>
              <a:t>show how we're not as rational as we think when we make decisions</a:t>
            </a:r>
            <a:r>
              <a:rPr lang="en-US" sz="2000" dirty="0" smtClean="0"/>
              <a:t>. (18 minutes)</a:t>
            </a:r>
            <a:endParaRPr lang="en-US" sz="2000" dirty="0"/>
          </a:p>
        </p:txBody>
      </p:sp>
      <p:pic>
        <p:nvPicPr>
          <p:cNvPr id="3077" name="Picture 5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200" y="3032124"/>
            <a:ext cx="3276600" cy="2660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5801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sxc.hu/pic/l/b/ba/ba1969/1326249_684326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3048000"/>
            <a:ext cx="1506071" cy="393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IRRATIONALITY: AN ECONOMIST’S 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990033"/>
                </a:solidFill>
              </a:rPr>
              <a:t>1. Misperceptions </a:t>
            </a:r>
            <a:r>
              <a:rPr lang="en-US" i="1" dirty="0">
                <a:solidFill>
                  <a:srgbClr val="990033"/>
                </a:solidFill>
              </a:rPr>
              <a:t>of </a:t>
            </a:r>
            <a:r>
              <a:rPr lang="en-US" i="1" dirty="0" smtClean="0">
                <a:solidFill>
                  <a:srgbClr val="990033"/>
                </a:solidFill>
              </a:rPr>
              <a:t>opportunity costs: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 we don’t understand all of the costs, we cannot make a rational choice.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2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IRRATIONALITY: AN ECONOMIST’S 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48768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990033"/>
                </a:solidFill>
              </a:rPr>
              <a:t>2. Overconfidence:</a:t>
            </a:r>
            <a:endParaRPr lang="en-US" i="1" dirty="0">
              <a:solidFill>
                <a:srgbClr val="990033"/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Nonprofessional investors</a:t>
            </a:r>
            <a:r>
              <a:rPr lang="en-US" b="0" dirty="0" smtClean="0"/>
              <a:t> </a:t>
            </a:r>
            <a:r>
              <a:rPr lang="en-US" b="0" dirty="0"/>
              <a:t>who engage </a:t>
            </a:r>
            <a:r>
              <a:rPr lang="en-US" b="0" dirty="0" smtClean="0"/>
              <a:t>in speculative investing have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significantly worse results</a:t>
            </a:r>
            <a:r>
              <a:rPr lang="en-US" b="0" dirty="0"/>
              <a:t> than professional </a:t>
            </a:r>
            <a:r>
              <a:rPr lang="en-US" b="0" dirty="0" smtClean="0"/>
              <a:t>brokers because </a:t>
            </a:r>
            <a:r>
              <a:rPr lang="en-US" b="0" dirty="0"/>
              <a:t>of their misguided faith in their ability to spot a winner.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3554" name="Picture 2" descr="http://www.sxc.hu/pic/l/o/om/omironia/182457_90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3886200"/>
            <a:ext cx="412419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864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sxc.hu/pic/l/a/as/asifthebes/1186277_413927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20040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IRRATIONALITY: AN ECONOMIST’S 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990033"/>
                </a:solidFill>
              </a:rPr>
              <a:t>3. Unrealistic expectations about future behavior:</a:t>
            </a:r>
          </a:p>
          <a:p>
            <a:r>
              <a:rPr lang="en-US" b="0" dirty="0" smtClean="0"/>
              <a:t>Most of us are overly </a:t>
            </a:r>
            <a:r>
              <a:rPr lang="en-US" b="0" dirty="0"/>
              <a:t>optimistic about </a:t>
            </a:r>
            <a:r>
              <a:rPr lang="en-US" b="0" dirty="0" smtClean="0"/>
              <a:t>our </a:t>
            </a:r>
            <a:r>
              <a:rPr lang="en-US" b="0" dirty="0"/>
              <a:t>future </a:t>
            </a:r>
            <a:r>
              <a:rPr lang="en-US" b="0" dirty="0" smtClean="0"/>
              <a:t>behavior and level of discipline.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757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5">
              <a:lumMod val="20000"/>
              <a:lumOff val="80000"/>
              <a:alpha val="68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IRRATIONALITY: AN ECONOMIST’S 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3400"/>
            <a:ext cx="9144000" cy="2590800"/>
          </a:xfr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90033"/>
                </a:solidFill>
              </a:rPr>
              <a:t>4. </a:t>
            </a:r>
            <a:r>
              <a:rPr lang="en-US" i="1" dirty="0" smtClean="0">
                <a:solidFill>
                  <a:srgbClr val="990033"/>
                </a:solidFill>
              </a:rPr>
              <a:t>Counting dollars unequally</a:t>
            </a:r>
            <a:endParaRPr lang="en-US" i="1" dirty="0">
              <a:solidFill>
                <a:srgbClr val="990033"/>
              </a:solidFill>
            </a:endParaRPr>
          </a:p>
          <a:p>
            <a:pPr lvl="1"/>
            <a:r>
              <a:rPr lang="en-US" i="1" dirty="0">
                <a:solidFill>
                  <a:srgbClr val="990033"/>
                </a:solidFill>
              </a:rPr>
              <a:t>Mental </a:t>
            </a:r>
            <a:r>
              <a:rPr lang="en-US" i="1" dirty="0" smtClean="0">
                <a:solidFill>
                  <a:srgbClr val="990033"/>
                </a:solidFill>
              </a:rPr>
              <a:t>accounting: </a:t>
            </a:r>
            <a:r>
              <a:rPr lang="en-US" b="0" dirty="0" smtClean="0"/>
              <a:t>the </a:t>
            </a:r>
            <a:r>
              <a:rPr lang="en-US" b="0" dirty="0"/>
              <a:t>habit </a:t>
            </a:r>
            <a:r>
              <a:rPr lang="en-US" b="0" dirty="0" smtClean="0"/>
              <a:t>of mentally </a:t>
            </a:r>
            <a:r>
              <a:rPr lang="en-US" b="0" dirty="0"/>
              <a:t>assigning dollars to </a:t>
            </a:r>
            <a:r>
              <a:rPr lang="en-US" b="0" dirty="0" smtClean="0"/>
              <a:t>different accounts </a:t>
            </a:r>
            <a:r>
              <a:rPr lang="en-US" b="0" dirty="0"/>
              <a:t>so that some dollars </a:t>
            </a:r>
            <a:r>
              <a:rPr lang="en-US" b="0" dirty="0" smtClean="0"/>
              <a:t>are worth </a:t>
            </a:r>
            <a:r>
              <a:rPr lang="en-US" b="0" dirty="0"/>
              <a:t>more than others</a:t>
            </a:r>
            <a:r>
              <a:rPr lang="en-US" b="0" dirty="0" smtClean="0"/>
              <a:t>.</a:t>
            </a:r>
          </a:p>
          <a:p>
            <a:pPr lvl="1"/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(E.g., spending more with credit cards than cash)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823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219200"/>
            <a:ext cx="4076700" cy="46482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Remember those concert tickets?</a:t>
            </a:r>
          </a:p>
          <a:p>
            <a:r>
              <a:rPr lang="en-US" dirty="0">
                <a:solidFill>
                  <a:srgbClr val="990033"/>
                </a:solidFill>
              </a:rPr>
              <a:t>If you lost your $80 concert tickets,  would you replace them</a:t>
            </a:r>
            <a:r>
              <a:rPr lang="en-US" dirty="0" smtClean="0">
                <a:solidFill>
                  <a:srgbClr val="990033"/>
                </a:solidFill>
              </a:rPr>
              <a:t>?</a:t>
            </a:r>
          </a:p>
          <a:p>
            <a:pPr marL="742950" indent="-742950">
              <a:buFont typeface="+mj-lt"/>
              <a:buAutoNum type="alphaLcParenR"/>
            </a:pP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Yes</a:t>
            </a:r>
          </a:p>
          <a:p>
            <a:pPr marL="742950" indent="-742950">
              <a:buFont typeface="+mj-lt"/>
              <a:buAutoNum type="alphaLcParenR"/>
            </a:pP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</a:t>
            </a:r>
          </a:p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2" descr="http://www.sxc.hu/pic/l/b/ba/ba1969/1204866_656566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918" y="1524000"/>
            <a:ext cx="311708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288807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3555687"/>
            <a:ext cx="2988731" cy="3293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COSTS, BENEFITS, AND PROFITS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decisions depend on comparing costs to benefits…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And the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quality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of our decisions depends on how well we understand costs and benefits.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295400" y="4267200"/>
            <a:ext cx="3886200" cy="2057400"/>
          </a:xfrm>
          <a:prstGeom prst="wedgeRoundRectCallout">
            <a:avLst>
              <a:gd name="adj1" fmla="val 76207"/>
              <a:gd name="adj2" fmla="val 3849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43434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Decisions about whether, when, and how many </a:t>
            </a:r>
            <a:r>
              <a:rPr lang="en-US" sz="2400" b="1" i="1" dirty="0" smtClean="0">
                <a:solidFill>
                  <a:srgbClr val="990033"/>
                </a:solidFill>
                <a:latin typeface="Century Gothic"/>
                <a:cs typeface="Century Gothic"/>
              </a:rPr>
              <a:t>children are complex cost-benefit decisions.</a:t>
            </a:r>
            <a:endParaRPr lang="en-US" sz="2400" b="1" i="1" dirty="0">
              <a:solidFill>
                <a:srgbClr val="990033"/>
              </a:solidFill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1096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5562600" cy="5257800"/>
          </a:xfrm>
        </p:spPr>
        <p:txBody>
          <a:bodyPr>
            <a:no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Now consider an alternative: 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rgbClr val="990033"/>
                </a:solidFill>
              </a:rPr>
              <a:t>If </a:t>
            </a:r>
            <a:r>
              <a:rPr lang="en-US" dirty="0">
                <a:solidFill>
                  <a:srgbClr val="990033"/>
                </a:solidFill>
              </a:rPr>
              <a:t>you lost </a:t>
            </a:r>
            <a:r>
              <a:rPr lang="en-US" dirty="0" smtClean="0">
                <a:solidFill>
                  <a:srgbClr val="990033"/>
                </a:solidFill>
              </a:rPr>
              <a:t>$</a:t>
            </a:r>
            <a:r>
              <a:rPr lang="en-US" dirty="0">
                <a:solidFill>
                  <a:srgbClr val="990033"/>
                </a:solidFill>
              </a:rPr>
              <a:t>80 </a:t>
            </a:r>
            <a:r>
              <a:rPr lang="en-US" dirty="0" smtClean="0">
                <a:solidFill>
                  <a:srgbClr val="990033"/>
                </a:solidFill>
              </a:rPr>
              <a:t>cash that you were going to use for the concert </a:t>
            </a:r>
            <a:r>
              <a:rPr lang="en-US" dirty="0">
                <a:solidFill>
                  <a:srgbClr val="990033"/>
                </a:solidFill>
              </a:rPr>
              <a:t>tickets, </a:t>
            </a:r>
            <a:r>
              <a:rPr lang="en-US" dirty="0" smtClean="0">
                <a:solidFill>
                  <a:srgbClr val="990033"/>
                </a:solidFill>
              </a:rPr>
              <a:t>would </a:t>
            </a:r>
            <a:r>
              <a:rPr lang="en-US" dirty="0">
                <a:solidFill>
                  <a:srgbClr val="990033"/>
                </a:solidFill>
              </a:rPr>
              <a:t>you </a:t>
            </a:r>
            <a:r>
              <a:rPr lang="en-US" dirty="0" smtClean="0">
                <a:solidFill>
                  <a:srgbClr val="990033"/>
                </a:solidFill>
              </a:rPr>
              <a:t>still attend the concert?</a:t>
            </a:r>
          </a:p>
          <a:p>
            <a:pPr marL="742950" indent="-742950">
              <a:buFont typeface="+mj-lt"/>
              <a:buAutoNum type="alphaLcParenR"/>
            </a:pP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Yes</a:t>
            </a:r>
          </a:p>
          <a:p>
            <a:pPr marL="742950" indent="-742950">
              <a:buFont typeface="+mj-lt"/>
              <a:buAutoNum type="alphaLcParenR"/>
            </a:pP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</a:t>
            </a:r>
          </a:p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Was your answer different from the first scenario?  Then you have been using different mental accounts.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2" descr="http://www.sxc.hu/pic/l/b/ba/ba1969/1204866_656566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918" y="1524000"/>
            <a:ext cx="311708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113085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IRRATIONALITY: AN ECONOMIST’S 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0"/>
            <a:ext cx="9144000" cy="1600200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990033"/>
                </a:solidFill>
              </a:rPr>
              <a:t>5. Loss </a:t>
            </a:r>
            <a:r>
              <a:rPr lang="en-US" i="1" dirty="0">
                <a:solidFill>
                  <a:srgbClr val="990033"/>
                </a:solidFill>
              </a:rPr>
              <a:t>aversion: </a:t>
            </a:r>
            <a:r>
              <a:rPr lang="en-US" b="0" dirty="0" smtClean="0"/>
              <a:t>an oversensitivity to loss that leads </a:t>
            </a:r>
            <a:r>
              <a:rPr lang="en-US" b="0" dirty="0"/>
              <a:t>to unwillingness </a:t>
            </a:r>
            <a:r>
              <a:rPr lang="en-US" b="0" dirty="0" smtClean="0"/>
              <a:t>to recognize </a:t>
            </a:r>
            <a:r>
              <a:rPr lang="en-US" b="0" dirty="0"/>
              <a:t>a loss and move on</a:t>
            </a:r>
            <a:r>
              <a:rPr lang="en-US" b="0" dirty="0" smtClean="0"/>
              <a:t>.</a:t>
            </a:r>
            <a:endParaRPr lang="en-US" b="0" dirty="0"/>
          </a:p>
          <a:p>
            <a:endParaRPr lang="en-US" b="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749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5638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Which would you choose?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a 61% chance to win $520,000 or 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a 63% chance to win $500,000?</a:t>
            </a:r>
          </a:p>
          <a:p>
            <a:pPr marL="742950" indent="-742950">
              <a:buFont typeface="+mj-lt"/>
              <a:buAutoNum type="alphaLcParenR"/>
            </a:pPr>
            <a:endParaRPr lang="en-US" dirty="0"/>
          </a:p>
          <a:p>
            <a:r>
              <a:rPr lang="en-US" dirty="0" smtClean="0"/>
              <a:t>Now which would you choose?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a 98% chance to win $520,000 or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A 100% chance to win $500,000</a:t>
            </a:r>
          </a:p>
          <a:p>
            <a:endParaRPr lang="en-US" dirty="0" smtClean="0"/>
          </a:p>
          <a:p>
            <a:r>
              <a:rPr lang="en-US" dirty="0" smtClean="0"/>
              <a:t>Most people choose (a) in the first problem and (b) in the second… and prove themselves to be loss-averse (and irrational!), since both problems offer the same probability change in gain (or loss), and yet they chose differently. 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is called the Allais problem after Nobel Prize–winning Maurice Allais, who asked the question in 1952 and proved that even economists were susceptible to irrationality.)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389557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IRRATIONALITY: AN ECONOMIST’S 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4876800"/>
          </a:xfrm>
        </p:spPr>
        <p:txBody>
          <a:bodyPr>
            <a:normAutofit fontScale="92500"/>
          </a:bodyPr>
          <a:lstStyle/>
          <a:p>
            <a:r>
              <a:rPr lang="en-US" i="1" dirty="0" smtClean="0">
                <a:solidFill>
                  <a:srgbClr val="990033"/>
                </a:solidFill>
              </a:rPr>
              <a:t>6. Status </a:t>
            </a:r>
            <a:r>
              <a:rPr lang="en-US" i="1" dirty="0">
                <a:solidFill>
                  <a:srgbClr val="990033"/>
                </a:solidFill>
              </a:rPr>
              <a:t>quo bias: </a:t>
            </a:r>
            <a:r>
              <a:rPr lang="en-US" b="0" dirty="0"/>
              <a:t>the </a:t>
            </a:r>
            <a:r>
              <a:rPr lang="en-US" b="0" dirty="0" smtClean="0"/>
              <a:t>tendency to </a:t>
            </a:r>
            <a:r>
              <a:rPr lang="en-US" b="0" dirty="0"/>
              <a:t>avoid making a decision </a:t>
            </a:r>
            <a:r>
              <a:rPr lang="en-US" b="0" dirty="0" smtClean="0"/>
              <a:t>altogether.</a:t>
            </a:r>
          </a:p>
          <a:p>
            <a:r>
              <a:rPr lang="en-US" dirty="0" smtClean="0"/>
              <a:t>In </a:t>
            </a:r>
            <a:r>
              <a:rPr lang="en-US" dirty="0" smtClean="0">
                <a:solidFill>
                  <a:srgbClr val="990033"/>
                </a:solidFill>
              </a:rPr>
              <a:t>Austria, </a:t>
            </a:r>
            <a:r>
              <a:rPr lang="en-US" dirty="0" smtClean="0"/>
              <a:t>almost </a:t>
            </a:r>
            <a:r>
              <a:rPr lang="en-US" dirty="0" smtClean="0">
                <a:solidFill>
                  <a:srgbClr val="990033"/>
                </a:solidFill>
              </a:rPr>
              <a:t>100%</a:t>
            </a:r>
            <a:r>
              <a:rPr lang="en-US" dirty="0" smtClean="0"/>
              <a:t> choose voluntary </a:t>
            </a:r>
            <a:r>
              <a:rPr lang="en-US" dirty="0"/>
              <a:t>organ </a:t>
            </a:r>
            <a:r>
              <a:rPr lang="en-US" dirty="0" smtClean="0"/>
              <a:t>donation. In neighboring (and culturally similar)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Germany: 12%. </a:t>
            </a:r>
            <a:r>
              <a:rPr lang="en-US" dirty="0" smtClean="0">
                <a:solidFill>
                  <a:srgbClr val="990033"/>
                </a:solidFill>
              </a:rPr>
              <a:t>Sweden: 86%.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Denmark: 4%.</a:t>
            </a:r>
          </a:p>
          <a:p>
            <a:r>
              <a:rPr lang="en-US" dirty="0" smtClean="0"/>
              <a:t>The common thread:  in Sweden and Austria the form contains an </a:t>
            </a:r>
            <a:r>
              <a:rPr lang="en-US" dirty="0" smtClean="0">
                <a:solidFill>
                  <a:srgbClr val="990033"/>
                </a:solidFill>
              </a:rPr>
              <a:t>“opt-out”</a:t>
            </a:r>
            <a:r>
              <a:rPr lang="en-US" dirty="0" smtClean="0"/>
              <a:t> box for donation.  In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Germany and Denmark you must check a box to opt in to the program.</a:t>
            </a:r>
          </a:p>
        </p:txBody>
      </p:sp>
      <p:pic>
        <p:nvPicPr>
          <p:cNvPr id="26628" name="Picture 4" descr="Checkbox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5596288"/>
            <a:ext cx="990599" cy="114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399" y="5486401"/>
            <a:ext cx="374446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05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EXPLICIT AND IMPLICIT COSTS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2819400"/>
          </a:xfrm>
          <a:solidFill>
            <a:schemeClr val="bg1">
              <a:alpha val="68000"/>
            </a:schemeClr>
          </a:solidFill>
        </p:spPr>
        <p:txBody>
          <a:bodyPr>
            <a:normAutofit/>
          </a:bodyPr>
          <a:lstStyle/>
          <a:p>
            <a:r>
              <a:rPr lang="en-US" sz="2800" b="0" dirty="0"/>
              <a:t>An </a:t>
            </a:r>
            <a:r>
              <a:rPr lang="en-US" sz="2800" i="1" dirty="0">
                <a:solidFill>
                  <a:srgbClr val="990033"/>
                </a:solidFill>
              </a:rPr>
              <a:t>explicit cost </a:t>
            </a:r>
            <a:r>
              <a:rPr lang="en-US" sz="2800" b="0" dirty="0"/>
              <a:t>is a cost </a:t>
            </a:r>
            <a:r>
              <a:rPr lang="en-US" sz="2800" b="0" dirty="0" smtClean="0"/>
              <a:t>that requires </a:t>
            </a:r>
            <a:r>
              <a:rPr lang="en-US" sz="2800" b="0" dirty="0"/>
              <a:t>an outlay of </a:t>
            </a:r>
            <a:r>
              <a:rPr lang="en-US" sz="2800" b="0" dirty="0" smtClean="0"/>
              <a:t>money</a:t>
            </a:r>
            <a:r>
              <a:rPr lang="en-US" sz="2800" b="0" dirty="0"/>
              <a:t> 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(cost of books).</a:t>
            </a:r>
          </a:p>
          <a:p>
            <a:r>
              <a:rPr lang="en-US" sz="2800" b="0" dirty="0" smtClean="0"/>
              <a:t>An </a:t>
            </a:r>
            <a:r>
              <a:rPr lang="en-US" sz="2800" i="1" dirty="0">
                <a:solidFill>
                  <a:srgbClr val="990033"/>
                </a:solidFill>
              </a:rPr>
              <a:t>implicit cost </a:t>
            </a:r>
            <a:r>
              <a:rPr lang="en-US" sz="2800" b="0" dirty="0"/>
              <a:t>does not </a:t>
            </a:r>
            <a:r>
              <a:rPr lang="en-US" sz="2800" b="0" dirty="0" smtClean="0"/>
              <a:t>require an </a:t>
            </a:r>
            <a:r>
              <a:rPr lang="en-US" sz="2800" b="0" dirty="0"/>
              <a:t>outlay of money; it is measured </a:t>
            </a:r>
            <a:r>
              <a:rPr lang="en-US" sz="2800" b="0" dirty="0" smtClean="0"/>
              <a:t>by the </a:t>
            </a:r>
            <a:r>
              <a:rPr lang="en-US" sz="2800" b="0" dirty="0"/>
              <a:t>value, in dollar terms, of </a:t>
            </a:r>
            <a:r>
              <a:rPr lang="en-US" sz="2800" b="0" dirty="0" smtClean="0"/>
              <a:t>benefits that </a:t>
            </a:r>
            <a:r>
              <a:rPr lang="en-US" sz="2800" b="0" dirty="0"/>
              <a:t>are </a:t>
            </a:r>
            <a:r>
              <a:rPr lang="en-US" sz="2800" b="0" dirty="0" smtClean="0"/>
              <a:t>forgone 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e.g.,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wages forgone because of being a full-time student).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229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spc="-150" dirty="0" smtClean="0"/>
              <a:t>DEFINITIONS OF PROFIT: </a:t>
            </a:r>
            <a:br>
              <a:rPr lang="en-US" sz="4000" spc="-150" dirty="0" smtClean="0"/>
            </a:br>
            <a:r>
              <a:rPr lang="en-US" sz="4000" spc="-150" dirty="0" smtClean="0"/>
              <a:t>ACCOUNTING VS. ECONOMIC PROFIT</a:t>
            </a:r>
            <a:endParaRPr lang="en-US" sz="4000" spc="-1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8392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sz="2800" i="1" dirty="0">
                <a:solidFill>
                  <a:srgbClr val="990033"/>
                </a:solidFill>
              </a:rPr>
              <a:t>Accounting profit </a:t>
            </a:r>
            <a:r>
              <a:rPr lang="en-US" sz="2800" dirty="0" smtClean="0"/>
              <a:t>= revenue </a:t>
            </a:r>
            <a:r>
              <a:rPr lang="en-US" sz="2800" dirty="0"/>
              <a:t>– </a:t>
            </a:r>
            <a:r>
              <a:rPr lang="en-US" sz="2800" dirty="0" smtClean="0"/>
              <a:t>explicit </a:t>
            </a:r>
            <a:r>
              <a:rPr lang="en-US" sz="2800" dirty="0"/>
              <a:t>cost.</a:t>
            </a:r>
          </a:p>
          <a:p>
            <a:pPr lvl="1"/>
            <a:endParaRPr lang="en-US" b="0" dirty="0" smtClean="0"/>
          </a:p>
          <a:p>
            <a:pPr lvl="1"/>
            <a:endParaRPr lang="en-US" b="0" dirty="0"/>
          </a:p>
          <a:p>
            <a:pPr lvl="1"/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Economic profit: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 smtClean="0"/>
              <a:t>equals revenue minus the </a:t>
            </a:r>
            <a:r>
              <a:rPr lang="en-US" sz="2800" b="0" dirty="0"/>
              <a:t>opportunity </a:t>
            </a:r>
            <a:r>
              <a:rPr lang="en-US" sz="2800" b="0" dirty="0" smtClean="0"/>
              <a:t>cost of all resources </a:t>
            </a:r>
            <a:r>
              <a:rPr lang="en-US" sz="2800" b="0" dirty="0"/>
              <a:t>used. </a:t>
            </a:r>
            <a:endParaRPr lang="en-US" sz="2800" b="0" dirty="0" smtClean="0"/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 smtClean="0"/>
              <a:t>is </a:t>
            </a:r>
            <a:r>
              <a:rPr lang="en-US" sz="2800" b="0" dirty="0"/>
              <a:t>usually </a:t>
            </a:r>
            <a:r>
              <a:rPr lang="en-US" sz="2800" b="0" dirty="0" smtClean="0"/>
              <a:t>less than accounting </a:t>
            </a:r>
            <a:r>
              <a:rPr lang="en-US" sz="2800" b="0" dirty="0"/>
              <a:t>profit</a:t>
            </a:r>
            <a:r>
              <a:rPr lang="en-US" sz="2800" b="0" dirty="0" smtClean="0"/>
              <a:t>.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 smtClean="0"/>
              <a:t>shows a more complete picture of costs.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 smtClean="0"/>
              <a:t>helps businesses and individuals make better-informed decisions.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 smtClean="0"/>
              <a:t>is the measure economists prefer. </a:t>
            </a:r>
            <a:endParaRPr lang="en-US" sz="28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219980"/>
            <a:ext cx="9144000" cy="461665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990033"/>
                </a:solidFill>
                <a:latin typeface="Century Gothic"/>
                <a:cs typeface="Century Gothic"/>
              </a:rPr>
              <a:t>Economic profit </a:t>
            </a:r>
            <a:r>
              <a:rPr lang="en-US" sz="2400" b="1" dirty="0" smtClean="0">
                <a:latin typeface="Century Gothic"/>
                <a:cs typeface="Century Gothic"/>
              </a:rPr>
              <a:t>= revenue – explicit cost – implicit cost.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480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/>
              <a:t>ZERO PROFITS</a:t>
            </a:r>
            <a:endParaRPr lang="en-US" sz="4000" dirty="0"/>
          </a:p>
        </p:txBody>
      </p:sp>
      <p:sp>
        <p:nvSpPr>
          <p:cNvPr id="103429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91600" cy="4648200"/>
          </a:xfrm>
        </p:spPr>
        <p:txBody>
          <a:bodyPr>
            <a:normAutofit lnSpcReduction="10000"/>
          </a:bodyPr>
          <a:lstStyle/>
          <a:p>
            <a:pPr marL="0"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ea typeface="MS PGothic" pitchFamily="34" charset="-128"/>
                <a:cs typeface="Arial" charset="0"/>
              </a:rPr>
              <a:t>I</a:t>
            </a:r>
            <a:r>
              <a:rPr lang="en-US" dirty="0" smtClean="0">
                <a:ea typeface="MS PGothic" pitchFamily="34" charset="-128"/>
                <a:cs typeface="Arial" charset="0"/>
              </a:rPr>
              <a:t>f you quit your job as a lion tamer ($45,000/year income) to open a tanning studio ($45,000/year left over after costs are paid), what is your economic profit?</a:t>
            </a:r>
          </a:p>
          <a:p>
            <a:pPr marL="398463" lvl="2" indent="1588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ea typeface="MS PGothic" pitchFamily="34" charset="-128"/>
                <a:cs typeface="Arial" charset="0"/>
              </a:rPr>
              <a:t>We would say it’s zero: You are earning just enough to cover your costs, including your forgone lion-taming wages</a:t>
            </a:r>
            <a:r>
              <a:rPr lang="en-US" dirty="0" smtClean="0">
                <a:ea typeface="MS PGothic" pitchFamily="34" charset="-128"/>
                <a:cs typeface="Arial" charset="0"/>
              </a:rPr>
              <a:t>.</a:t>
            </a:r>
          </a:p>
          <a:p>
            <a:pPr marL="398463" lvl="2" indent="1588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ea typeface="MS PGothic" pitchFamily="34" charset="-128"/>
                <a:cs typeface="Arial" charset="0"/>
              </a:rPr>
              <a:t>You are doing just as well in your new job as your last one.</a:t>
            </a:r>
          </a:p>
          <a:p>
            <a:pPr marL="398463" lvl="2" indent="1588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ea typeface="MS PGothic" pitchFamily="34" charset="-128"/>
                <a:cs typeface="Arial" charset="0"/>
              </a:rPr>
              <a:t>If you hadn’t considered your implicit costs, your analysis would suffer.</a:t>
            </a:r>
            <a:endParaRPr lang="en-US" sz="2400" dirty="0" smtClean="0"/>
          </a:p>
        </p:txBody>
      </p:sp>
      <p:pic>
        <p:nvPicPr>
          <p:cNvPr id="103431" name="Picture 5" descr="Img_3243_modif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8486" y="4572001"/>
            <a:ext cx="272146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5178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46" y="2209800"/>
            <a:ext cx="9119454" cy="3962400"/>
          </a:xfrm>
        </p:spPr>
        <p:txBody>
          <a:bodyPr numCol="2">
            <a:noAutofit/>
          </a:bodyPr>
          <a:lstStyle/>
          <a:p>
            <a:pPr marL="457200" indent="-457200"/>
            <a:r>
              <a:rPr lang="en-US" sz="2000" dirty="0" smtClean="0"/>
              <a:t>Unearned Social Security </a:t>
            </a:r>
            <a:r>
              <a:rPr lang="en-US" sz="2000" dirty="0"/>
              <a:t>credits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Forgone </a:t>
            </a:r>
            <a:r>
              <a:rPr lang="en-US" sz="2000" dirty="0"/>
              <a:t>promotions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Salary lost by not </a:t>
            </a:r>
            <a:r>
              <a:rPr lang="en-US" sz="2000" dirty="0"/>
              <a:t>working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Expenses </a:t>
            </a:r>
            <a:r>
              <a:rPr lang="en-US" sz="2000" dirty="0"/>
              <a:t>for baby’s </a:t>
            </a:r>
            <a:r>
              <a:rPr lang="en-US" sz="2000" dirty="0" smtClean="0"/>
              <a:t>room</a:t>
            </a:r>
          </a:p>
          <a:p>
            <a:pPr marL="457200" indent="-457200"/>
            <a:r>
              <a:rPr lang="en-US" sz="2000" dirty="0" smtClean="0"/>
              <a:t>Loss </a:t>
            </a:r>
            <a:r>
              <a:rPr lang="en-US" sz="2000" dirty="0"/>
              <a:t>of experience at work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Depreciation </a:t>
            </a:r>
            <a:r>
              <a:rPr lang="en-US" sz="2000" dirty="0"/>
              <a:t>of work skills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Food </a:t>
            </a:r>
            <a:r>
              <a:rPr lang="en-US" sz="2000" dirty="0"/>
              <a:t>and clothing for the child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Loss </a:t>
            </a:r>
            <a:r>
              <a:rPr lang="en-US" sz="2000" dirty="0"/>
              <a:t>of </a:t>
            </a:r>
            <a:r>
              <a:rPr lang="en-US" sz="2000" dirty="0" smtClean="0"/>
              <a:t>pension and 401k </a:t>
            </a:r>
            <a:r>
              <a:rPr lang="en-US" sz="2000" dirty="0"/>
              <a:t>benefits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Awards and kudos for </a:t>
            </a:r>
            <a:r>
              <a:rPr lang="en-US" sz="2000" dirty="0"/>
              <a:t>excellence </a:t>
            </a:r>
            <a:r>
              <a:rPr lang="en-US" sz="2000" dirty="0" smtClean="0"/>
              <a:t>doing a paid </a:t>
            </a:r>
            <a:r>
              <a:rPr lang="en-US" sz="2000" dirty="0"/>
              <a:t>job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Babysitting </a:t>
            </a:r>
            <a:r>
              <a:rPr lang="en-US" sz="2000" dirty="0"/>
              <a:t>fees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Preschool </a:t>
            </a:r>
            <a:r>
              <a:rPr lang="en-US" sz="2000" dirty="0"/>
              <a:t>expenses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Earnings </a:t>
            </a:r>
            <a:r>
              <a:rPr lang="en-US" sz="2000" dirty="0"/>
              <a:t>from paid work contributed by an employer to a </a:t>
            </a:r>
            <a:r>
              <a:rPr lang="en-US" sz="2000" dirty="0" smtClean="0"/>
              <a:t>retirement account </a:t>
            </a:r>
          </a:p>
          <a:p>
            <a:pPr marL="457200" indent="-457200"/>
            <a:r>
              <a:rPr lang="en-US" sz="2000" dirty="0" smtClean="0"/>
              <a:t>Doctor visits, medical </a:t>
            </a:r>
            <a:r>
              <a:rPr lang="en-US" sz="2000" dirty="0"/>
              <a:t>expenses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Costs </a:t>
            </a:r>
            <a:r>
              <a:rPr lang="en-US" sz="2000" dirty="0"/>
              <a:t>of decorating child’s room 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Lost </a:t>
            </a:r>
            <a:r>
              <a:rPr lang="en-US" sz="2000" dirty="0"/>
              <a:t>training opportunities at </a:t>
            </a:r>
            <a:r>
              <a:rPr lang="en-US" sz="2000" dirty="0" smtClean="0"/>
              <a:t>work</a:t>
            </a:r>
          </a:p>
          <a:p>
            <a:pPr marL="457200" indent="-457200"/>
            <a:r>
              <a:rPr lang="en-US" sz="2000" dirty="0" smtClean="0">
                <a:solidFill>
                  <a:srgbClr val="00B050"/>
                </a:solidFill>
              </a:rPr>
              <a:t>Green = explicit,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Blue = implicit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38200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Cost of Having a Child:  In </a:t>
            </a:r>
            <a:r>
              <a:rPr lang="en-US" sz="20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Price of Motherhood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Ann Crittenden claims the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total cost for a college-educated couple to have a child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is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$1 million.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She discusses the following items as costs of an educated woman having a child.  Classify these as explicit or implicit.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/>
              <a:cs typeface="Century Gothic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92401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All of the following are considered implicit costs except</a:t>
            </a:r>
            <a:r>
              <a:rPr lang="en-US" dirty="0" smtClean="0"/>
              <a:t>:</a:t>
            </a:r>
            <a:r>
              <a:rPr lang="en-US" dirty="0"/>
              <a:t>	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500" dirty="0"/>
              <a:t>paying rent on an existing building.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500" dirty="0" smtClean="0"/>
              <a:t>interest </a:t>
            </a:r>
            <a:r>
              <a:rPr lang="en-US" sz="3500" dirty="0"/>
              <a:t>that could have been earned from the savings account if the money </a:t>
            </a:r>
            <a:r>
              <a:rPr lang="en-US" sz="3500" dirty="0" smtClean="0"/>
              <a:t>were not </a:t>
            </a:r>
            <a:r>
              <a:rPr lang="en-US" sz="3500" dirty="0"/>
              <a:t>used on the existing business.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500" dirty="0"/>
              <a:t>the wages the entrepreneur could have earned if he or she chose to pursue a career in corporate America.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500" dirty="0"/>
              <a:t>forgone entrepreneurial income.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77195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11313c42dfe9ec4fc942ecfe6f40e722ad6af6"/>
</p:tagLst>
</file>

<file path=ppt/theme/theme1.xml><?xml version="1.0" encoding="utf-8"?>
<a:theme xmlns:a="http://schemas.openxmlformats.org/drawingml/2006/main" name="4e Krugman_Dynamic PPTs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newer Krugman 3e theme</Template>
  <TotalTime>2781</TotalTime>
  <Words>2664</Words>
  <Application>Microsoft Office PowerPoint</Application>
  <PresentationFormat>On-screen Show (4:3)</PresentationFormat>
  <Paragraphs>344</Paragraphs>
  <Slides>43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4e Krugman_Dynamic PPTs</vt:lpstr>
      <vt:lpstr>2_Custom Design</vt:lpstr>
      <vt:lpstr>Newest 2e theme</vt:lpstr>
      <vt:lpstr>7_Stone ppt Theme1</vt:lpstr>
      <vt:lpstr>8_Stone ppt Theme1</vt:lpstr>
      <vt:lpstr>9_Stone ppt Theme1</vt:lpstr>
      <vt:lpstr>Custom Design</vt:lpstr>
      <vt:lpstr>PowerPoint Presentation</vt:lpstr>
      <vt:lpstr>PowerPoint Presentation</vt:lpstr>
      <vt:lpstr>PowerPoint Presentation</vt:lpstr>
      <vt:lpstr>COSTS, BENEFITS, AND PROFITS</vt:lpstr>
      <vt:lpstr>EXPLICIT AND IMPLICIT COSTS</vt:lpstr>
      <vt:lpstr>DEFINITIONS OF PROFIT:  ACCOUNTING VS. ECONOMIC PROFIT</vt:lpstr>
      <vt:lpstr>ZERO PROFITS</vt:lpstr>
      <vt:lpstr>PowerPoint Presentation</vt:lpstr>
      <vt:lpstr>PowerPoint Presentation</vt:lpstr>
      <vt:lpstr>PowerPoint Presentation</vt:lpstr>
      <vt:lpstr>THE IMPLICIT COST OF CAPITAL</vt:lpstr>
      <vt:lpstr>DECISION MAKING</vt:lpstr>
      <vt:lpstr>MAKING “EITHER–OR” DECISIONS</vt:lpstr>
      <vt:lpstr>PowerPoint Presentation</vt:lpstr>
      <vt:lpstr>MAKING “HOW MUCH” DECISIONS: THE ROLE OF MARGINAL ANALYSIS</vt:lpstr>
      <vt:lpstr>THE SHAPE OF MARGINAL COST</vt:lpstr>
      <vt:lpstr>MARGINAL COST OF ALEX’S SCHOOLING</vt:lpstr>
      <vt:lpstr>PowerPoint Presentation</vt:lpstr>
      <vt:lpstr>MARGINAL BENEFIT</vt:lpstr>
      <vt:lpstr>MARGINAL BENEFIT OF ALEX’S SCHOOLING</vt:lpstr>
      <vt:lpstr>PowerPoint Presentation</vt:lpstr>
      <vt:lpstr>MARGINAL ANALYSIS</vt:lpstr>
      <vt:lpstr>MARGINAL ANALYSIS</vt:lpstr>
      <vt:lpstr>PowerPoint Presentation</vt:lpstr>
      <vt:lpstr>PowerPoint Presentation</vt:lpstr>
      <vt:lpstr>PowerPoint Presentation</vt:lpstr>
      <vt:lpstr>PowerPoint Presentation</vt:lpstr>
      <vt:lpstr>THE FRENCH PARADOX</vt:lpstr>
      <vt:lpstr>SUNK COSTS</vt:lpstr>
      <vt:lpstr>BEHAVIORAL ECONOMICS</vt:lpstr>
      <vt:lpstr>RATIONAL, BUT HUMAN, TOO</vt:lpstr>
      <vt:lpstr>IRRATIONALITY: AN ECONOMIST’S VIEW</vt:lpstr>
      <vt:lpstr>IRRATIONALITY: AN ECONOMIST’S VIEW</vt:lpstr>
      <vt:lpstr>PowerPoint Presentation</vt:lpstr>
      <vt:lpstr>IRRATIONALITY: AN ECONOMIST’S VIEW</vt:lpstr>
      <vt:lpstr>IRRATIONALITY: AN ECONOMIST’S VIEW</vt:lpstr>
      <vt:lpstr>IRRATIONALITY: AN ECONOMIST’S VIEW</vt:lpstr>
      <vt:lpstr>IRRATIONALITY: AN ECONOMIST’S VIEW</vt:lpstr>
      <vt:lpstr>PowerPoint Presentation</vt:lpstr>
      <vt:lpstr>PowerPoint Presentation</vt:lpstr>
      <vt:lpstr>IRRATIONALITY: AN ECONOMIST’S VIEW</vt:lpstr>
      <vt:lpstr>PowerPoint Presentation</vt:lpstr>
      <vt:lpstr>IRRATIONALITY: AN ECONOMIST’S VIEW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Solina Lindahl</dc:creator>
  <cp:lastModifiedBy>Lukia Kliossis</cp:lastModifiedBy>
  <cp:revision>105</cp:revision>
  <dcterms:created xsi:type="dcterms:W3CDTF">2012-06-30T01:15:00Z</dcterms:created>
  <dcterms:modified xsi:type="dcterms:W3CDTF">2015-04-08T15:01:25Z</dcterms:modified>
</cp:coreProperties>
</file>