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7.xml" ContentType="application/vnd.openxmlformats-officedocument.presentationml.tags+xml"/>
  <Override PartName="/ppt/notesSlides/notesSlide27.xml" ContentType="application/vnd.openxmlformats-officedocument.presentationml.notesSlide+xml"/>
  <Override PartName="/ppt/tags/tag8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  <p:sldMasterId id="2147483749" r:id="rId2"/>
    <p:sldMasterId id="2147483753" r:id="rId3"/>
    <p:sldMasterId id="2147483757" r:id="rId4"/>
    <p:sldMasterId id="2147483760" r:id="rId5"/>
    <p:sldMasterId id="2147483763" r:id="rId6"/>
    <p:sldMasterId id="2147483766" r:id="rId7"/>
    <p:sldMasterId id="2147483768" r:id="rId8"/>
  </p:sldMasterIdLst>
  <p:notesMasterIdLst>
    <p:notesMasterId r:id="rId62"/>
  </p:notesMasterIdLst>
  <p:handoutMasterIdLst>
    <p:handoutMasterId r:id="rId63"/>
  </p:handoutMasterIdLst>
  <p:sldIdLst>
    <p:sldId id="257" r:id="rId9"/>
    <p:sldId id="258" r:id="rId10"/>
    <p:sldId id="259" r:id="rId11"/>
    <p:sldId id="305" r:id="rId12"/>
    <p:sldId id="306" r:id="rId13"/>
    <p:sldId id="260" r:id="rId14"/>
    <p:sldId id="307" r:id="rId15"/>
    <p:sldId id="276" r:id="rId16"/>
    <p:sldId id="274" r:id="rId17"/>
    <p:sldId id="275" r:id="rId18"/>
    <p:sldId id="322" r:id="rId19"/>
    <p:sldId id="313" r:id="rId20"/>
    <p:sldId id="314" r:id="rId21"/>
    <p:sldId id="315" r:id="rId22"/>
    <p:sldId id="309" r:id="rId23"/>
    <p:sldId id="299" r:id="rId24"/>
    <p:sldId id="316" r:id="rId25"/>
    <p:sldId id="277" r:id="rId26"/>
    <p:sldId id="317" r:id="rId27"/>
    <p:sldId id="279" r:id="rId28"/>
    <p:sldId id="312" r:id="rId29"/>
    <p:sldId id="311" r:id="rId30"/>
    <p:sldId id="310" r:id="rId31"/>
    <p:sldId id="304" r:id="rId32"/>
    <p:sldId id="281" r:id="rId33"/>
    <p:sldId id="256" r:id="rId34"/>
    <p:sldId id="318" r:id="rId35"/>
    <p:sldId id="319" r:id="rId36"/>
    <p:sldId id="324" r:id="rId37"/>
    <p:sldId id="286" r:id="rId38"/>
    <p:sldId id="287" r:id="rId39"/>
    <p:sldId id="323" r:id="rId40"/>
    <p:sldId id="290" r:id="rId41"/>
    <p:sldId id="288" r:id="rId42"/>
    <p:sldId id="291" r:id="rId43"/>
    <p:sldId id="298" r:id="rId44"/>
    <p:sldId id="320" r:id="rId45"/>
    <p:sldId id="302" r:id="rId46"/>
    <p:sldId id="321" r:id="rId47"/>
    <p:sldId id="326" r:id="rId48"/>
    <p:sldId id="335" r:id="rId49"/>
    <p:sldId id="293" r:id="rId50"/>
    <p:sldId id="300" r:id="rId51"/>
    <p:sldId id="296" r:id="rId52"/>
    <p:sldId id="327" r:id="rId53"/>
    <p:sldId id="297" r:id="rId54"/>
    <p:sldId id="332" r:id="rId55"/>
    <p:sldId id="330" r:id="rId56"/>
    <p:sldId id="333" r:id="rId57"/>
    <p:sldId id="261" r:id="rId58"/>
    <p:sldId id="328" r:id="rId59"/>
    <p:sldId id="329" r:id="rId60"/>
    <p:sldId id="331" r:id="rId61"/>
  </p:sldIdLst>
  <p:sldSz cx="9144000" cy="6858000" type="screen4x3"/>
  <p:notesSz cx="6858000" cy="9144000"/>
  <p:custDataLst>
    <p:tags r:id="rId6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e" initials="K" lastIdx="5" clrIdx="0"/>
  <p:cmAuthor id="1" name="Bonilla, Edgar" initials="EB" lastIdx="1" clrIdx="1"/>
  <p:cmAuthor id="2" name="Solina Lindahl" initials="SL" lastIdx="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4370" autoAdjust="0"/>
  </p:normalViewPr>
  <p:slideViewPr>
    <p:cSldViewPr>
      <p:cViewPr>
        <p:scale>
          <a:sx n="102" d="100"/>
          <a:sy n="102" d="100"/>
        </p:scale>
        <p:origin x="-486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-384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handoutMaster" Target="handoutMasters/handoutMaster1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ags" Target="tags/tag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33309-400A-0D4E-BD4D-C9BD55F814C1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4DEBB-75B7-5B47-9ECA-6DA39BE6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097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07DEE-B435-4ED1-ABA0-156413B726DD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B7FF9-1FC0-4975-AEFB-6B5D13B66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783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FF9-1FC0-4975-AEFB-6B5D13B667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20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AB73614-70F3-4DE5-AA97-EDB57ED72DFD}" type="slidenum">
              <a:rPr lang="en-US" sz="1200" smtClean="0"/>
              <a:pPr eaLnBrk="1" hangingPunct="1"/>
              <a:t>10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FF9-1FC0-4975-AEFB-6B5D13B667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77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FF9-1FC0-4975-AEFB-6B5D13B667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92AD9D-1972-44AC-9E6A-37FE8E03A704}" type="slidenum">
              <a:rPr lang="en-US"/>
              <a:pPr/>
              <a:t>13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decrease in price from $11 to $7 causes a decrease in quantity supplied of 400, from </a:t>
            </a:r>
            <a:r>
              <a:rPr lang="en-US" dirty="0" smtClean="0"/>
              <a:t>4,000 </a:t>
            </a:r>
            <a:r>
              <a:rPr lang="en-US" dirty="0"/>
              <a:t>to </a:t>
            </a:r>
            <a:r>
              <a:rPr lang="en-US" dirty="0" smtClean="0"/>
              <a:t>3,600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92AD9D-1972-44AC-9E6A-37FE8E03A704}" type="slidenum">
              <a:rPr lang="en-US"/>
              <a:pPr/>
              <a:t>14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FF9-1FC0-4975-AEFB-6B5D13B667D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544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92AD9D-1972-44AC-9E6A-37FE8E03A704}" type="slidenum">
              <a:rPr lang="en-US"/>
              <a:pPr/>
              <a:t>17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2C5F95C-C514-469C-95BD-87AA94D752F3}" type="slidenum">
              <a:rPr lang="en-US" sz="1200" smtClean="0"/>
              <a:pPr eaLnBrk="1" hangingPunct="1"/>
              <a:t>18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92AD9D-1972-44AC-9E6A-37FE8E03A704}" type="slidenum">
              <a:rPr lang="en-US"/>
              <a:pPr/>
              <a:t>19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Deadweight loss is the area between the demand and supply curves from the quantity of 3,600 to the quantity of 4,000.  Deadweight loss = 0.5 x $8 x 400 = $1,600.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FF9-1FC0-4975-AEFB-6B5D13B667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0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7749835-5268-4C2C-B48E-EB75DE015652}" type="slidenum">
              <a:rPr lang="en-US" sz="1200" smtClean="0"/>
              <a:pPr eaLnBrk="1" hangingPunct="1"/>
              <a:t>20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Instructor Notes: 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http://www.youtube.com/watch?v=IFbAwzU6G7s&amp;NR=1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CEC52-5982-4F28-8FBE-B73B2D83DA5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339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EAD23A1-0392-41CD-AA9E-1E8214942484}" type="slidenum">
              <a:rPr lang="en-US" sz="1200" smtClean="0"/>
              <a:pPr eaLnBrk="1" hangingPunct="1"/>
              <a:t>25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http://criticalcommons.org/Members/gdmateer/clips/spongebob_squarepants_banned_in_bikini_bottom_final.m4v/view?searchterm=banned%20in%20bikini%20bottom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FF9-1FC0-4975-AEFB-6B5D13B667D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21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92AD9D-1972-44AC-9E6A-37FE8E03A704}" type="slidenum">
              <a:rPr lang="en-US"/>
              <a:pPr/>
              <a:t>27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92AD9D-1972-44AC-9E6A-37FE8E03A704}" type="slidenum">
              <a:rPr lang="en-US"/>
              <a:pPr/>
              <a:t>28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FF9-1FC0-4975-AEFB-6B5D13B667D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74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FF9-1FC0-4975-AEFB-6B5D13B667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998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F266046-B920-40D3-BE13-B7743BAD3E03}" type="slidenum">
              <a:rPr lang="en-US" sz="1200" smtClean="0"/>
              <a:pPr eaLnBrk="1" hangingPunct="1"/>
              <a:t>30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BDC2AF8-1945-4ED3-A0B8-7C73160D70D6}" type="slidenum">
              <a:rPr lang="en-US" sz="1200" smtClean="0"/>
              <a:pPr eaLnBrk="1" hangingPunct="1"/>
              <a:t>31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FF9-1FC0-4975-AEFB-6B5D13B667D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672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7C69D2D-28EA-4B42-A3C7-FD2E782E4E0C}" type="slidenum">
              <a:rPr lang="en-US" sz="1200" smtClean="0"/>
              <a:pPr eaLnBrk="1" hangingPunct="1"/>
              <a:t>33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D55D158-EC40-40BD-84A3-C1FAE33490C6}" type="slidenum">
              <a:rPr lang="en-US" sz="1200" smtClean="0"/>
              <a:pPr eaLnBrk="1" hangingPunct="1"/>
              <a:t>34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FDEA95D-A725-4732-990C-584257287272}" type="slidenum">
              <a:rPr lang="en-US" sz="1200" smtClean="0"/>
              <a:pPr eaLnBrk="1" hangingPunct="1"/>
              <a:t>35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5C60F4-49A5-4E5F-9F4E-937F112212F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FF9-1FC0-4975-AEFB-6B5D13B667D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842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EB8940-0199-4571-A24B-F3B992A533E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FF9-1FC0-4975-AEFB-6B5D13B667D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16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Image courtesy of ©</a:t>
            </a:r>
            <a:r>
              <a:rPr lang="en-US" b="1" dirty="0" err="1"/>
              <a:t>UpperCut</a:t>
            </a:r>
            <a:r>
              <a:rPr lang="en-US" b="1" dirty="0"/>
              <a:t> Images/</a:t>
            </a:r>
            <a:r>
              <a:rPr lang="en-US" b="1" dirty="0" err="1"/>
              <a:t>Alamy</a:t>
            </a:r>
            <a:endParaRPr lang="en-US" dirty="0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7B8A7C-F968-4800-A810-73ABD555513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FF9-1FC0-4975-AEFB-6B5D13B667D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676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Art courtesy of </a:t>
            </a:r>
            <a:r>
              <a:rPr lang="en-US" dirty="0"/>
              <a:t>Aaron Bacall/</a:t>
            </a:r>
            <a:r>
              <a:rPr lang="en-US" dirty="0" err="1"/>
              <a:t>www.Cartoonstock.com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FF9-1FC0-4975-AEFB-6B5D13B667D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866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11E3070-A114-4687-8434-A21AF7478ABF}" type="slidenum">
              <a:rPr lang="en-US" sz="1200" smtClean="0"/>
              <a:pPr eaLnBrk="1" hangingPunct="1"/>
              <a:t>42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FF9-1FC0-4975-AEFB-6B5D13B667D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624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11A3041-6300-459C-9625-53A99DD8ABE5}" type="slidenum">
              <a:rPr lang="en-US" sz="1200" smtClean="0"/>
              <a:pPr eaLnBrk="1" hangingPunct="1"/>
              <a:t>44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FF9-1FC0-4975-AEFB-6B5D13B667D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578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EAF928-9213-4D3C-B6EA-4F057BCE24BB}" type="slidenum">
              <a:rPr lang="en-US" sz="1200" smtClean="0"/>
              <a:pPr eaLnBrk="1" hangingPunct="1"/>
              <a:t>46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EAF928-9213-4D3C-B6EA-4F057BCE24BB}" type="slidenum">
              <a:rPr lang="en-US" sz="1200" smtClean="0"/>
              <a:pPr eaLnBrk="1" hangingPunct="1"/>
              <a:t>47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EAF928-9213-4D3C-B6EA-4F057BCE24BB}" type="slidenum">
              <a:rPr lang="en-US" sz="1200" smtClean="0"/>
              <a:pPr eaLnBrk="1" hangingPunct="1"/>
              <a:t>48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FF9-1FC0-4975-AEFB-6B5D13B667D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1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876D9A-F649-474C-A7A1-75A73D0CFFD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FF9-1FC0-4975-AEFB-6B5D13B667D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063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FF9-1FC0-4975-AEFB-6B5D13B667D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160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FF9-1FC0-4975-AEFB-6B5D13B667D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881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FF9-1FC0-4975-AEFB-6B5D13B667D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62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FF9-1FC0-4975-AEFB-6B5D13B667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36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FF9-1FC0-4975-AEFB-6B5D13B667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47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A4B992D-ADC0-4492-BDD5-87303402F5AD}" type="slidenum">
              <a:rPr lang="en-US" sz="1200" smtClean="0"/>
              <a:pPr eaLnBrk="1" hangingPunct="1"/>
              <a:t>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4809558-B72D-4D3B-885F-8B7FB0979A8E}" type="slidenum">
              <a:rPr lang="en-US" sz="1200" smtClean="0"/>
              <a:pPr eaLnBrk="1" hangingPunct="1"/>
              <a:t>9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hyperlink" Target="http://krugman.blogs.nytimes.com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hyperlink" Target="http://www.gregmankiw.blogspot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freakonomics.com/blog/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hyperlink" Target="http://research.stlouisfed.org/fred2/" TargetMode="External"/><Relationship Id="rId4" Type="http://schemas.openxmlformats.org/officeDocument/2006/relationships/hyperlink" Target="http://marginalrevolution.com/" TargetMode="External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1371600"/>
          </a:xfrm>
        </p:spPr>
        <p:txBody>
          <a:bodyPr>
            <a:noAutofit/>
          </a:bodyPr>
          <a:lstStyle>
            <a:lvl1pPr>
              <a:defRPr sz="3200" baseline="0">
                <a:latin typeface="Century Gothic"/>
                <a:cs typeface="Century Gothic"/>
              </a:defRPr>
            </a:lvl1pPr>
            <a:lvl2pPr>
              <a:defRPr sz="2800" baseline="0">
                <a:latin typeface="Century Gothic"/>
                <a:cs typeface="Century Gothic"/>
              </a:defRPr>
            </a:lvl2pPr>
            <a:lvl3pPr>
              <a:defRPr sz="2400" baseline="0">
                <a:latin typeface="Candara" pitchFamily="34" charset="0"/>
              </a:defRPr>
            </a:lvl3pPr>
            <a:lvl4pPr>
              <a:defRPr sz="2000" baseline="0">
                <a:latin typeface="Candara" pitchFamily="34" charset="0"/>
              </a:defRPr>
            </a:lvl4pPr>
            <a:lvl5pPr>
              <a:defRPr sz="20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038443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andara" pitchFamily="34" charset="0"/>
              </a:defRPr>
            </a:lvl1pPr>
            <a:lvl2pPr>
              <a:defRPr sz="3200" baseline="0">
                <a:latin typeface="Candara" pitchFamily="34" charset="0"/>
              </a:defRPr>
            </a:lvl2pPr>
            <a:lvl3pPr>
              <a:defRPr sz="2800" baseline="0">
                <a:latin typeface="Candara" pitchFamily="34" charset="0"/>
              </a:defRPr>
            </a:lvl3pPr>
            <a:lvl4pPr>
              <a:defRPr sz="2400" baseline="0">
                <a:latin typeface="Candara" pitchFamily="34" charset="0"/>
              </a:defRPr>
            </a:lvl4pPr>
            <a:lvl5pPr>
              <a:defRPr sz="24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409840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121599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593089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84434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6719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1" y="392043"/>
            <a:ext cx="3263366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i="0" kern="1200" cap="all" spc="-200" baseline="0">
                <a:solidFill>
                  <a:schemeClr val="accent5">
                    <a:lumMod val="7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mtClean="0">
                <a:solidFill>
                  <a:srgbClr val="4BACC6">
                    <a:lumMod val="75000"/>
                  </a:srgbClr>
                </a:solidFill>
              </a:rPr>
              <a:t>ECONOMICS</a:t>
            </a:r>
            <a:endParaRPr lang="en-US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455229" y="6603259"/>
            <a:ext cx="7096993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3214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0886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5" name="Picture 4" descr="Screen Shot 2014-12-20 at 5.27.50 PM.png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25592"/>
            <a:ext cx="3985858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-31750"/>
            <a:ext cx="8153400" cy="946150"/>
          </a:xfrm>
          <a:noFill/>
        </p:spPr>
        <p:txBody>
          <a:bodyPr>
            <a:normAutofit/>
          </a:bodyPr>
          <a:lstStyle>
            <a:lvl1pPr algn="l">
              <a:defRPr sz="4400" b="0" spc="0" baseline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TAKE A LOOK…..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133"/>
            <a:ext cx="990600" cy="1104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272671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763" y="5410200"/>
            <a:ext cx="9136063" cy="144780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txBody>
          <a:bodyPr anchor="ctr">
            <a:normAutofit/>
          </a:bodyPr>
          <a:lstStyle/>
          <a:p>
            <a:pPr algn="r">
              <a:defRPr/>
            </a:pPr>
            <a:endParaRPr lang="en-US" sz="4800" spc="50" dirty="0">
              <a:latin typeface="Candar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938" y="5181600"/>
            <a:ext cx="887412" cy="186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/>
                <a:ea typeface="Tahoma" pitchFamily="34" charset="0"/>
                <a:cs typeface="Tw Cen MT"/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418306" y="5981184"/>
            <a:ext cx="13589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cap="all" spc="300" dirty="0">
                <a:solidFill>
                  <a:schemeClr val="bg1">
                    <a:lumMod val="75000"/>
                  </a:schemeClr>
                </a:solidFill>
                <a:latin typeface="Tw Cen MT"/>
                <a:ea typeface="+mj-ea"/>
                <a:cs typeface="Tw Cen MT"/>
              </a:rPr>
              <a:t>Chapter</a:t>
            </a:r>
            <a:endParaRPr lang="en-US" sz="2000" b="1" kern="0" cap="all" spc="300" dirty="0">
              <a:solidFill>
                <a:schemeClr val="bg1">
                  <a:lumMod val="75000"/>
                </a:schemeClr>
              </a:solidFill>
              <a:latin typeface="Tw Cen MT"/>
              <a:ea typeface="+mj-ea"/>
              <a:cs typeface="Tw Cen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5356"/>
            <a:ext cx="7696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1" i="0" kern="0" cap="small" spc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Slides </a:t>
            </a:r>
            <a:r>
              <a:rPr lang="en-US" sz="1400" b="1" i="0" kern="0" cap="small" spc="4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by Solina Lindahl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295400" y="5410200"/>
            <a:ext cx="7772400" cy="14478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5400" b="1" i="0" u="none" strike="noStrike" kern="1200" cap="none" spc="100" baseline="0" smtClean="0">
                <a:solidFill>
                  <a:srgbClr val="FF3300"/>
                </a:solidFill>
                <a:effectLst/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 sz="4000" b="1" kern="0" spc="500" dirty="0" smtClean="0">
                <a:latin typeface="Tw Cen MT"/>
                <a:cs typeface="Tw Cen MT"/>
              </a:rPr>
              <a:t>Price Controls and Quotas: Meddling with Markets</a:t>
            </a:r>
            <a:endParaRPr lang="en-US" sz="4000" b="1" kern="0" spc="500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4220870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0198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22860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0" y="1490246"/>
            <a:ext cx="9144000" cy="338554"/>
          </a:xfrm>
          <a:prstGeom prst="rect">
            <a:avLst/>
          </a:prstGeom>
          <a:solidFill>
            <a:srgbClr val="CCFF33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0" i="0" spc="300" dirty="0" smtClean="0">
                <a:solidFill>
                  <a:srgbClr val="F79646"/>
                </a:solidFill>
                <a:latin typeface="+mn-lt"/>
              </a:rPr>
              <a:t>SOME GOOD BLOGS AND OTHER SITES TO GET THE JUICES FLOWING:</a:t>
            </a:r>
            <a:endParaRPr lang="en-US" sz="1600" b="0" i="0" spc="300" dirty="0">
              <a:solidFill>
                <a:srgbClr val="F79646"/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7391400" cy="784225"/>
          </a:xfrm>
          <a:prstGeom prst="rect">
            <a:avLst/>
          </a:prstGeom>
          <a:noFill/>
          <a:effectLst/>
        </p:spPr>
        <p:txBody>
          <a:bodyPr/>
          <a:lstStyle>
            <a:lvl1pPr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sz="4800" b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FOOD FOR</a:t>
            </a:r>
            <a:r>
              <a:rPr lang="en-US" sz="4800" b="0" baseline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-US" sz="4800" b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THOUGHT….</a:t>
            </a:r>
            <a:endParaRPr lang="en-US" sz="4800" b="0" dirty="0">
              <a:solidFill>
                <a:schemeClr val="accent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4572000"/>
            <a:ext cx="2724150" cy="51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3048000"/>
            <a:ext cx="2998787" cy="53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2971800"/>
            <a:ext cx="2686050" cy="65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5" name="Picture 14" descr="Screen Shot 2014-12-20 at 8.46.54 PM.png">
            <a:hlinkClick r:id="rId8"/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4" y="2971800"/>
            <a:ext cx="2692400" cy="59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Screen Shot 2014-12-20 at 8.49.18 PM.png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4343400"/>
            <a:ext cx="2336800" cy="84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0000">
            <a:off x="8016447" y="97714"/>
            <a:ext cx="787093" cy="132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517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912813" indent="-5715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1pPr>
            <a:lvl2pPr marL="1200150" indent="-4572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2pPr>
            <a:lvl3pPr marL="1371600" indent="-4572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3pPr>
            <a:lvl4pPr marL="1714500" indent="-3429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 marL="2171700" indent="-3429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1219200"/>
            <a:ext cx="9144000" cy="0"/>
          </a:xfrm>
          <a:prstGeom prst="line">
            <a:avLst/>
          </a:prstGeom>
          <a:ln w="76200" cmpd="sng">
            <a:solidFill>
              <a:srgbClr val="F8EF59">
                <a:alpha val="49000"/>
              </a:srgb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0" y="5791200"/>
            <a:ext cx="9144000" cy="0"/>
          </a:xfrm>
          <a:prstGeom prst="line">
            <a:avLst/>
          </a:prstGeom>
          <a:ln w="76200" cmpd="sng">
            <a:solidFill>
              <a:srgbClr val="F8EF59">
                <a:alpha val="49000"/>
              </a:srgb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4" name="Down Arrow Callout 3"/>
          <p:cNvSpPr/>
          <p:nvPr userDrawn="1"/>
        </p:nvSpPr>
        <p:spPr>
          <a:xfrm>
            <a:off x="0" y="-29407"/>
            <a:ext cx="3200400" cy="1676400"/>
          </a:xfrm>
          <a:prstGeom prst="downArrowCallout">
            <a:avLst>
              <a:gd name="adj1" fmla="val 32640"/>
              <a:gd name="adj2" fmla="val 28183"/>
              <a:gd name="adj3" fmla="val 25000"/>
              <a:gd name="adj4" fmla="val 61794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/>
              </a:rPr>
              <a:t>     What you will learn in this chapter</a:t>
            </a:r>
            <a:endParaRPr lang="en-US" sz="2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Isosceles Triangle 5"/>
          <p:cNvSpPr/>
          <p:nvPr userDrawn="1"/>
        </p:nvSpPr>
        <p:spPr>
          <a:xfrm rot="5400000">
            <a:off x="95250" y="95250"/>
            <a:ext cx="304799" cy="266700"/>
          </a:xfrm>
          <a:prstGeom prst="triangle">
            <a:avLst>
              <a:gd name="adj" fmla="val 5259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3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062933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98526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slide" Target="../slides/slide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" Target="../slides/slide3.xml"/><Relationship Id="rId5" Type="http://schemas.openxmlformats.org/officeDocument/2006/relationships/slide" Target="../slides/slide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slide" Target="../slides/slide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5.xml"/><Relationship Id="rId4" Type="http://schemas.openxmlformats.org/officeDocument/2006/relationships/slide" Target="../slides/slid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30388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3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</a:t>
            </a:r>
            <a:r>
              <a:rPr lang="en-US" sz="800" b="1" dirty="0" smtClean="0">
                <a:latin typeface="Candara" pitchFamily="34" charset="0"/>
                <a:hlinkClick r:id="rId3" action="ppaction://hlinksldjump"/>
              </a:rPr>
              <a:t>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CBF577">
              <a:alpha val="66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APPLICATION VIDEO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5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6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7468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spc="0" baseline="0">
          <a:solidFill>
            <a:schemeClr val="accent3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Century Gothic"/>
          <a:ea typeface="+mj-ea"/>
          <a:cs typeface="Century Gothic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Candara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CBF577">
              <a:alpha val="66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PRACTICE QUESTION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accent5">
              <a:lumMod val="40000"/>
              <a:lumOff val="6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BUSINESS</a:t>
            </a:r>
            <a:r>
              <a:rPr lang="en-US" sz="3200" b="0" spc="60" baseline="0" dirty="0" smtClean="0">
                <a:ln w="90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 CASE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3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11" name="Right Arrow 10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bg2">
              <a:lumMod val="9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DISCUSS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45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3558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392043"/>
            <a:ext cx="3263366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ECONOMICS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10234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Placeholder 1"/>
          <p:cNvSpPr txBox="1">
            <a:spLocks/>
          </p:cNvSpPr>
          <p:nvPr/>
        </p:nvSpPr>
        <p:spPr>
          <a:xfrm>
            <a:off x="3854173" y="392043"/>
            <a:ext cx="2853083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i="1" kern="1200" cap="all" spc="-200" baseline="0">
                <a:solidFill>
                  <a:schemeClr val="accent5">
                    <a:lumMod val="7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>
                <a:solidFill>
                  <a:srgbClr val="F79646">
                    <a:lumMod val="75000"/>
                  </a:srgbClr>
                </a:solidFill>
              </a:rPr>
              <a:t>IN ACTION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63367" y="589723"/>
            <a:ext cx="474870" cy="4859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76225" dir="6960000" sx="122000" sy="122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79646">
                  <a:lumMod val="75000"/>
                </a:srgbClr>
              </a:solidFill>
              <a:latin typeface="Verdana"/>
              <a:cs typeface="Verdana"/>
            </a:endParaRPr>
          </a:p>
        </p:txBody>
      </p:sp>
      <p:sp>
        <p:nvSpPr>
          <p:cNvPr id="4" name="Isosceles Triangle 3"/>
          <p:cNvSpPr/>
          <p:nvPr/>
        </p:nvSpPr>
        <p:spPr>
          <a:xfrm rot="5400000">
            <a:off x="3379193" y="640391"/>
            <a:ext cx="337086" cy="381002"/>
          </a:xfrm>
          <a:prstGeom prst="triangle">
            <a:avLst>
              <a:gd name="adj" fmla="val 4997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166743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12700" y="480943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66800" y="6553200"/>
            <a:ext cx="7543800" cy="2286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r>
              <a:rPr lang="en-US" sz="1000" kern="0" cap="all" spc="1060" smtClean="0"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latin typeface="Gill Sans"/>
              <a:cs typeface="Gill Sans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3" action="ppaction://hlinksldjump"/>
          </p:cNvPr>
          <p:cNvSpPr txBox="1"/>
          <p:nvPr userDrawn="1"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06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i="0" kern="1200" cap="all" spc="-200" baseline="0">
          <a:solidFill>
            <a:schemeClr val="accent5">
              <a:lumMod val="75000"/>
            </a:schemeClr>
          </a:solidFill>
          <a:latin typeface="Verdana"/>
          <a:ea typeface="+mj-ea"/>
          <a:cs typeface="Verdana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5" Type="http://schemas.openxmlformats.org/officeDocument/2006/relationships/slide" Target="slide13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5" Type="http://schemas.openxmlformats.org/officeDocument/2006/relationships/slide" Target="slide14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5" Type="http://schemas.openxmlformats.org/officeDocument/2006/relationships/slide" Target="slide1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5" Type="http://schemas.openxmlformats.org/officeDocument/2006/relationships/slide" Target="slide19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5" Type="http://schemas.openxmlformats.org/officeDocument/2006/relationships/slide" Target="slide27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FbAwzU6G7s&amp;NR=1" TargetMode="External"/><Relationship Id="rId7" Type="http://schemas.openxmlformats.org/officeDocument/2006/relationships/slide" Target="slide1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26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yadayadayadaecon.com/clip/6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5" Type="http://schemas.openxmlformats.org/officeDocument/2006/relationships/slide" Target="slide28.xm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5" Type="http://schemas.openxmlformats.org/officeDocument/2006/relationships/slide" Target="slide45.xml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6.xml"/><Relationship Id="rId7" Type="http://schemas.openxmlformats.org/officeDocument/2006/relationships/slide" Target="slide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9.xml"/><Relationship Id="rId11" Type="http://schemas.openxmlformats.org/officeDocument/2006/relationships/slide" Target="slide12.xml"/><Relationship Id="rId5" Type="http://schemas.openxmlformats.org/officeDocument/2006/relationships/slide" Target="slide8.xml"/><Relationship Id="rId10" Type="http://schemas.openxmlformats.org/officeDocument/2006/relationships/slide" Target="slide26.xml"/><Relationship Id="rId4" Type="http://schemas.openxmlformats.org/officeDocument/2006/relationships/slide" Target="slide43.xml"/><Relationship Id="rId9" Type="http://schemas.openxmlformats.org/officeDocument/2006/relationships/slide" Target="slide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5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4" Type="http://schemas.openxmlformats.org/officeDocument/2006/relationships/slide" Target="slide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4" Type="http://schemas.openxmlformats.org/officeDocument/2006/relationships/slide" Target="slide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4" Type="http://schemas.openxmlformats.org/officeDocument/2006/relationships/slide" Target="slide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23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sz="4000" dirty="0" smtClean="0"/>
              <a:t>THE EFFECTS OF A PRICE CEILING</a:t>
            </a:r>
          </a:p>
        </p:txBody>
      </p:sp>
      <p:sp>
        <p:nvSpPr>
          <p:cNvPr id="31799" name="Line 55"/>
          <p:cNvSpPr>
            <a:spLocks noChangeShapeType="1"/>
          </p:cNvSpPr>
          <p:nvPr/>
        </p:nvSpPr>
        <p:spPr bwMode="auto">
          <a:xfrm>
            <a:off x="2366963" y="1916113"/>
            <a:ext cx="138112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00" name="Line 56"/>
          <p:cNvSpPr>
            <a:spLocks noChangeShapeType="1"/>
          </p:cNvSpPr>
          <p:nvPr/>
        </p:nvSpPr>
        <p:spPr bwMode="auto">
          <a:xfrm>
            <a:off x="2366963" y="2679700"/>
            <a:ext cx="138112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01" name="Line 57"/>
          <p:cNvSpPr>
            <a:spLocks noChangeShapeType="1"/>
          </p:cNvSpPr>
          <p:nvPr/>
        </p:nvSpPr>
        <p:spPr bwMode="auto">
          <a:xfrm>
            <a:off x="2366963" y="3440113"/>
            <a:ext cx="138112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02" name="Line 58"/>
          <p:cNvSpPr>
            <a:spLocks noChangeShapeType="1"/>
          </p:cNvSpPr>
          <p:nvPr/>
        </p:nvSpPr>
        <p:spPr bwMode="auto">
          <a:xfrm>
            <a:off x="2366963" y="4968875"/>
            <a:ext cx="138112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03" name="Line 59"/>
          <p:cNvSpPr>
            <a:spLocks noChangeShapeType="1"/>
          </p:cNvSpPr>
          <p:nvPr/>
        </p:nvSpPr>
        <p:spPr bwMode="auto">
          <a:xfrm>
            <a:off x="6677025" y="5589588"/>
            <a:ext cx="0" cy="1397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04" name="Line 60"/>
          <p:cNvSpPr>
            <a:spLocks noChangeShapeType="1"/>
          </p:cNvSpPr>
          <p:nvPr/>
        </p:nvSpPr>
        <p:spPr bwMode="auto">
          <a:xfrm>
            <a:off x="6637338" y="4048125"/>
            <a:ext cx="0" cy="13811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05" name="Line 61"/>
          <p:cNvSpPr>
            <a:spLocks noChangeShapeType="1"/>
          </p:cNvSpPr>
          <p:nvPr/>
        </p:nvSpPr>
        <p:spPr bwMode="auto">
          <a:xfrm>
            <a:off x="5813425" y="5589588"/>
            <a:ext cx="0" cy="1397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06" name="Line 62"/>
          <p:cNvSpPr>
            <a:spLocks noChangeShapeType="1"/>
          </p:cNvSpPr>
          <p:nvPr/>
        </p:nvSpPr>
        <p:spPr bwMode="auto">
          <a:xfrm>
            <a:off x="4087813" y="5589588"/>
            <a:ext cx="0" cy="1397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07" name="Line 63"/>
          <p:cNvSpPr>
            <a:spLocks noChangeShapeType="1"/>
          </p:cNvSpPr>
          <p:nvPr/>
        </p:nvSpPr>
        <p:spPr bwMode="auto">
          <a:xfrm>
            <a:off x="4951413" y="5589588"/>
            <a:ext cx="0" cy="1397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08" name="Line 64"/>
          <p:cNvSpPr>
            <a:spLocks noChangeShapeType="1"/>
          </p:cNvSpPr>
          <p:nvPr/>
        </p:nvSpPr>
        <p:spPr bwMode="auto">
          <a:xfrm>
            <a:off x="3230563" y="5589588"/>
            <a:ext cx="0" cy="1397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09" name="Freeform 65"/>
          <p:cNvSpPr>
            <a:spLocks/>
          </p:cNvSpPr>
          <p:nvPr/>
        </p:nvSpPr>
        <p:spPr bwMode="auto">
          <a:xfrm>
            <a:off x="2366963" y="5403850"/>
            <a:ext cx="374650" cy="325438"/>
          </a:xfrm>
          <a:custGeom>
            <a:avLst/>
            <a:gdLst>
              <a:gd name="T0" fmla="*/ 156 w 156"/>
              <a:gd name="T1" fmla="*/ 133 h 133"/>
              <a:gd name="T2" fmla="*/ 0 w 156"/>
              <a:gd name="T3" fmla="*/ 133 h 133"/>
              <a:gd name="T4" fmla="*/ 0 w 156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6" h="133">
                <a:moveTo>
                  <a:pt x="156" y="133"/>
                </a:moveTo>
                <a:lnTo>
                  <a:pt x="0" y="133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10" name="Line 66"/>
          <p:cNvSpPr>
            <a:spLocks noChangeShapeType="1"/>
          </p:cNvSpPr>
          <p:nvPr/>
        </p:nvSpPr>
        <p:spPr bwMode="auto">
          <a:xfrm flipH="1">
            <a:off x="2628900" y="5729288"/>
            <a:ext cx="447992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11" name="Line 67"/>
          <p:cNvSpPr>
            <a:spLocks noChangeShapeType="1"/>
          </p:cNvSpPr>
          <p:nvPr/>
        </p:nvSpPr>
        <p:spPr bwMode="auto">
          <a:xfrm flipV="1">
            <a:off x="2305050" y="5275263"/>
            <a:ext cx="120650" cy="714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12" name="Rectangle 68"/>
          <p:cNvSpPr>
            <a:spLocks noChangeArrowheads="1"/>
          </p:cNvSpPr>
          <p:nvPr/>
        </p:nvSpPr>
        <p:spPr bwMode="auto">
          <a:xfrm>
            <a:off x="3101975" y="5768975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1813" name="Rectangle 69"/>
          <p:cNvSpPr>
            <a:spLocks noChangeArrowheads="1"/>
          </p:cNvSpPr>
          <p:nvPr/>
        </p:nvSpPr>
        <p:spPr bwMode="auto">
          <a:xfrm>
            <a:off x="2159000" y="57689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1814" name="Rectangle 70"/>
          <p:cNvSpPr>
            <a:spLocks noChangeArrowheads="1"/>
          </p:cNvSpPr>
          <p:nvPr/>
        </p:nvSpPr>
        <p:spPr bwMode="auto">
          <a:xfrm>
            <a:off x="3965575" y="5768975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1815" name="Rectangle 71"/>
          <p:cNvSpPr>
            <a:spLocks noChangeArrowheads="1"/>
          </p:cNvSpPr>
          <p:nvPr/>
        </p:nvSpPr>
        <p:spPr bwMode="auto">
          <a:xfrm>
            <a:off x="4827588" y="5768975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2.0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1816" name="Rectangle 72"/>
          <p:cNvSpPr>
            <a:spLocks noChangeArrowheads="1"/>
          </p:cNvSpPr>
          <p:nvPr/>
        </p:nvSpPr>
        <p:spPr bwMode="auto">
          <a:xfrm>
            <a:off x="5691188" y="5768975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2.2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1817" name="Rectangle 73"/>
          <p:cNvSpPr>
            <a:spLocks noChangeArrowheads="1"/>
          </p:cNvSpPr>
          <p:nvPr/>
        </p:nvSpPr>
        <p:spPr bwMode="auto">
          <a:xfrm>
            <a:off x="6551613" y="5768975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2.4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1818" name="Rectangle 74"/>
          <p:cNvSpPr>
            <a:spLocks noChangeArrowheads="1"/>
          </p:cNvSpPr>
          <p:nvPr/>
        </p:nvSpPr>
        <p:spPr bwMode="auto">
          <a:xfrm>
            <a:off x="1697038" y="1793875"/>
            <a:ext cx="5472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$1,400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1819" name="Rectangle 75"/>
          <p:cNvSpPr>
            <a:spLocks noChangeArrowheads="1"/>
          </p:cNvSpPr>
          <p:nvPr/>
        </p:nvSpPr>
        <p:spPr bwMode="auto">
          <a:xfrm>
            <a:off x="1801813" y="2555875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1,200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1820" name="Rectangle 76"/>
          <p:cNvSpPr>
            <a:spLocks noChangeArrowheads="1"/>
          </p:cNvSpPr>
          <p:nvPr/>
        </p:nvSpPr>
        <p:spPr bwMode="auto">
          <a:xfrm>
            <a:off x="1801813" y="3322638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1,000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1821" name="Rectangle 77"/>
          <p:cNvSpPr>
            <a:spLocks noChangeArrowheads="1"/>
          </p:cNvSpPr>
          <p:nvPr/>
        </p:nvSpPr>
        <p:spPr bwMode="auto">
          <a:xfrm>
            <a:off x="1949450" y="4079875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1822" name="Rectangle 78"/>
          <p:cNvSpPr>
            <a:spLocks noChangeArrowheads="1"/>
          </p:cNvSpPr>
          <p:nvPr/>
        </p:nvSpPr>
        <p:spPr bwMode="auto">
          <a:xfrm>
            <a:off x="1949450" y="4843463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1823" name="Rectangle 79"/>
          <p:cNvSpPr>
            <a:spLocks noChangeArrowheads="1"/>
          </p:cNvSpPr>
          <p:nvPr/>
        </p:nvSpPr>
        <p:spPr bwMode="auto">
          <a:xfrm>
            <a:off x="5867400" y="6019800"/>
            <a:ext cx="28237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apartments (millions)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1824" name="Rectangle 80"/>
          <p:cNvSpPr>
            <a:spLocks noChangeArrowheads="1"/>
          </p:cNvSpPr>
          <p:nvPr/>
        </p:nvSpPr>
        <p:spPr bwMode="auto">
          <a:xfrm>
            <a:off x="1066800" y="990600"/>
            <a:ext cx="129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Monthly rent (per apartment)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1825" name="Rectangle 81"/>
          <p:cNvSpPr>
            <a:spLocks noChangeArrowheads="1"/>
          </p:cNvSpPr>
          <p:nvPr/>
        </p:nvSpPr>
        <p:spPr bwMode="auto">
          <a:xfrm>
            <a:off x="6710363" y="4910138"/>
            <a:ext cx="1336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1826" name="Rectangle 82"/>
          <p:cNvSpPr>
            <a:spLocks noChangeArrowheads="1"/>
          </p:cNvSpPr>
          <p:nvPr/>
        </p:nvSpPr>
        <p:spPr bwMode="auto">
          <a:xfrm>
            <a:off x="6696075" y="1660525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31827" name="Line 83"/>
          <p:cNvSpPr>
            <a:spLocks noChangeShapeType="1"/>
          </p:cNvSpPr>
          <p:nvPr/>
        </p:nvSpPr>
        <p:spPr bwMode="auto">
          <a:xfrm>
            <a:off x="2366963" y="4203700"/>
            <a:ext cx="4741862" cy="0"/>
          </a:xfrm>
          <a:prstGeom prst="line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28" name="Line 84"/>
          <p:cNvSpPr>
            <a:spLocks noChangeShapeType="1"/>
          </p:cNvSpPr>
          <p:nvPr/>
        </p:nvSpPr>
        <p:spPr bwMode="auto">
          <a:xfrm flipV="1">
            <a:off x="2366963" y="1022350"/>
            <a:ext cx="0" cy="429101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29" name="Line 85"/>
          <p:cNvSpPr>
            <a:spLocks noChangeShapeType="1"/>
          </p:cNvSpPr>
          <p:nvPr/>
        </p:nvSpPr>
        <p:spPr bwMode="auto">
          <a:xfrm>
            <a:off x="3230563" y="1916113"/>
            <a:ext cx="3446462" cy="3052762"/>
          </a:xfrm>
          <a:prstGeom prst="line">
            <a:avLst/>
          </a:prstGeom>
          <a:noFill/>
          <a:ln w="3016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30" name="Line 86"/>
          <p:cNvSpPr>
            <a:spLocks noChangeShapeType="1"/>
          </p:cNvSpPr>
          <p:nvPr/>
        </p:nvSpPr>
        <p:spPr bwMode="auto">
          <a:xfrm flipH="1">
            <a:off x="3230563" y="1916113"/>
            <a:ext cx="3446462" cy="3052762"/>
          </a:xfrm>
          <a:prstGeom prst="line">
            <a:avLst/>
          </a:prstGeom>
          <a:noFill/>
          <a:ln w="3016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31" name="Rectangle 87"/>
          <p:cNvSpPr>
            <a:spLocks noChangeArrowheads="1"/>
          </p:cNvSpPr>
          <p:nvPr/>
        </p:nvSpPr>
        <p:spPr bwMode="auto">
          <a:xfrm>
            <a:off x="4897438" y="3111500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31832" name="Rectangle 88"/>
          <p:cNvSpPr>
            <a:spLocks noChangeArrowheads="1"/>
          </p:cNvSpPr>
          <p:nvPr/>
        </p:nvSpPr>
        <p:spPr bwMode="auto">
          <a:xfrm>
            <a:off x="5770563" y="3875088"/>
            <a:ext cx="1322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B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31833" name="Oval 89"/>
          <p:cNvSpPr>
            <a:spLocks noChangeArrowheads="1"/>
          </p:cNvSpPr>
          <p:nvPr/>
        </p:nvSpPr>
        <p:spPr bwMode="auto">
          <a:xfrm>
            <a:off x="4895850" y="3381375"/>
            <a:ext cx="112713" cy="1143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34" name="Oval 90"/>
          <p:cNvSpPr>
            <a:spLocks noChangeArrowheads="1"/>
          </p:cNvSpPr>
          <p:nvPr/>
        </p:nvSpPr>
        <p:spPr bwMode="auto">
          <a:xfrm>
            <a:off x="4032250" y="4146550"/>
            <a:ext cx="112713" cy="11588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35" name="Oval 91"/>
          <p:cNvSpPr>
            <a:spLocks noChangeArrowheads="1"/>
          </p:cNvSpPr>
          <p:nvPr/>
        </p:nvSpPr>
        <p:spPr bwMode="auto">
          <a:xfrm>
            <a:off x="5757863" y="4146550"/>
            <a:ext cx="112712" cy="11588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36" name="Rectangle 92"/>
          <p:cNvSpPr>
            <a:spLocks noChangeArrowheads="1"/>
          </p:cNvSpPr>
          <p:nvPr/>
        </p:nvSpPr>
        <p:spPr bwMode="auto">
          <a:xfrm>
            <a:off x="3994150" y="3875088"/>
            <a:ext cx="1696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A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31837" name="Freeform 93"/>
          <p:cNvSpPr>
            <a:spLocks/>
          </p:cNvSpPr>
          <p:nvPr/>
        </p:nvSpPr>
        <p:spPr bwMode="auto">
          <a:xfrm>
            <a:off x="4087813" y="4262438"/>
            <a:ext cx="1725612" cy="144462"/>
          </a:xfrm>
          <a:custGeom>
            <a:avLst/>
            <a:gdLst>
              <a:gd name="T0" fmla="*/ 0 w 304"/>
              <a:gd name="T1" fmla="*/ 0 h 25"/>
              <a:gd name="T2" fmla="*/ 16 w 304"/>
              <a:gd name="T3" fmla="*/ 15 h 25"/>
              <a:gd name="T4" fmla="*/ 142 w 304"/>
              <a:gd name="T5" fmla="*/ 15 h 25"/>
              <a:gd name="T6" fmla="*/ 152 w 304"/>
              <a:gd name="T7" fmla="*/ 25 h 25"/>
              <a:gd name="T8" fmla="*/ 163 w 304"/>
              <a:gd name="T9" fmla="*/ 15 h 25"/>
              <a:gd name="T10" fmla="*/ 288 w 304"/>
              <a:gd name="T11" fmla="*/ 15 h 25"/>
              <a:gd name="T12" fmla="*/ 304 w 304"/>
              <a:gd name="T1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4" h="25">
                <a:moveTo>
                  <a:pt x="0" y="0"/>
                </a:moveTo>
                <a:cubicBezTo>
                  <a:pt x="0" y="10"/>
                  <a:pt x="3" y="15"/>
                  <a:pt x="16" y="15"/>
                </a:cubicBezTo>
                <a:cubicBezTo>
                  <a:pt x="19" y="15"/>
                  <a:pt x="139" y="15"/>
                  <a:pt x="142" y="15"/>
                </a:cubicBezTo>
                <a:cubicBezTo>
                  <a:pt x="145" y="15"/>
                  <a:pt x="152" y="17"/>
                  <a:pt x="152" y="25"/>
                </a:cubicBezTo>
                <a:cubicBezTo>
                  <a:pt x="152" y="17"/>
                  <a:pt x="159" y="15"/>
                  <a:pt x="163" y="15"/>
                </a:cubicBezTo>
                <a:cubicBezTo>
                  <a:pt x="165" y="15"/>
                  <a:pt x="286" y="15"/>
                  <a:pt x="288" y="15"/>
                </a:cubicBezTo>
                <a:cubicBezTo>
                  <a:pt x="302" y="15"/>
                  <a:pt x="304" y="10"/>
                  <a:pt x="304" y="0"/>
                </a:cubicBezTo>
              </a:path>
            </a:pathLst>
          </a:custGeom>
          <a:noFill/>
          <a:ln w="22225" cap="flat">
            <a:solidFill>
              <a:srgbClr val="6D6F7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38" name="Freeform 94"/>
          <p:cNvSpPr>
            <a:spLocks/>
          </p:cNvSpPr>
          <p:nvPr/>
        </p:nvSpPr>
        <p:spPr bwMode="auto">
          <a:xfrm>
            <a:off x="4156075" y="4478336"/>
            <a:ext cx="1592263" cy="1084264"/>
          </a:xfrm>
          <a:custGeom>
            <a:avLst/>
            <a:gdLst>
              <a:gd name="T0" fmla="*/ 281 w 281"/>
              <a:gd name="T1" fmla="*/ 157 h 173"/>
              <a:gd name="T2" fmla="*/ 265 w 281"/>
              <a:gd name="T3" fmla="*/ 173 h 173"/>
              <a:gd name="T4" fmla="*/ 16 w 281"/>
              <a:gd name="T5" fmla="*/ 173 h 173"/>
              <a:gd name="T6" fmla="*/ 0 w 281"/>
              <a:gd name="T7" fmla="*/ 157 h 173"/>
              <a:gd name="T8" fmla="*/ 0 w 281"/>
              <a:gd name="T9" fmla="*/ 16 h 173"/>
              <a:gd name="T10" fmla="*/ 16 w 281"/>
              <a:gd name="T11" fmla="*/ 0 h 173"/>
              <a:gd name="T12" fmla="*/ 265 w 281"/>
              <a:gd name="T13" fmla="*/ 0 h 173"/>
              <a:gd name="T14" fmla="*/ 281 w 281"/>
              <a:gd name="T15" fmla="*/ 16 h 173"/>
              <a:gd name="T16" fmla="*/ 281 w 281"/>
              <a:gd name="T17" fmla="*/ 15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1" h="173">
                <a:moveTo>
                  <a:pt x="281" y="157"/>
                </a:moveTo>
                <a:cubicBezTo>
                  <a:pt x="281" y="165"/>
                  <a:pt x="274" y="173"/>
                  <a:pt x="265" y="173"/>
                </a:cubicBezTo>
                <a:cubicBezTo>
                  <a:pt x="16" y="173"/>
                  <a:pt x="16" y="173"/>
                  <a:pt x="16" y="173"/>
                </a:cubicBezTo>
                <a:cubicBezTo>
                  <a:pt x="7" y="173"/>
                  <a:pt x="0" y="165"/>
                  <a:pt x="0" y="15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65" y="0"/>
                  <a:pt x="265" y="0"/>
                  <a:pt x="265" y="0"/>
                </a:cubicBezTo>
                <a:cubicBezTo>
                  <a:pt x="274" y="0"/>
                  <a:pt x="281" y="7"/>
                  <a:pt x="281" y="16"/>
                </a:cubicBezTo>
                <a:lnTo>
                  <a:pt x="281" y="157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39" name="Rectangle 95"/>
          <p:cNvSpPr>
            <a:spLocks noChangeArrowheads="1"/>
          </p:cNvSpPr>
          <p:nvPr/>
        </p:nvSpPr>
        <p:spPr bwMode="auto">
          <a:xfrm>
            <a:off x="4191000" y="4495800"/>
            <a:ext cx="16144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Housing shortage of 400,000 apartments caused by price ceiling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1840" name="Freeform 96"/>
          <p:cNvSpPr>
            <a:spLocks/>
          </p:cNvSpPr>
          <p:nvPr/>
        </p:nvSpPr>
        <p:spPr bwMode="auto">
          <a:xfrm>
            <a:off x="6305551" y="3551239"/>
            <a:ext cx="687388" cy="549275"/>
          </a:xfrm>
          <a:custGeom>
            <a:avLst/>
            <a:gdLst>
              <a:gd name="T0" fmla="*/ 121 w 121"/>
              <a:gd name="T1" fmla="*/ 79 h 95"/>
              <a:gd name="T2" fmla="*/ 105 w 121"/>
              <a:gd name="T3" fmla="*/ 95 h 95"/>
              <a:gd name="T4" fmla="*/ 16 w 121"/>
              <a:gd name="T5" fmla="*/ 95 h 95"/>
              <a:gd name="T6" fmla="*/ 0 w 121"/>
              <a:gd name="T7" fmla="*/ 79 h 95"/>
              <a:gd name="T8" fmla="*/ 0 w 121"/>
              <a:gd name="T9" fmla="*/ 16 h 95"/>
              <a:gd name="T10" fmla="*/ 16 w 121"/>
              <a:gd name="T11" fmla="*/ 0 h 95"/>
              <a:gd name="T12" fmla="*/ 105 w 121"/>
              <a:gd name="T13" fmla="*/ 0 h 95"/>
              <a:gd name="T14" fmla="*/ 121 w 121"/>
              <a:gd name="T15" fmla="*/ 16 h 95"/>
              <a:gd name="T16" fmla="*/ 121 w 121"/>
              <a:gd name="T17" fmla="*/ 7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1" h="95">
                <a:moveTo>
                  <a:pt x="121" y="79"/>
                </a:moveTo>
                <a:cubicBezTo>
                  <a:pt x="121" y="88"/>
                  <a:pt x="113" y="95"/>
                  <a:pt x="105" y="95"/>
                </a:cubicBezTo>
                <a:cubicBezTo>
                  <a:pt x="16" y="95"/>
                  <a:pt x="16" y="95"/>
                  <a:pt x="16" y="95"/>
                </a:cubicBezTo>
                <a:cubicBezTo>
                  <a:pt x="7" y="95"/>
                  <a:pt x="0" y="88"/>
                  <a:pt x="0" y="79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113" y="0"/>
                  <a:pt x="121" y="7"/>
                  <a:pt x="121" y="16"/>
                </a:cubicBezTo>
                <a:lnTo>
                  <a:pt x="121" y="79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41" name="Rectangle 97"/>
          <p:cNvSpPr>
            <a:spLocks noChangeArrowheads="1"/>
          </p:cNvSpPr>
          <p:nvPr/>
        </p:nvSpPr>
        <p:spPr bwMode="auto">
          <a:xfrm>
            <a:off x="6378575" y="3587750"/>
            <a:ext cx="7270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Price ceiling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1842" name="Line 98"/>
          <p:cNvSpPr>
            <a:spLocks noChangeShapeType="1"/>
          </p:cNvSpPr>
          <p:nvPr/>
        </p:nvSpPr>
        <p:spPr bwMode="auto">
          <a:xfrm flipV="1">
            <a:off x="2305050" y="5368925"/>
            <a:ext cx="115888" cy="714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43" name="Line 99"/>
          <p:cNvSpPr>
            <a:spLocks noChangeShapeType="1"/>
          </p:cNvSpPr>
          <p:nvPr/>
        </p:nvSpPr>
        <p:spPr bwMode="auto">
          <a:xfrm flipH="1">
            <a:off x="2703513" y="5670550"/>
            <a:ext cx="68262" cy="1238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44" name="Line 100"/>
          <p:cNvSpPr>
            <a:spLocks noChangeShapeType="1"/>
          </p:cNvSpPr>
          <p:nvPr/>
        </p:nvSpPr>
        <p:spPr bwMode="auto">
          <a:xfrm flipH="1">
            <a:off x="2795588" y="5670550"/>
            <a:ext cx="66675" cy="1238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1845" name="Freeform 101"/>
          <p:cNvSpPr>
            <a:spLocks/>
          </p:cNvSpPr>
          <p:nvPr/>
        </p:nvSpPr>
        <p:spPr bwMode="auto">
          <a:xfrm>
            <a:off x="2736850" y="5713413"/>
            <a:ext cx="92075" cy="26987"/>
          </a:xfrm>
          <a:custGeom>
            <a:avLst/>
            <a:gdLst>
              <a:gd name="T0" fmla="*/ 0 w 38"/>
              <a:gd name="T1" fmla="*/ 11 h 11"/>
              <a:gd name="T2" fmla="*/ 7 w 38"/>
              <a:gd name="T3" fmla="*/ 0 h 11"/>
              <a:gd name="T4" fmla="*/ 38 w 38"/>
              <a:gd name="T5" fmla="*/ 2 h 11"/>
              <a:gd name="T6" fmla="*/ 33 w 38"/>
              <a:gd name="T7" fmla="*/ 11 h 11"/>
              <a:gd name="T8" fmla="*/ 0 w 38"/>
              <a:gd name="T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11">
                <a:moveTo>
                  <a:pt x="0" y="11"/>
                </a:moveTo>
                <a:lnTo>
                  <a:pt x="7" y="0"/>
                </a:lnTo>
                <a:lnTo>
                  <a:pt x="38" y="2"/>
                </a:lnTo>
                <a:lnTo>
                  <a:pt x="33" y="11"/>
                </a:lnTo>
                <a:lnTo>
                  <a:pt x="0" y="1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548914" name="Straight Connector 86"/>
          <p:cNvCxnSpPr>
            <a:cxnSpLocks noChangeShapeType="1"/>
          </p:cNvCxnSpPr>
          <p:nvPr/>
        </p:nvCxnSpPr>
        <p:spPr bwMode="auto">
          <a:xfrm>
            <a:off x="4086225" y="4241800"/>
            <a:ext cx="4763" cy="1296988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" name="Straight Connector 86"/>
          <p:cNvCxnSpPr>
            <a:cxnSpLocks noChangeShapeType="1"/>
          </p:cNvCxnSpPr>
          <p:nvPr/>
        </p:nvCxnSpPr>
        <p:spPr bwMode="auto">
          <a:xfrm>
            <a:off x="5800725" y="4241800"/>
            <a:ext cx="6350" cy="1296988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5101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1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1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1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1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4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99" grpId="0" animBg="1"/>
      <p:bldP spid="31800" grpId="0" animBg="1"/>
      <p:bldP spid="31801" grpId="0" animBg="1"/>
      <p:bldP spid="31802" grpId="0" animBg="1"/>
      <p:bldP spid="31803" grpId="0" animBg="1"/>
      <p:bldP spid="31804" grpId="0" animBg="1"/>
      <p:bldP spid="31805" grpId="0" animBg="1"/>
      <p:bldP spid="31806" grpId="0" animBg="1"/>
      <p:bldP spid="31807" grpId="0" animBg="1"/>
      <p:bldP spid="31808" grpId="0" animBg="1"/>
      <p:bldP spid="31809" grpId="0" animBg="1"/>
      <p:bldP spid="31810" grpId="0" animBg="1"/>
      <p:bldP spid="31811" grpId="0" animBg="1"/>
      <p:bldP spid="31812" grpId="0"/>
      <p:bldP spid="31813" grpId="0"/>
      <p:bldP spid="31814" grpId="0"/>
      <p:bldP spid="31815" grpId="0"/>
      <p:bldP spid="31816" grpId="0"/>
      <p:bldP spid="31817" grpId="0"/>
      <p:bldP spid="31818" grpId="0"/>
      <p:bldP spid="31819" grpId="0"/>
      <p:bldP spid="31820" grpId="0"/>
      <p:bldP spid="31821" grpId="0"/>
      <p:bldP spid="31822" grpId="0"/>
      <p:bldP spid="31823" grpId="0"/>
      <p:bldP spid="31824" grpId="0"/>
      <p:bldP spid="31825" grpId="0"/>
      <p:bldP spid="31826" grpId="0"/>
      <p:bldP spid="31827" grpId="0" animBg="1"/>
      <p:bldP spid="31828" grpId="0" animBg="1"/>
      <p:bldP spid="31829" grpId="0" animBg="1"/>
      <p:bldP spid="31830" grpId="0" animBg="1"/>
      <p:bldP spid="31831" grpId="0"/>
      <p:bldP spid="31832" grpId="0"/>
      <p:bldP spid="31833" grpId="0" animBg="1"/>
      <p:bldP spid="31834" grpId="0" animBg="1"/>
      <p:bldP spid="31835" grpId="0" animBg="1"/>
      <p:bldP spid="31836" grpId="0"/>
      <p:bldP spid="31837" grpId="0" animBg="1"/>
      <p:bldP spid="31838" grpId="0" animBg="1"/>
      <p:bldP spid="31839" grpId="0"/>
      <p:bldP spid="31840" grpId="0" animBg="1"/>
      <p:bldP spid="31841" grpId="0"/>
      <p:bldP spid="31842" grpId="0" animBg="1"/>
      <p:bldP spid="31843" grpId="0" animBg="1"/>
      <p:bldP spid="31844" grpId="0" animBg="1"/>
      <p:bldP spid="318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86"/>
          <p:cNvCxnSpPr>
            <a:cxnSpLocks noChangeShapeType="1"/>
          </p:cNvCxnSpPr>
          <p:nvPr/>
        </p:nvCxnSpPr>
        <p:spPr bwMode="auto">
          <a:xfrm>
            <a:off x="2770187" y="4757737"/>
            <a:ext cx="4763" cy="1296988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Straight Connector 86"/>
          <p:cNvCxnSpPr>
            <a:cxnSpLocks noChangeShapeType="1"/>
          </p:cNvCxnSpPr>
          <p:nvPr/>
        </p:nvCxnSpPr>
        <p:spPr bwMode="auto">
          <a:xfrm>
            <a:off x="4484687" y="4757737"/>
            <a:ext cx="6350" cy="1296988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BINDING, OR EFFECTIVE, PRICE CEILINGS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762000"/>
            <a:ext cx="6553200" cy="4876800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If a price ceiling is set above equilibrium, it will have no effect (called nonbinding).</a:t>
            </a:r>
            <a:endParaRPr lang="en-US" sz="28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Line 55"/>
          <p:cNvSpPr>
            <a:spLocks noChangeShapeType="1"/>
          </p:cNvSpPr>
          <p:nvPr/>
        </p:nvSpPr>
        <p:spPr bwMode="auto">
          <a:xfrm>
            <a:off x="1050925" y="2432050"/>
            <a:ext cx="138112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" name="Line 56"/>
          <p:cNvSpPr>
            <a:spLocks noChangeShapeType="1"/>
          </p:cNvSpPr>
          <p:nvPr/>
        </p:nvSpPr>
        <p:spPr bwMode="auto">
          <a:xfrm>
            <a:off x="1050925" y="3195637"/>
            <a:ext cx="138112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" name="Line 57"/>
          <p:cNvSpPr>
            <a:spLocks noChangeShapeType="1"/>
          </p:cNvSpPr>
          <p:nvPr/>
        </p:nvSpPr>
        <p:spPr bwMode="auto">
          <a:xfrm>
            <a:off x="1050925" y="3956050"/>
            <a:ext cx="138112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8" name="Line 58"/>
          <p:cNvSpPr>
            <a:spLocks noChangeShapeType="1"/>
          </p:cNvSpPr>
          <p:nvPr/>
        </p:nvSpPr>
        <p:spPr bwMode="auto">
          <a:xfrm>
            <a:off x="1050925" y="5484812"/>
            <a:ext cx="138112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" name="Line 59"/>
          <p:cNvSpPr>
            <a:spLocks noChangeShapeType="1"/>
          </p:cNvSpPr>
          <p:nvPr/>
        </p:nvSpPr>
        <p:spPr bwMode="auto">
          <a:xfrm>
            <a:off x="5360987" y="6105525"/>
            <a:ext cx="0" cy="1397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1" name="Line 61"/>
          <p:cNvSpPr>
            <a:spLocks noChangeShapeType="1"/>
          </p:cNvSpPr>
          <p:nvPr/>
        </p:nvSpPr>
        <p:spPr bwMode="auto">
          <a:xfrm>
            <a:off x="4497387" y="6105525"/>
            <a:ext cx="0" cy="1397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Line 62"/>
          <p:cNvSpPr>
            <a:spLocks noChangeShapeType="1"/>
          </p:cNvSpPr>
          <p:nvPr/>
        </p:nvSpPr>
        <p:spPr bwMode="auto">
          <a:xfrm>
            <a:off x="2771775" y="6105525"/>
            <a:ext cx="0" cy="1397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3" name="Line 63"/>
          <p:cNvSpPr>
            <a:spLocks noChangeShapeType="1"/>
          </p:cNvSpPr>
          <p:nvPr/>
        </p:nvSpPr>
        <p:spPr bwMode="auto">
          <a:xfrm>
            <a:off x="3635375" y="6105525"/>
            <a:ext cx="0" cy="1397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Line 64"/>
          <p:cNvSpPr>
            <a:spLocks noChangeShapeType="1"/>
          </p:cNvSpPr>
          <p:nvPr/>
        </p:nvSpPr>
        <p:spPr bwMode="auto">
          <a:xfrm>
            <a:off x="1914525" y="6105525"/>
            <a:ext cx="0" cy="1397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5" name="Freeform 65"/>
          <p:cNvSpPr>
            <a:spLocks/>
          </p:cNvSpPr>
          <p:nvPr/>
        </p:nvSpPr>
        <p:spPr bwMode="auto">
          <a:xfrm>
            <a:off x="1050925" y="5919787"/>
            <a:ext cx="374650" cy="325438"/>
          </a:xfrm>
          <a:custGeom>
            <a:avLst/>
            <a:gdLst>
              <a:gd name="T0" fmla="*/ 156 w 156"/>
              <a:gd name="T1" fmla="*/ 133 h 133"/>
              <a:gd name="T2" fmla="*/ 0 w 156"/>
              <a:gd name="T3" fmla="*/ 133 h 133"/>
              <a:gd name="T4" fmla="*/ 0 w 156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6" h="133">
                <a:moveTo>
                  <a:pt x="156" y="133"/>
                </a:moveTo>
                <a:lnTo>
                  <a:pt x="0" y="133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Line 66"/>
          <p:cNvSpPr>
            <a:spLocks noChangeShapeType="1"/>
          </p:cNvSpPr>
          <p:nvPr/>
        </p:nvSpPr>
        <p:spPr bwMode="auto">
          <a:xfrm flipH="1">
            <a:off x="1312862" y="6245225"/>
            <a:ext cx="447992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7" name="Line 67"/>
          <p:cNvSpPr>
            <a:spLocks noChangeShapeType="1"/>
          </p:cNvSpPr>
          <p:nvPr/>
        </p:nvSpPr>
        <p:spPr bwMode="auto">
          <a:xfrm flipV="1">
            <a:off x="989012" y="5791200"/>
            <a:ext cx="120650" cy="714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8" name="Rectangle 68"/>
          <p:cNvSpPr>
            <a:spLocks noChangeArrowheads="1"/>
          </p:cNvSpPr>
          <p:nvPr/>
        </p:nvSpPr>
        <p:spPr bwMode="auto">
          <a:xfrm>
            <a:off x="1785937" y="6284912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19" name="Rectangle 69"/>
          <p:cNvSpPr>
            <a:spLocks noChangeArrowheads="1"/>
          </p:cNvSpPr>
          <p:nvPr/>
        </p:nvSpPr>
        <p:spPr bwMode="auto">
          <a:xfrm>
            <a:off x="842962" y="6284912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0" name="Rectangle 70"/>
          <p:cNvSpPr>
            <a:spLocks noChangeArrowheads="1"/>
          </p:cNvSpPr>
          <p:nvPr/>
        </p:nvSpPr>
        <p:spPr bwMode="auto">
          <a:xfrm>
            <a:off x="2649537" y="6284912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1" name="Rectangle 71"/>
          <p:cNvSpPr>
            <a:spLocks noChangeArrowheads="1"/>
          </p:cNvSpPr>
          <p:nvPr/>
        </p:nvSpPr>
        <p:spPr bwMode="auto">
          <a:xfrm>
            <a:off x="3511550" y="6284912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2.0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2" name="Rectangle 72"/>
          <p:cNvSpPr>
            <a:spLocks noChangeArrowheads="1"/>
          </p:cNvSpPr>
          <p:nvPr/>
        </p:nvSpPr>
        <p:spPr bwMode="auto">
          <a:xfrm>
            <a:off x="4375150" y="6284912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2.2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3" name="Rectangle 73"/>
          <p:cNvSpPr>
            <a:spLocks noChangeArrowheads="1"/>
          </p:cNvSpPr>
          <p:nvPr/>
        </p:nvSpPr>
        <p:spPr bwMode="auto">
          <a:xfrm>
            <a:off x="5235575" y="6284912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2.4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4" name="Rectangle 74"/>
          <p:cNvSpPr>
            <a:spLocks noChangeArrowheads="1"/>
          </p:cNvSpPr>
          <p:nvPr/>
        </p:nvSpPr>
        <p:spPr bwMode="auto">
          <a:xfrm>
            <a:off x="381000" y="2309812"/>
            <a:ext cx="5472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$1,400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5" name="Rectangle 75"/>
          <p:cNvSpPr>
            <a:spLocks noChangeArrowheads="1"/>
          </p:cNvSpPr>
          <p:nvPr/>
        </p:nvSpPr>
        <p:spPr bwMode="auto">
          <a:xfrm>
            <a:off x="485775" y="3071812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1,200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6" name="Rectangle 76"/>
          <p:cNvSpPr>
            <a:spLocks noChangeArrowheads="1"/>
          </p:cNvSpPr>
          <p:nvPr/>
        </p:nvSpPr>
        <p:spPr bwMode="auto">
          <a:xfrm>
            <a:off x="485775" y="3838575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1,000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7" name="Rectangle 77"/>
          <p:cNvSpPr>
            <a:spLocks noChangeArrowheads="1"/>
          </p:cNvSpPr>
          <p:nvPr/>
        </p:nvSpPr>
        <p:spPr bwMode="auto">
          <a:xfrm>
            <a:off x="633412" y="4595812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8" name="Rectangle 78"/>
          <p:cNvSpPr>
            <a:spLocks noChangeArrowheads="1"/>
          </p:cNvSpPr>
          <p:nvPr/>
        </p:nvSpPr>
        <p:spPr bwMode="auto">
          <a:xfrm>
            <a:off x="633412" y="5359400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29" name="Rectangle 79"/>
          <p:cNvSpPr>
            <a:spLocks noChangeArrowheads="1"/>
          </p:cNvSpPr>
          <p:nvPr/>
        </p:nvSpPr>
        <p:spPr bwMode="auto">
          <a:xfrm>
            <a:off x="5770562" y="6535737"/>
            <a:ext cx="28237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apartments (millions)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" name="Rectangle 80"/>
          <p:cNvSpPr>
            <a:spLocks noChangeArrowheads="1"/>
          </p:cNvSpPr>
          <p:nvPr/>
        </p:nvSpPr>
        <p:spPr bwMode="auto">
          <a:xfrm>
            <a:off x="228600" y="1066800"/>
            <a:ext cx="129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Monthly rent (per apartment)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1" name="Rectangle 81"/>
          <p:cNvSpPr>
            <a:spLocks noChangeArrowheads="1"/>
          </p:cNvSpPr>
          <p:nvPr/>
        </p:nvSpPr>
        <p:spPr bwMode="auto">
          <a:xfrm>
            <a:off x="5394325" y="5426075"/>
            <a:ext cx="1627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32" name="Rectangle 82"/>
          <p:cNvSpPr>
            <a:spLocks noChangeArrowheads="1"/>
          </p:cNvSpPr>
          <p:nvPr/>
        </p:nvSpPr>
        <p:spPr bwMode="auto">
          <a:xfrm>
            <a:off x="5380037" y="2176462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33" name="Line 83"/>
          <p:cNvSpPr>
            <a:spLocks noChangeShapeType="1"/>
          </p:cNvSpPr>
          <p:nvPr/>
        </p:nvSpPr>
        <p:spPr bwMode="auto">
          <a:xfrm>
            <a:off x="1066800" y="4719637"/>
            <a:ext cx="4310784" cy="0"/>
          </a:xfrm>
          <a:prstGeom prst="line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4" name="Line 84"/>
          <p:cNvSpPr>
            <a:spLocks noChangeShapeType="1"/>
          </p:cNvSpPr>
          <p:nvPr/>
        </p:nvSpPr>
        <p:spPr bwMode="auto">
          <a:xfrm flipV="1">
            <a:off x="1066800" y="1981200"/>
            <a:ext cx="0" cy="3852034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5" name="Line 85"/>
          <p:cNvSpPr>
            <a:spLocks noChangeShapeType="1"/>
          </p:cNvSpPr>
          <p:nvPr/>
        </p:nvSpPr>
        <p:spPr bwMode="auto">
          <a:xfrm>
            <a:off x="1914525" y="2432050"/>
            <a:ext cx="3446462" cy="3052762"/>
          </a:xfrm>
          <a:prstGeom prst="line">
            <a:avLst/>
          </a:prstGeom>
          <a:noFill/>
          <a:ln w="3016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6" name="Line 86"/>
          <p:cNvSpPr>
            <a:spLocks noChangeShapeType="1"/>
          </p:cNvSpPr>
          <p:nvPr/>
        </p:nvSpPr>
        <p:spPr bwMode="auto">
          <a:xfrm flipH="1">
            <a:off x="1914525" y="2432050"/>
            <a:ext cx="3446462" cy="3052762"/>
          </a:xfrm>
          <a:prstGeom prst="line">
            <a:avLst/>
          </a:prstGeom>
          <a:noFill/>
          <a:ln w="3016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7" name="Rectangle 87"/>
          <p:cNvSpPr>
            <a:spLocks noChangeArrowheads="1"/>
          </p:cNvSpPr>
          <p:nvPr/>
        </p:nvSpPr>
        <p:spPr bwMode="auto">
          <a:xfrm>
            <a:off x="3581400" y="3627437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38" name="Rectangle 88"/>
          <p:cNvSpPr>
            <a:spLocks noChangeArrowheads="1"/>
          </p:cNvSpPr>
          <p:nvPr/>
        </p:nvSpPr>
        <p:spPr bwMode="auto">
          <a:xfrm>
            <a:off x="4454525" y="4391025"/>
            <a:ext cx="1322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B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39" name="Oval 89"/>
          <p:cNvSpPr>
            <a:spLocks noChangeArrowheads="1"/>
          </p:cNvSpPr>
          <p:nvPr/>
        </p:nvSpPr>
        <p:spPr bwMode="auto">
          <a:xfrm>
            <a:off x="3579812" y="3897312"/>
            <a:ext cx="112713" cy="1143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0" name="Oval 90"/>
          <p:cNvSpPr>
            <a:spLocks noChangeArrowheads="1"/>
          </p:cNvSpPr>
          <p:nvPr/>
        </p:nvSpPr>
        <p:spPr bwMode="auto">
          <a:xfrm>
            <a:off x="2716212" y="4662487"/>
            <a:ext cx="112713" cy="11588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1" name="Oval 91"/>
          <p:cNvSpPr>
            <a:spLocks noChangeArrowheads="1"/>
          </p:cNvSpPr>
          <p:nvPr/>
        </p:nvSpPr>
        <p:spPr bwMode="auto">
          <a:xfrm>
            <a:off x="4441825" y="4662487"/>
            <a:ext cx="112712" cy="11588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2" name="Rectangle 92"/>
          <p:cNvSpPr>
            <a:spLocks noChangeArrowheads="1"/>
          </p:cNvSpPr>
          <p:nvPr/>
        </p:nvSpPr>
        <p:spPr bwMode="auto">
          <a:xfrm>
            <a:off x="2678112" y="4391025"/>
            <a:ext cx="1696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A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44" name="Freeform 94"/>
          <p:cNvSpPr>
            <a:spLocks/>
          </p:cNvSpPr>
          <p:nvPr/>
        </p:nvSpPr>
        <p:spPr bwMode="auto">
          <a:xfrm>
            <a:off x="2743200" y="4876800"/>
            <a:ext cx="1828800" cy="533400"/>
          </a:xfrm>
          <a:custGeom>
            <a:avLst/>
            <a:gdLst>
              <a:gd name="T0" fmla="*/ 281 w 281"/>
              <a:gd name="T1" fmla="*/ 157 h 173"/>
              <a:gd name="T2" fmla="*/ 265 w 281"/>
              <a:gd name="T3" fmla="*/ 173 h 173"/>
              <a:gd name="T4" fmla="*/ 16 w 281"/>
              <a:gd name="T5" fmla="*/ 173 h 173"/>
              <a:gd name="T6" fmla="*/ 0 w 281"/>
              <a:gd name="T7" fmla="*/ 157 h 173"/>
              <a:gd name="T8" fmla="*/ 0 w 281"/>
              <a:gd name="T9" fmla="*/ 16 h 173"/>
              <a:gd name="T10" fmla="*/ 16 w 281"/>
              <a:gd name="T11" fmla="*/ 0 h 173"/>
              <a:gd name="T12" fmla="*/ 265 w 281"/>
              <a:gd name="T13" fmla="*/ 0 h 173"/>
              <a:gd name="T14" fmla="*/ 281 w 281"/>
              <a:gd name="T15" fmla="*/ 16 h 173"/>
              <a:gd name="T16" fmla="*/ 281 w 281"/>
              <a:gd name="T17" fmla="*/ 15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1" h="173">
                <a:moveTo>
                  <a:pt x="281" y="157"/>
                </a:moveTo>
                <a:cubicBezTo>
                  <a:pt x="281" y="165"/>
                  <a:pt x="274" y="173"/>
                  <a:pt x="265" y="173"/>
                </a:cubicBezTo>
                <a:cubicBezTo>
                  <a:pt x="16" y="173"/>
                  <a:pt x="16" y="173"/>
                  <a:pt x="16" y="173"/>
                </a:cubicBezTo>
                <a:cubicBezTo>
                  <a:pt x="7" y="173"/>
                  <a:pt x="0" y="165"/>
                  <a:pt x="0" y="15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65" y="0"/>
                  <a:pt x="265" y="0"/>
                  <a:pt x="265" y="0"/>
                </a:cubicBezTo>
                <a:cubicBezTo>
                  <a:pt x="274" y="0"/>
                  <a:pt x="281" y="7"/>
                  <a:pt x="281" y="16"/>
                </a:cubicBezTo>
                <a:lnTo>
                  <a:pt x="281" y="157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" name="Rectangle 95"/>
          <p:cNvSpPr>
            <a:spLocks noChangeArrowheads="1"/>
          </p:cNvSpPr>
          <p:nvPr/>
        </p:nvSpPr>
        <p:spPr bwMode="auto">
          <a:xfrm>
            <a:off x="2784474" y="4936070"/>
            <a:ext cx="191082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Binding, or effective, price ceiling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48" name="Line 98"/>
          <p:cNvSpPr>
            <a:spLocks noChangeShapeType="1"/>
          </p:cNvSpPr>
          <p:nvPr/>
        </p:nvSpPr>
        <p:spPr bwMode="auto">
          <a:xfrm flipV="1">
            <a:off x="989012" y="5884862"/>
            <a:ext cx="115888" cy="714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9" name="Line 99"/>
          <p:cNvSpPr>
            <a:spLocks noChangeShapeType="1"/>
          </p:cNvSpPr>
          <p:nvPr/>
        </p:nvSpPr>
        <p:spPr bwMode="auto">
          <a:xfrm flipH="1">
            <a:off x="1387475" y="6186487"/>
            <a:ext cx="68262" cy="1238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0" name="Line 100"/>
          <p:cNvSpPr>
            <a:spLocks noChangeShapeType="1"/>
          </p:cNvSpPr>
          <p:nvPr/>
        </p:nvSpPr>
        <p:spPr bwMode="auto">
          <a:xfrm flipH="1">
            <a:off x="1479550" y="6186487"/>
            <a:ext cx="66675" cy="1238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1" name="Freeform 101"/>
          <p:cNvSpPr>
            <a:spLocks/>
          </p:cNvSpPr>
          <p:nvPr/>
        </p:nvSpPr>
        <p:spPr bwMode="auto">
          <a:xfrm>
            <a:off x="1420812" y="6229350"/>
            <a:ext cx="92075" cy="26987"/>
          </a:xfrm>
          <a:custGeom>
            <a:avLst/>
            <a:gdLst>
              <a:gd name="T0" fmla="*/ 0 w 38"/>
              <a:gd name="T1" fmla="*/ 11 h 11"/>
              <a:gd name="T2" fmla="*/ 7 w 38"/>
              <a:gd name="T3" fmla="*/ 0 h 11"/>
              <a:gd name="T4" fmla="*/ 38 w 38"/>
              <a:gd name="T5" fmla="*/ 2 h 11"/>
              <a:gd name="T6" fmla="*/ 33 w 38"/>
              <a:gd name="T7" fmla="*/ 11 h 11"/>
              <a:gd name="T8" fmla="*/ 0 w 38"/>
              <a:gd name="T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11">
                <a:moveTo>
                  <a:pt x="0" y="11"/>
                </a:moveTo>
                <a:lnTo>
                  <a:pt x="7" y="0"/>
                </a:lnTo>
                <a:lnTo>
                  <a:pt x="38" y="2"/>
                </a:lnTo>
                <a:lnTo>
                  <a:pt x="33" y="11"/>
                </a:lnTo>
                <a:lnTo>
                  <a:pt x="0" y="1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" name="Line 83"/>
          <p:cNvSpPr>
            <a:spLocks noChangeShapeType="1"/>
          </p:cNvSpPr>
          <p:nvPr/>
        </p:nvSpPr>
        <p:spPr bwMode="auto">
          <a:xfrm>
            <a:off x="1066800" y="3200400"/>
            <a:ext cx="4310785" cy="0"/>
          </a:xfrm>
          <a:prstGeom prst="line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5" name="Freeform 94"/>
          <p:cNvSpPr>
            <a:spLocks/>
          </p:cNvSpPr>
          <p:nvPr/>
        </p:nvSpPr>
        <p:spPr bwMode="auto">
          <a:xfrm>
            <a:off x="2819400" y="2667000"/>
            <a:ext cx="1745721" cy="492125"/>
          </a:xfrm>
          <a:custGeom>
            <a:avLst/>
            <a:gdLst>
              <a:gd name="T0" fmla="*/ 281 w 281"/>
              <a:gd name="T1" fmla="*/ 157 h 173"/>
              <a:gd name="T2" fmla="*/ 265 w 281"/>
              <a:gd name="T3" fmla="*/ 173 h 173"/>
              <a:gd name="T4" fmla="*/ 16 w 281"/>
              <a:gd name="T5" fmla="*/ 173 h 173"/>
              <a:gd name="T6" fmla="*/ 0 w 281"/>
              <a:gd name="T7" fmla="*/ 157 h 173"/>
              <a:gd name="T8" fmla="*/ 0 w 281"/>
              <a:gd name="T9" fmla="*/ 16 h 173"/>
              <a:gd name="T10" fmla="*/ 16 w 281"/>
              <a:gd name="T11" fmla="*/ 0 h 173"/>
              <a:gd name="T12" fmla="*/ 265 w 281"/>
              <a:gd name="T13" fmla="*/ 0 h 173"/>
              <a:gd name="T14" fmla="*/ 281 w 281"/>
              <a:gd name="T15" fmla="*/ 16 h 173"/>
              <a:gd name="T16" fmla="*/ 281 w 281"/>
              <a:gd name="T17" fmla="*/ 15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1" h="173">
                <a:moveTo>
                  <a:pt x="281" y="157"/>
                </a:moveTo>
                <a:cubicBezTo>
                  <a:pt x="281" y="165"/>
                  <a:pt x="274" y="173"/>
                  <a:pt x="265" y="173"/>
                </a:cubicBezTo>
                <a:cubicBezTo>
                  <a:pt x="16" y="173"/>
                  <a:pt x="16" y="173"/>
                  <a:pt x="16" y="173"/>
                </a:cubicBezTo>
                <a:cubicBezTo>
                  <a:pt x="7" y="173"/>
                  <a:pt x="0" y="165"/>
                  <a:pt x="0" y="15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65" y="0"/>
                  <a:pt x="265" y="0"/>
                  <a:pt x="265" y="0"/>
                </a:cubicBezTo>
                <a:cubicBezTo>
                  <a:pt x="274" y="0"/>
                  <a:pt x="281" y="7"/>
                  <a:pt x="281" y="16"/>
                </a:cubicBezTo>
                <a:lnTo>
                  <a:pt x="281" y="157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6" name="Rectangle 95"/>
          <p:cNvSpPr>
            <a:spLocks noChangeArrowheads="1"/>
          </p:cNvSpPr>
          <p:nvPr/>
        </p:nvSpPr>
        <p:spPr bwMode="auto">
          <a:xfrm>
            <a:off x="2869141" y="2692401"/>
            <a:ext cx="191082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Nonbinding</a:t>
            </a:r>
            <a:endParaRPr lang="en-US" sz="1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price ceiling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5589587" y="3048000"/>
            <a:ext cx="3554413" cy="269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28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Only a price ceiling that forces price below equilibrium will have any effect 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(called binding or effective).</a:t>
            </a:r>
            <a:endParaRPr lang="en-US" sz="28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endParaRPr lang="en-US" sz="2800" dirty="0">
              <a:latin typeface="Century Gothic"/>
              <a:cs typeface="Century Gothic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0558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3" grpId="0" animBg="1"/>
      <p:bldP spid="38" grpId="0"/>
      <p:bldP spid="40" grpId="0" animBg="1"/>
      <p:bldP spid="41" grpId="0" animBg="1"/>
      <p:bldP spid="42" grpId="0"/>
      <p:bldP spid="44" grpId="0" animBg="1"/>
      <p:bldP spid="45" grpId="0"/>
      <p:bldP spid="54" grpId="0" animBg="1"/>
      <p:bldP spid="54" grpId="1" animBg="1"/>
      <p:bldP spid="55" grpId="0" animBg="1"/>
      <p:bldP spid="55" grpId="1" animBg="1"/>
      <p:bldP spid="56" grpId="0"/>
      <p:bldP spid="56" grpId="1"/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Check Your Understanding 5-1</a:t>
            </a:r>
            <a:br>
              <a:rPr lang="en-US" sz="4000"/>
            </a:br>
            <a:r>
              <a:rPr lang="en-US" sz="4000"/>
              <a:t>Question 1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8458200" cy="5060950"/>
          </a:xfrm>
        </p:spPr>
        <p:txBody>
          <a:bodyPr/>
          <a:lstStyle/>
          <a:p>
            <a:pPr>
              <a:buClr>
                <a:srgbClr val="000000"/>
              </a:buClr>
              <a:buFontTx/>
              <a:buNone/>
            </a:pPr>
            <a:r>
              <a:rPr lang="en-US" sz="2400" dirty="0" smtClean="0"/>
              <a:t>Homeowners </a:t>
            </a:r>
            <a:r>
              <a:rPr lang="en-US" sz="2400" dirty="0"/>
              <a:t>near Middletown University’s stadium used to rent parking spaces in their driveways to fans at a going rate of $11. </a:t>
            </a:r>
          </a:p>
          <a:p>
            <a:pPr>
              <a:buClr>
                <a:srgbClr val="000000"/>
              </a:buClr>
              <a:buFontTx/>
              <a:buNone/>
            </a:pPr>
            <a:r>
              <a:rPr lang="en-US" sz="2400" dirty="0" smtClean="0"/>
              <a:t>A </a:t>
            </a:r>
            <a:r>
              <a:rPr lang="en-US" sz="2400" dirty="0"/>
              <a:t>new town ordinance now sets a maximum parking fee of $7.  Use the accompanying supply and demand diagram to answer the following questions.</a:t>
            </a:r>
            <a:endParaRPr lang="en-US" sz="1800" dirty="0"/>
          </a:p>
          <a:p>
            <a:endParaRPr 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67592" name="Picture 8" descr="KW2e_CYU_5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3581400"/>
            <a:ext cx="4419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5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097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PQuestion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l"/>
            <a:r>
              <a:rPr lang="en-US" sz="2400"/>
              <a:t>1a) Given the new price of $7 some homeowners now think it’s not worth the hassle to rent out spaces.  This causes:</a:t>
            </a:r>
          </a:p>
        </p:txBody>
      </p:sp>
      <p:sp>
        <p:nvSpPr>
          <p:cNvPr id="122883" name="TPAnswers"/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458200" cy="5060950"/>
          </a:xfrm>
        </p:spPr>
        <p:txBody>
          <a:bodyPr wrap="square" tIns="190500" bIns="19050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dirty="0"/>
              <a:t>Given the new price of $</a:t>
            </a:r>
            <a:r>
              <a:rPr lang="en-US" sz="2400" dirty="0" smtClean="0"/>
              <a:t>7, </a:t>
            </a:r>
            <a:r>
              <a:rPr lang="en-US" sz="2400" dirty="0"/>
              <a:t>some homeowners now think it’s not worth the hassle to rent out spaces.  This causes:</a:t>
            </a:r>
            <a:endParaRPr lang="en-US" sz="2400" dirty="0" smtClean="0"/>
          </a:p>
          <a:p>
            <a:pPr marL="609600" indent="-609600">
              <a:buClr>
                <a:srgbClr val="000000"/>
              </a:buClr>
              <a:buFont typeface="+mj-lt"/>
              <a:buAutoNum type="alphaLcParenR"/>
            </a:pPr>
            <a:r>
              <a:rPr lang="en-US" sz="2400" dirty="0" smtClean="0"/>
              <a:t>supply </a:t>
            </a:r>
            <a:r>
              <a:rPr lang="en-US" sz="2400" dirty="0"/>
              <a:t>to shift left.</a:t>
            </a:r>
          </a:p>
          <a:p>
            <a:pPr marL="609600" indent="-609600">
              <a:buClr>
                <a:srgbClr val="000000"/>
              </a:buClr>
              <a:buFont typeface="+mj-lt"/>
              <a:buAutoNum type="alphaLcParenR"/>
            </a:pPr>
            <a:r>
              <a:rPr lang="en-US" sz="2400" dirty="0"/>
              <a:t>quantity </a:t>
            </a:r>
            <a:r>
              <a:rPr lang="en-US" sz="2400" dirty="0" smtClean="0"/>
              <a:t>to decrease </a:t>
            </a:r>
            <a:r>
              <a:rPr lang="en-US" sz="2400" dirty="0"/>
              <a:t>along the supply curve.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22886" name="Picture 6" descr="KW2e_CYU_5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3581400"/>
            <a:ext cx="4419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5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2120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PQuestion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l"/>
            <a:r>
              <a:rPr lang="en-US" sz="2400"/>
              <a:t>1a) Given the new price of $7 some homeowners now think it’s not worth the hassle to rent out spaces.  This causes:</a:t>
            </a:r>
          </a:p>
        </p:txBody>
      </p:sp>
      <p:sp>
        <p:nvSpPr>
          <p:cNvPr id="122883" name="TPAnswers"/>
          <p:cNvSpPr>
            <a:spLocks noGrp="1" noChangeArrowheads="1"/>
          </p:cNvSpPr>
          <p:nvPr>
            <p:ph idx="1"/>
          </p:nvPr>
        </p:nvSpPr>
        <p:spPr>
          <a:xfrm>
            <a:off x="228600" y="914400"/>
            <a:ext cx="8458200" cy="5060950"/>
          </a:xfrm>
        </p:spPr>
        <p:txBody>
          <a:bodyPr wrap="square" tIns="190500" bIns="19050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dirty="0"/>
              <a:t>Some fans </a:t>
            </a:r>
            <a:r>
              <a:rPr lang="en-US" sz="2400" dirty="0" smtClean="0"/>
              <a:t>who used </a:t>
            </a:r>
            <a:r>
              <a:rPr lang="en-US" sz="2400" dirty="0"/>
              <a:t>to carpool drive to the game alone because of the lower price of parking.  This </a:t>
            </a:r>
            <a:r>
              <a:rPr lang="en-US" sz="2400" dirty="0" smtClean="0"/>
              <a:t>causes:</a:t>
            </a:r>
          </a:p>
          <a:p>
            <a:pPr marL="609600" indent="-609600">
              <a:buClr>
                <a:srgbClr val="000000"/>
              </a:buClr>
              <a:buFont typeface="+mj-lt"/>
              <a:buAutoNum type="alphaLcParenR"/>
            </a:pPr>
            <a:r>
              <a:rPr lang="en-US" sz="2400" dirty="0"/>
              <a:t>demand to shift right.</a:t>
            </a:r>
          </a:p>
          <a:p>
            <a:pPr marL="609600" indent="-609600">
              <a:buClr>
                <a:srgbClr val="000000"/>
              </a:buClr>
              <a:buFont typeface="+mj-lt"/>
              <a:buAutoNum type="alphaLcParenR"/>
            </a:pPr>
            <a:r>
              <a:rPr lang="en-US" sz="2400" dirty="0"/>
              <a:t>quantity demanded </a:t>
            </a:r>
            <a:r>
              <a:rPr lang="en-US" sz="2400" dirty="0" smtClean="0"/>
              <a:t>to increase along </a:t>
            </a:r>
            <a:r>
              <a:rPr lang="en-US" sz="2400" dirty="0"/>
              <a:t>the demand curve.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22886" name="Picture 6" descr="KW2e_CYU_5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3581400"/>
            <a:ext cx="4419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5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07182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INEFFICIENTLY LOW QUANTITY</a:t>
            </a:r>
            <a:endParaRPr lang="en-US" dirty="0" smtClean="0">
              <a:ea typeface="ＭＳ Ｐゴシック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3282" y="3505200"/>
            <a:ext cx="9130718" cy="2667000"/>
          </a:xfrm>
          <a:solidFill>
            <a:schemeClr val="bg1">
              <a:alpha val="66000"/>
            </a:schemeClr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>
                <a:cs typeface="Arial" pitchFamily="34" charset="0"/>
              </a:rPr>
              <a:t>When prices are held below the market price, </a:t>
            </a:r>
            <a:r>
              <a:rPr lang="en-US" dirty="0" smtClean="0">
                <a:solidFill>
                  <a:srgbClr val="990033"/>
                </a:solidFill>
                <a:cs typeface="Arial" pitchFamily="34" charset="0"/>
              </a:rPr>
              <a:t>shortages are created.</a:t>
            </a:r>
          </a:p>
          <a:p>
            <a:pPr lvl="1" eaLnBrk="1" hangingPunct="1">
              <a:defRPr/>
            </a:pPr>
            <a:r>
              <a:rPr lang="en-US" sz="3200" dirty="0" smtClean="0">
                <a:cs typeface="Arial" pitchFamily="34" charset="0"/>
              </a:rPr>
              <a:t>The lower the controlled price relative to the market equilibrium price, the larger the shortage.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79292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PRICE CONTROLS CAUSE LOSSES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990033"/>
                </a:solidFill>
              </a:rPr>
              <a:t>D</a:t>
            </a:r>
            <a:r>
              <a:rPr lang="en-US" dirty="0" smtClean="0">
                <a:solidFill>
                  <a:srgbClr val="990033"/>
                </a:solidFill>
              </a:rPr>
              <a:t>eadweight loss: </a:t>
            </a:r>
            <a:r>
              <a:rPr lang="en-US" b="0" dirty="0" smtClean="0"/>
              <a:t>the loss </a:t>
            </a:r>
            <a:r>
              <a:rPr lang="en-US" b="0" dirty="0"/>
              <a:t>in total surplus that occurs whenever </a:t>
            </a:r>
            <a:r>
              <a:rPr lang="en-US" b="0" dirty="0" smtClean="0"/>
              <a:t>an action </a:t>
            </a:r>
            <a:r>
              <a:rPr lang="en-US" b="0" dirty="0"/>
              <a:t>or a policy reduces the quantity transacted below the </a:t>
            </a:r>
            <a:r>
              <a:rPr lang="en-US" b="0" dirty="0" smtClean="0"/>
              <a:t>efficient market </a:t>
            </a:r>
            <a:r>
              <a:rPr lang="en-US" b="0" i="1" dirty="0" smtClean="0"/>
              <a:t>equilibrium quantity.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895600"/>
            <a:ext cx="1483138" cy="37338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91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PQuestion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l"/>
            <a:r>
              <a:rPr lang="en-US" sz="2400"/>
              <a:t>1a) Given the new price of $7 some homeowners now think it’s not worth the hassle to rent out spaces.  This causes:</a:t>
            </a:r>
          </a:p>
        </p:txBody>
      </p:sp>
      <p:sp>
        <p:nvSpPr>
          <p:cNvPr id="122883" name="TPAnswers"/>
          <p:cNvSpPr>
            <a:spLocks noGrp="1" noChangeArrowheads="1"/>
          </p:cNvSpPr>
          <p:nvPr>
            <p:ph idx="1"/>
          </p:nvPr>
        </p:nvSpPr>
        <p:spPr>
          <a:xfrm>
            <a:off x="228600" y="914400"/>
            <a:ext cx="8458200" cy="5060950"/>
          </a:xfrm>
        </p:spPr>
        <p:txBody>
          <a:bodyPr wrap="square" tIns="190500" bIns="19050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dirty="0" smtClean="0"/>
              <a:t>If the government imposed a </a:t>
            </a:r>
            <a:r>
              <a:rPr lang="en-US" sz="2400" dirty="0"/>
              <a:t>maximum parking fee of $</a:t>
            </a:r>
            <a:r>
              <a:rPr lang="en-US" sz="2400" dirty="0" smtClean="0"/>
              <a:t>7, you </a:t>
            </a:r>
            <a:r>
              <a:rPr lang="en-US" sz="2400" dirty="0"/>
              <a:t>would expect there to be </a:t>
            </a:r>
            <a:r>
              <a:rPr lang="en-US" sz="2400" dirty="0" smtClean="0"/>
              <a:t>a(n) </a:t>
            </a:r>
            <a:r>
              <a:rPr lang="en-US" sz="2400" dirty="0"/>
              <a:t>________ of parking spaces</a:t>
            </a:r>
            <a:r>
              <a:rPr lang="en-US" sz="2400" dirty="0" smtClean="0"/>
              <a:t>.</a:t>
            </a:r>
          </a:p>
          <a:p>
            <a:pPr marL="609600" indent="-609600">
              <a:buClr>
                <a:srgbClr val="000000"/>
              </a:buClr>
              <a:buFont typeface="+mj-lt"/>
              <a:buAutoNum type="alphaLcParenR"/>
            </a:pPr>
            <a:r>
              <a:rPr lang="en-US" sz="2400" dirty="0"/>
              <a:t>shortage</a:t>
            </a:r>
          </a:p>
          <a:p>
            <a:pPr marL="609600" indent="-609600">
              <a:buClr>
                <a:srgbClr val="000000"/>
              </a:buClr>
              <a:buFont typeface="+mj-lt"/>
              <a:buAutoNum type="alphaLcParenR"/>
            </a:pPr>
            <a:r>
              <a:rPr lang="en-US" sz="2400" dirty="0"/>
              <a:t>surplus</a:t>
            </a:r>
          </a:p>
          <a:p>
            <a:pPr marL="609600" indent="-609600">
              <a:buClr>
                <a:srgbClr val="000000"/>
              </a:buClr>
              <a:buFont typeface="+mj-lt"/>
              <a:buAutoNum type="alphaLcParenR"/>
            </a:pPr>
            <a:r>
              <a:rPr lang="en-US" sz="2400" dirty="0" smtClean="0"/>
              <a:t>equilibrium number of</a:t>
            </a:r>
            <a:endParaRPr 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22886" name="Picture 6" descr="KW2e_CYU_5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3657600"/>
            <a:ext cx="4419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5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19436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1" name="Line 99"/>
          <p:cNvSpPr>
            <a:spLocks noChangeShapeType="1"/>
          </p:cNvSpPr>
          <p:nvPr/>
        </p:nvSpPr>
        <p:spPr bwMode="auto">
          <a:xfrm>
            <a:off x="4279900" y="5697538"/>
            <a:ext cx="0" cy="201612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907" name="Freeform 115"/>
          <p:cNvSpPr>
            <a:spLocks/>
          </p:cNvSpPr>
          <p:nvPr/>
        </p:nvSpPr>
        <p:spPr bwMode="auto">
          <a:xfrm>
            <a:off x="3733799" y="5867399"/>
            <a:ext cx="1685925" cy="685801"/>
          </a:xfrm>
          <a:custGeom>
            <a:avLst/>
            <a:gdLst>
              <a:gd name="T0" fmla="*/ 257 w 257"/>
              <a:gd name="T1" fmla="*/ 89 h 105"/>
              <a:gd name="T2" fmla="*/ 241 w 257"/>
              <a:gd name="T3" fmla="*/ 105 h 105"/>
              <a:gd name="T4" fmla="*/ 16 w 257"/>
              <a:gd name="T5" fmla="*/ 105 h 105"/>
              <a:gd name="T6" fmla="*/ 0 w 257"/>
              <a:gd name="T7" fmla="*/ 89 h 105"/>
              <a:gd name="T8" fmla="*/ 0 w 257"/>
              <a:gd name="T9" fmla="*/ 16 h 105"/>
              <a:gd name="T10" fmla="*/ 16 w 257"/>
              <a:gd name="T11" fmla="*/ 0 h 105"/>
              <a:gd name="T12" fmla="*/ 241 w 257"/>
              <a:gd name="T13" fmla="*/ 0 h 105"/>
              <a:gd name="T14" fmla="*/ 257 w 257"/>
              <a:gd name="T15" fmla="*/ 16 h 105"/>
              <a:gd name="T16" fmla="*/ 257 w 257"/>
              <a:gd name="T17" fmla="*/ 89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7" h="105">
                <a:moveTo>
                  <a:pt x="257" y="89"/>
                </a:moveTo>
                <a:cubicBezTo>
                  <a:pt x="257" y="97"/>
                  <a:pt x="250" y="105"/>
                  <a:pt x="241" y="105"/>
                </a:cubicBezTo>
                <a:cubicBezTo>
                  <a:pt x="16" y="105"/>
                  <a:pt x="16" y="105"/>
                  <a:pt x="16" y="105"/>
                </a:cubicBezTo>
                <a:cubicBezTo>
                  <a:pt x="7" y="105"/>
                  <a:pt x="0" y="97"/>
                  <a:pt x="0" y="89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8"/>
                  <a:pt x="7" y="0"/>
                  <a:pt x="16" y="0"/>
                </a:cubicBezTo>
                <a:cubicBezTo>
                  <a:pt x="241" y="0"/>
                  <a:pt x="241" y="0"/>
                  <a:pt x="241" y="0"/>
                </a:cubicBezTo>
                <a:cubicBezTo>
                  <a:pt x="250" y="0"/>
                  <a:pt x="257" y="8"/>
                  <a:pt x="257" y="16"/>
                </a:cubicBezTo>
                <a:lnTo>
                  <a:pt x="257" y="89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4000" dirty="0" smtClean="0"/>
              <a:t>A PRICE CEILING CAUSES INEFFICIENTLY LOW QUANTITY</a:t>
            </a:r>
          </a:p>
        </p:txBody>
      </p:sp>
      <p:sp>
        <p:nvSpPr>
          <p:cNvPr id="33855" name="Line 63"/>
          <p:cNvSpPr>
            <a:spLocks noChangeShapeType="1"/>
          </p:cNvSpPr>
          <p:nvPr/>
        </p:nvSpPr>
        <p:spPr bwMode="auto">
          <a:xfrm>
            <a:off x="2066925" y="2038350"/>
            <a:ext cx="1174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56" name="Line 64"/>
          <p:cNvSpPr>
            <a:spLocks noChangeShapeType="1"/>
          </p:cNvSpPr>
          <p:nvPr/>
        </p:nvSpPr>
        <p:spPr bwMode="auto">
          <a:xfrm>
            <a:off x="2066925" y="2714625"/>
            <a:ext cx="1174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57" name="Line 65"/>
          <p:cNvSpPr>
            <a:spLocks noChangeShapeType="1"/>
          </p:cNvSpPr>
          <p:nvPr/>
        </p:nvSpPr>
        <p:spPr bwMode="auto">
          <a:xfrm>
            <a:off x="2066925" y="3387725"/>
            <a:ext cx="1174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58" name="Line 66"/>
          <p:cNvSpPr>
            <a:spLocks noChangeShapeType="1"/>
          </p:cNvSpPr>
          <p:nvPr/>
        </p:nvSpPr>
        <p:spPr bwMode="auto">
          <a:xfrm>
            <a:off x="2066925" y="4741863"/>
            <a:ext cx="1174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59" name="Line 67"/>
          <p:cNvSpPr>
            <a:spLocks noChangeShapeType="1"/>
          </p:cNvSpPr>
          <p:nvPr/>
        </p:nvSpPr>
        <p:spPr bwMode="auto">
          <a:xfrm>
            <a:off x="5759450" y="5292725"/>
            <a:ext cx="0" cy="1238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60" name="Line 68"/>
          <p:cNvSpPr>
            <a:spLocks noChangeShapeType="1"/>
          </p:cNvSpPr>
          <p:nvPr/>
        </p:nvSpPr>
        <p:spPr bwMode="auto">
          <a:xfrm>
            <a:off x="5726113" y="3927475"/>
            <a:ext cx="0" cy="1222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61" name="Line 69"/>
          <p:cNvSpPr>
            <a:spLocks noChangeShapeType="1"/>
          </p:cNvSpPr>
          <p:nvPr/>
        </p:nvSpPr>
        <p:spPr bwMode="auto">
          <a:xfrm>
            <a:off x="5019675" y="5292725"/>
            <a:ext cx="0" cy="1238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62" name="Line 70"/>
          <p:cNvSpPr>
            <a:spLocks noChangeShapeType="1"/>
          </p:cNvSpPr>
          <p:nvPr/>
        </p:nvSpPr>
        <p:spPr bwMode="auto">
          <a:xfrm>
            <a:off x="3541713" y="5292725"/>
            <a:ext cx="0" cy="1238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63" name="Line 71"/>
          <p:cNvSpPr>
            <a:spLocks noChangeShapeType="1"/>
          </p:cNvSpPr>
          <p:nvPr/>
        </p:nvSpPr>
        <p:spPr bwMode="auto">
          <a:xfrm>
            <a:off x="4279900" y="5292725"/>
            <a:ext cx="0" cy="1238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64" name="Line 72"/>
          <p:cNvSpPr>
            <a:spLocks noChangeShapeType="1"/>
          </p:cNvSpPr>
          <p:nvPr/>
        </p:nvSpPr>
        <p:spPr bwMode="auto">
          <a:xfrm>
            <a:off x="2808288" y="5292725"/>
            <a:ext cx="0" cy="1238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65" name="Freeform 73"/>
          <p:cNvSpPr>
            <a:spLocks/>
          </p:cNvSpPr>
          <p:nvPr/>
        </p:nvSpPr>
        <p:spPr bwMode="auto">
          <a:xfrm>
            <a:off x="2066925" y="5127625"/>
            <a:ext cx="322263" cy="288925"/>
          </a:xfrm>
          <a:custGeom>
            <a:avLst/>
            <a:gdLst>
              <a:gd name="T0" fmla="*/ 156 w 156"/>
              <a:gd name="T1" fmla="*/ 133 h 133"/>
              <a:gd name="T2" fmla="*/ 0 w 156"/>
              <a:gd name="T3" fmla="*/ 133 h 133"/>
              <a:gd name="T4" fmla="*/ 0 w 156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6" h="133">
                <a:moveTo>
                  <a:pt x="156" y="133"/>
                </a:moveTo>
                <a:lnTo>
                  <a:pt x="0" y="133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66" name="Line 74"/>
          <p:cNvSpPr>
            <a:spLocks noChangeShapeType="1"/>
          </p:cNvSpPr>
          <p:nvPr/>
        </p:nvSpPr>
        <p:spPr bwMode="auto">
          <a:xfrm flipH="1">
            <a:off x="2466975" y="5416550"/>
            <a:ext cx="36623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67" name="Line 75"/>
          <p:cNvSpPr>
            <a:spLocks noChangeShapeType="1"/>
          </p:cNvSpPr>
          <p:nvPr/>
        </p:nvSpPr>
        <p:spPr bwMode="auto">
          <a:xfrm flipV="1">
            <a:off x="2012950" y="5014913"/>
            <a:ext cx="103188" cy="61912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68" name="Line 76"/>
          <p:cNvSpPr>
            <a:spLocks noChangeShapeType="1"/>
          </p:cNvSpPr>
          <p:nvPr/>
        </p:nvSpPr>
        <p:spPr bwMode="auto">
          <a:xfrm flipV="1">
            <a:off x="2012950" y="5097463"/>
            <a:ext cx="103188" cy="603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69" name="Line 77"/>
          <p:cNvSpPr>
            <a:spLocks noChangeShapeType="1"/>
          </p:cNvSpPr>
          <p:nvPr/>
        </p:nvSpPr>
        <p:spPr bwMode="auto">
          <a:xfrm flipH="1">
            <a:off x="2359025" y="5364163"/>
            <a:ext cx="60325" cy="1095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70" name="Line 78"/>
          <p:cNvSpPr>
            <a:spLocks noChangeShapeType="1"/>
          </p:cNvSpPr>
          <p:nvPr/>
        </p:nvSpPr>
        <p:spPr bwMode="auto">
          <a:xfrm flipH="1">
            <a:off x="2438400" y="5364163"/>
            <a:ext cx="57150" cy="1095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71" name="Rectangle 79"/>
          <p:cNvSpPr>
            <a:spLocks noChangeArrowheads="1"/>
          </p:cNvSpPr>
          <p:nvPr/>
        </p:nvSpPr>
        <p:spPr bwMode="auto">
          <a:xfrm>
            <a:off x="2697163" y="5451475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3872" name="Rectangle 80"/>
          <p:cNvSpPr>
            <a:spLocks noChangeArrowheads="1"/>
          </p:cNvSpPr>
          <p:nvPr/>
        </p:nvSpPr>
        <p:spPr bwMode="auto">
          <a:xfrm>
            <a:off x="1887538" y="54514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3873" name="Rectangle 81"/>
          <p:cNvSpPr>
            <a:spLocks noChangeArrowheads="1"/>
          </p:cNvSpPr>
          <p:nvPr/>
        </p:nvSpPr>
        <p:spPr bwMode="auto">
          <a:xfrm>
            <a:off x="3436938" y="5451475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3874" name="Rectangle 82"/>
          <p:cNvSpPr>
            <a:spLocks noChangeArrowheads="1"/>
          </p:cNvSpPr>
          <p:nvPr/>
        </p:nvSpPr>
        <p:spPr bwMode="auto">
          <a:xfrm>
            <a:off x="4175125" y="5451475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2.0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3875" name="Rectangle 83"/>
          <p:cNvSpPr>
            <a:spLocks noChangeArrowheads="1"/>
          </p:cNvSpPr>
          <p:nvPr/>
        </p:nvSpPr>
        <p:spPr bwMode="auto">
          <a:xfrm>
            <a:off x="4914900" y="5451475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2.2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3876" name="Rectangle 84"/>
          <p:cNvSpPr>
            <a:spLocks noChangeArrowheads="1"/>
          </p:cNvSpPr>
          <p:nvPr/>
        </p:nvSpPr>
        <p:spPr bwMode="auto">
          <a:xfrm>
            <a:off x="5651500" y="5451475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2.4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3877" name="Rectangle 85"/>
          <p:cNvSpPr>
            <a:spLocks noChangeArrowheads="1"/>
          </p:cNvSpPr>
          <p:nvPr/>
        </p:nvSpPr>
        <p:spPr bwMode="auto">
          <a:xfrm>
            <a:off x="1492250" y="1930400"/>
            <a:ext cx="5472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$1,400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3878" name="Rectangle 86"/>
          <p:cNvSpPr>
            <a:spLocks noChangeArrowheads="1"/>
          </p:cNvSpPr>
          <p:nvPr/>
        </p:nvSpPr>
        <p:spPr bwMode="auto">
          <a:xfrm>
            <a:off x="1582738" y="2606675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1,200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3879" name="Rectangle 87"/>
          <p:cNvSpPr>
            <a:spLocks noChangeArrowheads="1"/>
          </p:cNvSpPr>
          <p:nvPr/>
        </p:nvSpPr>
        <p:spPr bwMode="auto">
          <a:xfrm>
            <a:off x="1582738" y="3284538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1,000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3880" name="Rectangle 88"/>
          <p:cNvSpPr>
            <a:spLocks noChangeArrowheads="1"/>
          </p:cNvSpPr>
          <p:nvPr/>
        </p:nvSpPr>
        <p:spPr bwMode="auto">
          <a:xfrm>
            <a:off x="1709738" y="3956050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3881" name="Rectangle 89"/>
          <p:cNvSpPr>
            <a:spLocks noChangeArrowheads="1"/>
          </p:cNvSpPr>
          <p:nvPr/>
        </p:nvSpPr>
        <p:spPr bwMode="auto">
          <a:xfrm>
            <a:off x="1709738" y="4632325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3882" name="Rectangle 90"/>
          <p:cNvSpPr>
            <a:spLocks noChangeArrowheads="1"/>
          </p:cNvSpPr>
          <p:nvPr/>
        </p:nvSpPr>
        <p:spPr bwMode="auto">
          <a:xfrm>
            <a:off x="5562600" y="5715000"/>
            <a:ext cx="26320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apartments (millions)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3883" name="Rectangle 91"/>
          <p:cNvSpPr>
            <a:spLocks noChangeArrowheads="1"/>
          </p:cNvSpPr>
          <p:nvPr/>
        </p:nvSpPr>
        <p:spPr bwMode="auto">
          <a:xfrm>
            <a:off x="762000" y="1143000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Monthly rent </a:t>
            </a:r>
          </a:p>
          <a:p>
            <a:pPr marL="1588" indent="-1588"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(per apartment)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3884" name="Rectangle 92"/>
          <p:cNvSpPr>
            <a:spLocks noChangeArrowheads="1"/>
          </p:cNvSpPr>
          <p:nvPr/>
        </p:nvSpPr>
        <p:spPr bwMode="auto">
          <a:xfrm>
            <a:off x="5788025" y="4691063"/>
            <a:ext cx="1627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33885" name="Rectangle 93"/>
          <p:cNvSpPr>
            <a:spLocks noChangeArrowheads="1"/>
          </p:cNvSpPr>
          <p:nvPr/>
        </p:nvSpPr>
        <p:spPr bwMode="auto">
          <a:xfrm>
            <a:off x="5775325" y="1812925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33886" name="Line 94"/>
          <p:cNvSpPr>
            <a:spLocks noChangeShapeType="1"/>
          </p:cNvSpPr>
          <p:nvPr/>
        </p:nvSpPr>
        <p:spPr bwMode="auto">
          <a:xfrm flipV="1">
            <a:off x="2066925" y="1247775"/>
            <a:ext cx="0" cy="379888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87" name="Rectangle 95"/>
          <p:cNvSpPr>
            <a:spLocks noChangeArrowheads="1"/>
          </p:cNvSpPr>
          <p:nvPr/>
        </p:nvSpPr>
        <p:spPr bwMode="auto">
          <a:xfrm>
            <a:off x="4235450" y="3097213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33888" name="Freeform 96"/>
          <p:cNvSpPr>
            <a:spLocks/>
          </p:cNvSpPr>
          <p:nvPr/>
        </p:nvSpPr>
        <p:spPr bwMode="auto">
          <a:xfrm>
            <a:off x="3429000" y="1447800"/>
            <a:ext cx="1658938" cy="1143000"/>
          </a:xfrm>
          <a:custGeom>
            <a:avLst/>
            <a:gdLst>
              <a:gd name="T0" fmla="*/ 319 w 319"/>
              <a:gd name="T1" fmla="*/ 117 h 133"/>
              <a:gd name="T2" fmla="*/ 303 w 319"/>
              <a:gd name="T3" fmla="*/ 133 h 133"/>
              <a:gd name="T4" fmla="*/ 16 w 319"/>
              <a:gd name="T5" fmla="*/ 133 h 133"/>
              <a:gd name="T6" fmla="*/ 0 w 319"/>
              <a:gd name="T7" fmla="*/ 117 h 133"/>
              <a:gd name="T8" fmla="*/ 0 w 319"/>
              <a:gd name="T9" fmla="*/ 16 h 133"/>
              <a:gd name="T10" fmla="*/ 16 w 319"/>
              <a:gd name="T11" fmla="*/ 0 h 133"/>
              <a:gd name="T12" fmla="*/ 303 w 319"/>
              <a:gd name="T13" fmla="*/ 0 h 133"/>
              <a:gd name="T14" fmla="*/ 319 w 319"/>
              <a:gd name="T15" fmla="*/ 16 h 133"/>
              <a:gd name="T16" fmla="*/ 319 w 319"/>
              <a:gd name="T17" fmla="*/ 117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9" h="133">
                <a:moveTo>
                  <a:pt x="319" y="117"/>
                </a:moveTo>
                <a:cubicBezTo>
                  <a:pt x="319" y="126"/>
                  <a:pt x="312" y="133"/>
                  <a:pt x="303" y="133"/>
                </a:cubicBezTo>
                <a:cubicBezTo>
                  <a:pt x="16" y="133"/>
                  <a:pt x="16" y="133"/>
                  <a:pt x="16" y="133"/>
                </a:cubicBezTo>
                <a:cubicBezTo>
                  <a:pt x="7" y="133"/>
                  <a:pt x="0" y="126"/>
                  <a:pt x="0" y="11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8"/>
                  <a:pt x="7" y="0"/>
                  <a:pt x="16" y="0"/>
                </a:cubicBezTo>
                <a:cubicBezTo>
                  <a:pt x="303" y="0"/>
                  <a:pt x="303" y="0"/>
                  <a:pt x="303" y="0"/>
                </a:cubicBezTo>
                <a:cubicBezTo>
                  <a:pt x="312" y="0"/>
                  <a:pt x="319" y="8"/>
                  <a:pt x="319" y="16"/>
                </a:cubicBezTo>
                <a:lnTo>
                  <a:pt x="319" y="117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89" name="Rectangle 97"/>
          <p:cNvSpPr>
            <a:spLocks noChangeArrowheads="1"/>
          </p:cNvSpPr>
          <p:nvPr/>
        </p:nvSpPr>
        <p:spPr bwMode="auto">
          <a:xfrm>
            <a:off x="3505200" y="1474787"/>
            <a:ext cx="15017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Deadweight loss from fall in number of apartments rented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3890" name="Line 98"/>
          <p:cNvSpPr>
            <a:spLocks noChangeShapeType="1"/>
          </p:cNvSpPr>
          <p:nvPr/>
        </p:nvSpPr>
        <p:spPr bwMode="auto">
          <a:xfrm>
            <a:off x="3541713" y="5697538"/>
            <a:ext cx="0" cy="201612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92" name="Freeform 100"/>
          <p:cNvSpPr>
            <a:spLocks/>
          </p:cNvSpPr>
          <p:nvPr/>
        </p:nvSpPr>
        <p:spPr bwMode="auto">
          <a:xfrm>
            <a:off x="3541713" y="2720975"/>
            <a:ext cx="738187" cy="1343025"/>
          </a:xfrm>
          <a:custGeom>
            <a:avLst/>
            <a:gdLst>
              <a:gd name="T0" fmla="*/ 0 w 359"/>
              <a:gd name="T1" fmla="*/ 0 h 618"/>
              <a:gd name="T2" fmla="*/ 0 w 359"/>
              <a:gd name="T3" fmla="*/ 618 h 618"/>
              <a:gd name="T4" fmla="*/ 359 w 359"/>
              <a:gd name="T5" fmla="*/ 307 h 618"/>
              <a:gd name="T6" fmla="*/ 0 w 359"/>
              <a:gd name="T7" fmla="*/ 0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9" h="618">
                <a:moveTo>
                  <a:pt x="0" y="0"/>
                </a:moveTo>
                <a:lnTo>
                  <a:pt x="0" y="618"/>
                </a:lnTo>
                <a:lnTo>
                  <a:pt x="359" y="307"/>
                </a:lnTo>
                <a:lnTo>
                  <a:pt x="0" y="0"/>
                </a:lnTo>
                <a:close/>
              </a:path>
            </a:pathLst>
          </a:custGeom>
          <a:solidFill>
            <a:srgbClr val="FFE5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94" name="Line 102"/>
          <p:cNvSpPr>
            <a:spLocks noChangeShapeType="1"/>
          </p:cNvSpPr>
          <p:nvPr/>
        </p:nvSpPr>
        <p:spPr bwMode="auto">
          <a:xfrm flipH="1">
            <a:off x="2808288" y="2038350"/>
            <a:ext cx="2951162" cy="2703513"/>
          </a:xfrm>
          <a:prstGeom prst="line">
            <a:avLst/>
          </a:prstGeom>
          <a:noFill/>
          <a:ln w="3016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95" name="Oval 103"/>
          <p:cNvSpPr>
            <a:spLocks noChangeArrowheads="1"/>
          </p:cNvSpPr>
          <p:nvPr/>
        </p:nvSpPr>
        <p:spPr bwMode="auto">
          <a:xfrm>
            <a:off x="3494088" y="4014788"/>
            <a:ext cx="96837" cy="1016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96" name="Line 104"/>
          <p:cNvSpPr>
            <a:spLocks noChangeShapeType="1"/>
          </p:cNvSpPr>
          <p:nvPr/>
        </p:nvSpPr>
        <p:spPr bwMode="auto">
          <a:xfrm>
            <a:off x="2808288" y="2038350"/>
            <a:ext cx="2951162" cy="2703513"/>
          </a:xfrm>
          <a:prstGeom prst="line">
            <a:avLst/>
          </a:prstGeom>
          <a:noFill/>
          <a:ln w="3016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1">
              <a:latin typeface="Century Gothic"/>
              <a:cs typeface="Century Gothic"/>
            </a:endParaRPr>
          </a:p>
        </p:txBody>
      </p:sp>
      <p:sp>
        <p:nvSpPr>
          <p:cNvPr id="33897" name="Oval 105"/>
          <p:cNvSpPr>
            <a:spLocks noChangeArrowheads="1"/>
          </p:cNvSpPr>
          <p:nvPr/>
        </p:nvSpPr>
        <p:spPr bwMode="auto">
          <a:xfrm>
            <a:off x="4233863" y="3336925"/>
            <a:ext cx="95250" cy="1016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98" name="Oval 106"/>
          <p:cNvSpPr>
            <a:spLocks noChangeArrowheads="1"/>
          </p:cNvSpPr>
          <p:nvPr/>
        </p:nvSpPr>
        <p:spPr bwMode="auto">
          <a:xfrm>
            <a:off x="3498850" y="2668588"/>
            <a:ext cx="95250" cy="10318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899" name="Line 107"/>
          <p:cNvSpPr>
            <a:spLocks noChangeShapeType="1"/>
          </p:cNvSpPr>
          <p:nvPr/>
        </p:nvSpPr>
        <p:spPr bwMode="auto">
          <a:xfrm flipH="1">
            <a:off x="3762375" y="2668588"/>
            <a:ext cx="335756" cy="7127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i="1">
              <a:latin typeface="Century Gothic"/>
              <a:cs typeface="Century Gothic"/>
            </a:endParaRPr>
          </a:p>
        </p:txBody>
      </p:sp>
      <p:sp>
        <p:nvSpPr>
          <p:cNvPr id="33900" name="Freeform 108"/>
          <p:cNvSpPr>
            <a:spLocks/>
          </p:cNvSpPr>
          <p:nvPr/>
        </p:nvSpPr>
        <p:spPr bwMode="auto">
          <a:xfrm>
            <a:off x="5419725" y="3422650"/>
            <a:ext cx="676275" cy="534988"/>
          </a:xfrm>
          <a:custGeom>
            <a:avLst/>
            <a:gdLst>
              <a:gd name="T0" fmla="*/ 117 w 117"/>
              <a:gd name="T1" fmla="*/ 88 h 104"/>
              <a:gd name="T2" fmla="*/ 101 w 117"/>
              <a:gd name="T3" fmla="*/ 104 h 104"/>
              <a:gd name="T4" fmla="*/ 16 w 117"/>
              <a:gd name="T5" fmla="*/ 104 h 104"/>
              <a:gd name="T6" fmla="*/ 0 w 117"/>
              <a:gd name="T7" fmla="*/ 88 h 104"/>
              <a:gd name="T8" fmla="*/ 0 w 117"/>
              <a:gd name="T9" fmla="*/ 16 h 104"/>
              <a:gd name="T10" fmla="*/ 16 w 117"/>
              <a:gd name="T11" fmla="*/ 0 h 104"/>
              <a:gd name="T12" fmla="*/ 101 w 117"/>
              <a:gd name="T13" fmla="*/ 0 h 104"/>
              <a:gd name="T14" fmla="*/ 117 w 117"/>
              <a:gd name="T15" fmla="*/ 16 h 104"/>
              <a:gd name="T16" fmla="*/ 117 w 117"/>
              <a:gd name="T17" fmla="*/ 88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7" h="104">
                <a:moveTo>
                  <a:pt x="117" y="88"/>
                </a:moveTo>
                <a:cubicBezTo>
                  <a:pt x="117" y="96"/>
                  <a:pt x="110" y="104"/>
                  <a:pt x="101" y="104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7" y="104"/>
                  <a:pt x="0" y="96"/>
                  <a:pt x="0" y="88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110" y="0"/>
                  <a:pt x="117" y="7"/>
                  <a:pt x="117" y="16"/>
                </a:cubicBezTo>
                <a:lnTo>
                  <a:pt x="117" y="88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901" name="Rectangle 109"/>
          <p:cNvSpPr>
            <a:spLocks noChangeArrowheads="1"/>
          </p:cNvSpPr>
          <p:nvPr/>
        </p:nvSpPr>
        <p:spPr bwMode="auto">
          <a:xfrm>
            <a:off x="5462060" y="3479799"/>
            <a:ext cx="71014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Price  ceiling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3902" name="Freeform 110"/>
          <p:cNvSpPr>
            <a:spLocks/>
          </p:cNvSpPr>
          <p:nvPr/>
        </p:nvSpPr>
        <p:spPr bwMode="auto">
          <a:xfrm>
            <a:off x="2133600" y="5903913"/>
            <a:ext cx="1524000" cy="725487"/>
          </a:xfrm>
          <a:custGeom>
            <a:avLst/>
            <a:gdLst>
              <a:gd name="T0" fmla="*/ 257 w 257"/>
              <a:gd name="T1" fmla="*/ 89 h 105"/>
              <a:gd name="T2" fmla="*/ 241 w 257"/>
              <a:gd name="T3" fmla="*/ 105 h 105"/>
              <a:gd name="T4" fmla="*/ 16 w 257"/>
              <a:gd name="T5" fmla="*/ 105 h 105"/>
              <a:gd name="T6" fmla="*/ 0 w 257"/>
              <a:gd name="T7" fmla="*/ 89 h 105"/>
              <a:gd name="T8" fmla="*/ 0 w 257"/>
              <a:gd name="T9" fmla="*/ 16 h 105"/>
              <a:gd name="T10" fmla="*/ 16 w 257"/>
              <a:gd name="T11" fmla="*/ 0 h 105"/>
              <a:gd name="T12" fmla="*/ 241 w 257"/>
              <a:gd name="T13" fmla="*/ 0 h 105"/>
              <a:gd name="T14" fmla="*/ 257 w 257"/>
              <a:gd name="T15" fmla="*/ 16 h 105"/>
              <a:gd name="T16" fmla="*/ 257 w 257"/>
              <a:gd name="T17" fmla="*/ 89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7" h="105">
                <a:moveTo>
                  <a:pt x="257" y="89"/>
                </a:moveTo>
                <a:cubicBezTo>
                  <a:pt x="257" y="97"/>
                  <a:pt x="250" y="105"/>
                  <a:pt x="241" y="105"/>
                </a:cubicBezTo>
                <a:cubicBezTo>
                  <a:pt x="16" y="105"/>
                  <a:pt x="16" y="105"/>
                  <a:pt x="16" y="105"/>
                </a:cubicBezTo>
                <a:cubicBezTo>
                  <a:pt x="7" y="105"/>
                  <a:pt x="0" y="97"/>
                  <a:pt x="0" y="89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8"/>
                  <a:pt x="7" y="0"/>
                  <a:pt x="16" y="0"/>
                </a:cubicBezTo>
                <a:cubicBezTo>
                  <a:pt x="241" y="0"/>
                  <a:pt x="241" y="0"/>
                  <a:pt x="241" y="0"/>
                </a:cubicBezTo>
                <a:cubicBezTo>
                  <a:pt x="250" y="0"/>
                  <a:pt x="257" y="8"/>
                  <a:pt x="257" y="16"/>
                </a:cubicBezTo>
                <a:lnTo>
                  <a:pt x="257" y="89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3903" name="Rectangle 111"/>
          <p:cNvSpPr>
            <a:spLocks noChangeArrowheads="1"/>
          </p:cNvSpPr>
          <p:nvPr/>
        </p:nvSpPr>
        <p:spPr bwMode="auto">
          <a:xfrm>
            <a:off x="2209800" y="5943600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supplied with rent control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3904" name="Rectangle 112"/>
          <p:cNvSpPr>
            <a:spLocks noChangeArrowheads="1"/>
          </p:cNvSpPr>
          <p:nvPr/>
        </p:nvSpPr>
        <p:spPr bwMode="auto">
          <a:xfrm>
            <a:off x="3793069" y="5867400"/>
            <a:ext cx="1574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supplied without rent control</a:t>
            </a:r>
            <a:endParaRPr lang="en-US" sz="1400" dirty="0">
              <a:latin typeface="Century Gothic"/>
              <a:cs typeface="Century Gothic"/>
            </a:endParaRPr>
          </a:p>
        </p:txBody>
      </p:sp>
      <p:cxnSp>
        <p:nvCxnSpPr>
          <p:cNvPr id="548914" name="Straight Connector 86"/>
          <p:cNvCxnSpPr>
            <a:cxnSpLocks noChangeShapeType="1"/>
          </p:cNvCxnSpPr>
          <p:nvPr/>
        </p:nvCxnSpPr>
        <p:spPr bwMode="auto">
          <a:xfrm>
            <a:off x="3551238" y="2797175"/>
            <a:ext cx="6350" cy="240030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" name="Straight Connector 86"/>
          <p:cNvCxnSpPr>
            <a:cxnSpLocks noChangeShapeType="1"/>
          </p:cNvCxnSpPr>
          <p:nvPr/>
        </p:nvCxnSpPr>
        <p:spPr bwMode="auto">
          <a:xfrm>
            <a:off x="4279900" y="3422650"/>
            <a:ext cx="4763" cy="1774825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93" name="Line 101"/>
          <p:cNvSpPr>
            <a:spLocks noChangeShapeType="1"/>
          </p:cNvSpPr>
          <p:nvPr/>
        </p:nvSpPr>
        <p:spPr bwMode="auto">
          <a:xfrm>
            <a:off x="2066925" y="4064000"/>
            <a:ext cx="4062413" cy="0"/>
          </a:xfrm>
          <a:prstGeom prst="line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1542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4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3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3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3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1" grpId="0" animBg="1"/>
      <p:bldP spid="33907" grpId="0" animBg="1"/>
      <p:bldP spid="33855" grpId="0" animBg="1"/>
      <p:bldP spid="33856" grpId="0" animBg="1"/>
      <p:bldP spid="33857" grpId="0" animBg="1"/>
      <p:bldP spid="33858" grpId="0" animBg="1"/>
      <p:bldP spid="33859" grpId="0" animBg="1"/>
      <p:bldP spid="33860" grpId="0" animBg="1"/>
      <p:bldP spid="33861" grpId="0" animBg="1"/>
      <p:bldP spid="33862" grpId="0" animBg="1"/>
      <p:bldP spid="33863" grpId="0" animBg="1"/>
      <p:bldP spid="33864" grpId="0" animBg="1"/>
      <p:bldP spid="33865" grpId="0" animBg="1"/>
      <p:bldP spid="33866" grpId="0" animBg="1"/>
      <p:bldP spid="33867" grpId="0" animBg="1"/>
      <p:bldP spid="33868" grpId="0" animBg="1"/>
      <p:bldP spid="33869" grpId="0" animBg="1"/>
      <p:bldP spid="33870" grpId="0" animBg="1"/>
      <p:bldP spid="33871" grpId="0"/>
      <p:bldP spid="33872" grpId="0"/>
      <p:bldP spid="33873" grpId="0"/>
      <p:bldP spid="33874" grpId="0"/>
      <p:bldP spid="33875" grpId="0"/>
      <p:bldP spid="33876" grpId="0"/>
      <p:bldP spid="33877" grpId="0"/>
      <p:bldP spid="33878" grpId="0"/>
      <p:bldP spid="33879" grpId="0"/>
      <p:bldP spid="33880" grpId="0"/>
      <p:bldP spid="33881" grpId="0"/>
      <p:bldP spid="33882" grpId="0"/>
      <p:bldP spid="33883" grpId="0"/>
      <p:bldP spid="33884" grpId="0"/>
      <p:bldP spid="33885" grpId="0"/>
      <p:bldP spid="33886" grpId="0" animBg="1"/>
      <p:bldP spid="33887" grpId="0"/>
      <p:bldP spid="33888" grpId="0" animBg="1"/>
      <p:bldP spid="33890" grpId="0" animBg="1"/>
      <p:bldP spid="33892" grpId="0" animBg="1"/>
      <p:bldP spid="33894" grpId="0" animBg="1"/>
      <p:bldP spid="33895" grpId="0" animBg="1"/>
      <p:bldP spid="33896" grpId="0" animBg="1"/>
      <p:bldP spid="33897" grpId="0" animBg="1"/>
      <p:bldP spid="33898" grpId="0" animBg="1"/>
      <p:bldP spid="33899" grpId="0" animBg="1"/>
      <p:bldP spid="33900" grpId="0" animBg="1"/>
      <p:bldP spid="33902" grpId="0" animBg="1"/>
      <p:bldP spid="33904" grpId="0"/>
      <p:bldP spid="3389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PQuestion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l"/>
            <a:r>
              <a:rPr lang="en-US" sz="2400"/>
              <a:t>1a) Given the new price of $7 some homeowners now think it’s not worth the hassle to rent out spaces.  This causes:</a:t>
            </a:r>
          </a:p>
        </p:txBody>
      </p:sp>
      <p:sp>
        <p:nvSpPr>
          <p:cNvPr id="122883" name="TPAnswers"/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458200" cy="5060950"/>
          </a:xfrm>
        </p:spPr>
        <p:txBody>
          <a:bodyPr wrap="square" tIns="190500" bIns="19050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dirty="0"/>
              <a:t>Find the amount of deadweight loss caused by a </a:t>
            </a:r>
            <a:r>
              <a:rPr lang="en-US" sz="2400" dirty="0" smtClean="0"/>
              <a:t>price ceiling </a:t>
            </a:r>
            <a:r>
              <a:rPr lang="en-US" sz="2400" dirty="0"/>
              <a:t>of $7</a:t>
            </a:r>
            <a:r>
              <a:rPr lang="en-US" sz="2400" dirty="0" smtClean="0"/>
              <a:t>.</a:t>
            </a:r>
          </a:p>
          <a:p>
            <a:pPr marL="609600" indent="-609600">
              <a:buClr>
                <a:srgbClr val="000000"/>
              </a:buClr>
              <a:buFont typeface="+mj-lt"/>
              <a:buAutoNum type="alphaLcParenR"/>
            </a:pPr>
            <a:r>
              <a:rPr lang="en-US" sz="2400" dirty="0"/>
              <a:t>$</a:t>
            </a:r>
            <a:r>
              <a:rPr lang="en-US" sz="2400" dirty="0" smtClean="0"/>
              <a:t>1,600</a:t>
            </a:r>
            <a:endParaRPr lang="en-US" sz="2400" dirty="0"/>
          </a:p>
          <a:p>
            <a:pPr marL="609600" indent="-609600">
              <a:buClr>
                <a:srgbClr val="000000"/>
              </a:buClr>
              <a:buFont typeface="+mj-lt"/>
              <a:buAutoNum type="alphaLcParenR"/>
            </a:pPr>
            <a:r>
              <a:rPr lang="en-US" sz="2400" dirty="0"/>
              <a:t>$</a:t>
            </a:r>
            <a:r>
              <a:rPr lang="en-US" sz="2400" dirty="0" smtClean="0"/>
              <a:t>4,400</a:t>
            </a:r>
            <a:endParaRPr lang="en-US" sz="2400" dirty="0"/>
          </a:p>
          <a:p>
            <a:pPr marL="609600" indent="-609600">
              <a:buClr>
                <a:srgbClr val="000000"/>
              </a:buClr>
              <a:buFont typeface="+mj-lt"/>
              <a:buAutoNum type="alphaLcParenR"/>
            </a:pPr>
            <a:r>
              <a:rPr lang="en-US" sz="2400" dirty="0"/>
              <a:t>$25,200</a:t>
            </a:r>
          </a:p>
          <a:p>
            <a:pPr marL="609600" indent="-609600">
              <a:buClr>
                <a:srgbClr val="000000"/>
              </a:buClr>
              <a:buFont typeface="+mj-lt"/>
              <a:buAutoNum type="alphaLcParenR"/>
            </a:pPr>
            <a:r>
              <a:rPr lang="en-US" sz="2400" dirty="0"/>
              <a:t>$60,000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22886" name="Picture 6" descr="KW2e_CYU_5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6999" y="2133600"/>
            <a:ext cx="5779477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5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4417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5955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dirty="0" smtClean="0"/>
              <a:t>WINNERS AND LOSERS FROM RENT CONTROL</a:t>
            </a:r>
          </a:p>
        </p:txBody>
      </p:sp>
      <p:sp>
        <p:nvSpPr>
          <p:cNvPr id="39171" name="Freeform 259"/>
          <p:cNvSpPr>
            <a:spLocks/>
          </p:cNvSpPr>
          <p:nvPr/>
        </p:nvSpPr>
        <p:spPr bwMode="auto">
          <a:xfrm>
            <a:off x="7174440" y="4241802"/>
            <a:ext cx="1012825" cy="457200"/>
          </a:xfrm>
          <a:custGeom>
            <a:avLst/>
            <a:gdLst>
              <a:gd name="T0" fmla="*/ 166 w 182"/>
              <a:gd name="T1" fmla="*/ 92 h 92"/>
              <a:gd name="T2" fmla="*/ 182 w 182"/>
              <a:gd name="T3" fmla="*/ 75 h 92"/>
              <a:gd name="T4" fmla="*/ 182 w 182"/>
              <a:gd name="T5" fmla="*/ 17 h 92"/>
              <a:gd name="T6" fmla="*/ 166 w 182"/>
              <a:gd name="T7" fmla="*/ 0 h 92"/>
              <a:gd name="T8" fmla="*/ 16 w 182"/>
              <a:gd name="T9" fmla="*/ 0 h 92"/>
              <a:gd name="T10" fmla="*/ 0 w 182"/>
              <a:gd name="T11" fmla="*/ 17 h 92"/>
              <a:gd name="T12" fmla="*/ 0 w 182"/>
              <a:gd name="T13" fmla="*/ 75 h 92"/>
              <a:gd name="T14" fmla="*/ 16 w 182"/>
              <a:gd name="T15" fmla="*/ 92 h 92"/>
              <a:gd name="T16" fmla="*/ 166 w 182"/>
              <a:gd name="T17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2" h="92">
                <a:moveTo>
                  <a:pt x="166" y="92"/>
                </a:moveTo>
                <a:cubicBezTo>
                  <a:pt x="175" y="92"/>
                  <a:pt x="182" y="85"/>
                  <a:pt x="182" y="75"/>
                </a:cubicBezTo>
                <a:cubicBezTo>
                  <a:pt x="182" y="17"/>
                  <a:pt x="182" y="17"/>
                  <a:pt x="182" y="17"/>
                </a:cubicBezTo>
                <a:cubicBezTo>
                  <a:pt x="182" y="8"/>
                  <a:pt x="175" y="0"/>
                  <a:pt x="16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8"/>
                  <a:pt x="0" y="17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85"/>
                  <a:pt x="7" y="92"/>
                  <a:pt x="16" y="92"/>
                </a:cubicBezTo>
                <a:lnTo>
                  <a:pt x="166" y="92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72" name="Freeform 260"/>
          <p:cNvSpPr>
            <a:spLocks/>
          </p:cNvSpPr>
          <p:nvPr/>
        </p:nvSpPr>
        <p:spPr bwMode="auto">
          <a:xfrm>
            <a:off x="5743575" y="2357438"/>
            <a:ext cx="879475" cy="1101725"/>
          </a:xfrm>
          <a:custGeom>
            <a:avLst/>
            <a:gdLst>
              <a:gd name="T0" fmla="*/ 487 w 487"/>
              <a:gd name="T1" fmla="*/ 342 h 541"/>
              <a:gd name="T2" fmla="*/ 0 w 487"/>
              <a:gd name="T3" fmla="*/ 0 h 541"/>
              <a:gd name="T4" fmla="*/ 0 w 487"/>
              <a:gd name="T5" fmla="*/ 541 h 541"/>
              <a:gd name="T6" fmla="*/ 485 w 487"/>
              <a:gd name="T7" fmla="*/ 541 h 541"/>
              <a:gd name="T8" fmla="*/ 487 w 487"/>
              <a:gd name="T9" fmla="*/ 342 h 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7" h="541">
                <a:moveTo>
                  <a:pt x="487" y="342"/>
                </a:moveTo>
                <a:lnTo>
                  <a:pt x="0" y="0"/>
                </a:lnTo>
                <a:lnTo>
                  <a:pt x="0" y="541"/>
                </a:lnTo>
                <a:lnTo>
                  <a:pt x="485" y="541"/>
                </a:lnTo>
                <a:lnTo>
                  <a:pt x="487" y="342"/>
                </a:lnTo>
                <a:close/>
              </a:path>
            </a:pathLst>
          </a:custGeom>
          <a:solidFill>
            <a:srgbClr val="C7D6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73" name="Freeform 261"/>
          <p:cNvSpPr>
            <a:spLocks/>
          </p:cNvSpPr>
          <p:nvPr/>
        </p:nvSpPr>
        <p:spPr bwMode="auto">
          <a:xfrm>
            <a:off x="6619875" y="3046413"/>
            <a:ext cx="515938" cy="830262"/>
          </a:xfrm>
          <a:custGeom>
            <a:avLst/>
            <a:gdLst>
              <a:gd name="T0" fmla="*/ 0 w 285"/>
              <a:gd name="T1" fmla="*/ 0 h 408"/>
              <a:gd name="T2" fmla="*/ 0 w 285"/>
              <a:gd name="T3" fmla="*/ 408 h 408"/>
              <a:gd name="T4" fmla="*/ 285 w 285"/>
              <a:gd name="T5" fmla="*/ 207 h 408"/>
              <a:gd name="T6" fmla="*/ 0 w 285"/>
              <a:gd name="T7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5" h="408">
                <a:moveTo>
                  <a:pt x="0" y="0"/>
                </a:moveTo>
                <a:lnTo>
                  <a:pt x="0" y="408"/>
                </a:lnTo>
                <a:lnTo>
                  <a:pt x="285" y="207"/>
                </a:lnTo>
                <a:lnTo>
                  <a:pt x="0" y="0"/>
                </a:lnTo>
                <a:close/>
              </a:path>
            </a:pathLst>
          </a:custGeom>
          <a:solidFill>
            <a:srgbClr val="FFE5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75" name="Freeform 263"/>
          <p:cNvSpPr>
            <a:spLocks/>
          </p:cNvSpPr>
          <p:nvPr/>
        </p:nvSpPr>
        <p:spPr bwMode="auto">
          <a:xfrm>
            <a:off x="5743575" y="2357438"/>
            <a:ext cx="879475" cy="1101725"/>
          </a:xfrm>
          <a:custGeom>
            <a:avLst/>
            <a:gdLst>
              <a:gd name="T0" fmla="*/ 487 w 487"/>
              <a:gd name="T1" fmla="*/ 342 h 541"/>
              <a:gd name="T2" fmla="*/ 0 w 487"/>
              <a:gd name="T3" fmla="*/ 0 h 541"/>
              <a:gd name="T4" fmla="*/ 0 w 487"/>
              <a:gd name="T5" fmla="*/ 541 h 541"/>
              <a:gd name="T6" fmla="*/ 485 w 487"/>
              <a:gd name="T7" fmla="*/ 541 h 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7" h="541">
                <a:moveTo>
                  <a:pt x="487" y="342"/>
                </a:moveTo>
                <a:lnTo>
                  <a:pt x="0" y="0"/>
                </a:lnTo>
                <a:lnTo>
                  <a:pt x="0" y="541"/>
                </a:lnTo>
                <a:lnTo>
                  <a:pt x="485" y="54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548914" name="Straight Connector 86"/>
          <p:cNvCxnSpPr>
            <a:cxnSpLocks noChangeShapeType="1"/>
          </p:cNvCxnSpPr>
          <p:nvPr/>
        </p:nvCxnSpPr>
        <p:spPr bwMode="auto">
          <a:xfrm>
            <a:off x="6618288" y="3048000"/>
            <a:ext cx="1587" cy="1662113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177" name="Freeform 265"/>
          <p:cNvSpPr>
            <a:spLocks/>
          </p:cNvSpPr>
          <p:nvPr/>
        </p:nvSpPr>
        <p:spPr bwMode="auto">
          <a:xfrm>
            <a:off x="1830388" y="4241800"/>
            <a:ext cx="836612" cy="457200"/>
          </a:xfrm>
          <a:custGeom>
            <a:avLst/>
            <a:gdLst>
              <a:gd name="T0" fmla="*/ 134 w 151"/>
              <a:gd name="T1" fmla="*/ 91 h 91"/>
              <a:gd name="T2" fmla="*/ 151 w 151"/>
              <a:gd name="T3" fmla="*/ 74 h 91"/>
              <a:gd name="T4" fmla="*/ 151 w 151"/>
              <a:gd name="T5" fmla="*/ 17 h 91"/>
              <a:gd name="T6" fmla="*/ 134 w 151"/>
              <a:gd name="T7" fmla="*/ 0 h 91"/>
              <a:gd name="T8" fmla="*/ 16 w 151"/>
              <a:gd name="T9" fmla="*/ 0 h 91"/>
              <a:gd name="T10" fmla="*/ 0 w 151"/>
              <a:gd name="T11" fmla="*/ 17 h 91"/>
              <a:gd name="T12" fmla="*/ 0 w 151"/>
              <a:gd name="T13" fmla="*/ 74 h 91"/>
              <a:gd name="T14" fmla="*/ 16 w 151"/>
              <a:gd name="T15" fmla="*/ 91 h 91"/>
              <a:gd name="T16" fmla="*/ 134 w 151"/>
              <a:gd name="T17" fmla="*/ 9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1" h="91">
                <a:moveTo>
                  <a:pt x="134" y="91"/>
                </a:moveTo>
                <a:cubicBezTo>
                  <a:pt x="143" y="91"/>
                  <a:pt x="151" y="84"/>
                  <a:pt x="151" y="74"/>
                </a:cubicBezTo>
                <a:cubicBezTo>
                  <a:pt x="151" y="17"/>
                  <a:pt x="151" y="17"/>
                  <a:pt x="151" y="17"/>
                </a:cubicBezTo>
                <a:cubicBezTo>
                  <a:pt x="151" y="7"/>
                  <a:pt x="143" y="0"/>
                  <a:pt x="134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7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84"/>
                  <a:pt x="7" y="91"/>
                  <a:pt x="16" y="91"/>
                </a:cubicBezTo>
                <a:lnTo>
                  <a:pt x="134" y="91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78" name="Freeform 266"/>
          <p:cNvSpPr>
            <a:spLocks/>
          </p:cNvSpPr>
          <p:nvPr/>
        </p:nvSpPr>
        <p:spPr bwMode="auto">
          <a:xfrm>
            <a:off x="2005013" y="2209800"/>
            <a:ext cx="1042987" cy="457200"/>
          </a:xfrm>
          <a:custGeom>
            <a:avLst/>
            <a:gdLst>
              <a:gd name="T0" fmla="*/ 139 w 155"/>
              <a:gd name="T1" fmla="*/ 91 h 91"/>
              <a:gd name="T2" fmla="*/ 155 w 155"/>
              <a:gd name="T3" fmla="*/ 74 h 91"/>
              <a:gd name="T4" fmla="*/ 155 w 155"/>
              <a:gd name="T5" fmla="*/ 17 h 91"/>
              <a:gd name="T6" fmla="*/ 139 w 155"/>
              <a:gd name="T7" fmla="*/ 0 h 91"/>
              <a:gd name="T8" fmla="*/ 16 w 155"/>
              <a:gd name="T9" fmla="*/ 0 h 91"/>
              <a:gd name="T10" fmla="*/ 0 w 155"/>
              <a:gd name="T11" fmla="*/ 17 h 91"/>
              <a:gd name="T12" fmla="*/ 0 w 155"/>
              <a:gd name="T13" fmla="*/ 74 h 91"/>
              <a:gd name="T14" fmla="*/ 16 w 155"/>
              <a:gd name="T15" fmla="*/ 91 h 91"/>
              <a:gd name="T16" fmla="*/ 139 w 155"/>
              <a:gd name="T17" fmla="*/ 9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5" h="91">
                <a:moveTo>
                  <a:pt x="139" y="91"/>
                </a:moveTo>
                <a:cubicBezTo>
                  <a:pt x="148" y="91"/>
                  <a:pt x="155" y="84"/>
                  <a:pt x="155" y="74"/>
                </a:cubicBezTo>
                <a:cubicBezTo>
                  <a:pt x="155" y="17"/>
                  <a:pt x="155" y="17"/>
                  <a:pt x="155" y="17"/>
                </a:cubicBezTo>
                <a:cubicBezTo>
                  <a:pt x="155" y="7"/>
                  <a:pt x="148" y="0"/>
                  <a:pt x="13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7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84"/>
                  <a:pt x="7" y="91"/>
                  <a:pt x="16" y="91"/>
                </a:cubicBezTo>
                <a:lnTo>
                  <a:pt x="139" y="91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79" name="Freeform 267"/>
          <p:cNvSpPr>
            <a:spLocks/>
          </p:cNvSpPr>
          <p:nvPr/>
        </p:nvSpPr>
        <p:spPr bwMode="auto">
          <a:xfrm>
            <a:off x="1355725" y="2363788"/>
            <a:ext cx="1420813" cy="1108075"/>
          </a:xfrm>
          <a:custGeom>
            <a:avLst/>
            <a:gdLst>
              <a:gd name="T0" fmla="*/ 0 w 786"/>
              <a:gd name="T1" fmla="*/ 0 h 544"/>
              <a:gd name="T2" fmla="*/ 0 w 786"/>
              <a:gd name="T3" fmla="*/ 541 h 544"/>
              <a:gd name="T4" fmla="*/ 786 w 786"/>
              <a:gd name="T5" fmla="*/ 544 h 544"/>
              <a:gd name="T6" fmla="*/ 0 w 786"/>
              <a:gd name="T7" fmla="*/ 0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6" h="544">
                <a:moveTo>
                  <a:pt x="0" y="0"/>
                </a:moveTo>
                <a:lnTo>
                  <a:pt x="0" y="541"/>
                </a:lnTo>
                <a:lnTo>
                  <a:pt x="786" y="544"/>
                </a:lnTo>
                <a:lnTo>
                  <a:pt x="0" y="0"/>
                </a:lnTo>
                <a:close/>
              </a:path>
            </a:pathLst>
          </a:custGeom>
          <a:solidFill>
            <a:srgbClr val="C7D6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80" name="Freeform 268"/>
          <p:cNvSpPr>
            <a:spLocks/>
          </p:cNvSpPr>
          <p:nvPr/>
        </p:nvSpPr>
        <p:spPr bwMode="auto">
          <a:xfrm>
            <a:off x="1355725" y="3465513"/>
            <a:ext cx="1427163" cy="1076325"/>
          </a:xfrm>
          <a:custGeom>
            <a:avLst/>
            <a:gdLst>
              <a:gd name="T0" fmla="*/ 0 w 789"/>
              <a:gd name="T1" fmla="*/ 529 h 529"/>
              <a:gd name="T2" fmla="*/ 0 w 789"/>
              <a:gd name="T3" fmla="*/ 0 h 529"/>
              <a:gd name="T4" fmla="*/ 789 w 789"/>
              <a:gd name="T5" fmla="*/ 0 h 529"/>
              <a:gd name="T6" fmla="*/ 0 w 789"/>
              <a:gd name="T7" fmla="*/ 529 h 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9" h="529">
                <a:moveTo>
                  <a:pt x="0" y="529"/>
                </a:moveTo>
                <a:lnTo>
                  <a:pt x="0" y="0"/>
                </a:lnTo>
                <a:lnTo>
                  <a:pt x="789" y="0"/>
                </a:lnTo>
                <a:lnTo>
                  <a:pt x="0" y="529"/>
                </a:lnTo>
                <a:close/>
              </a:path>
            </a:pathLst>
          </a:custGeom>
          <a:solidFill>
            <a:srgbClr val="FBD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81" name="Line 269"/>
          <p:cNvSpPr>
            <a:spLocks noChangeShapeType="1"/>
          </p:cNvSpPr>
          <p:nvPr/>
        </p:nvSpPr>
        <p:spPr bwMode="auto">
          <a:xfrm>
            <a:off x="1319213" y="2355850"/>
            <a:ext cx="2836862" cy="2171700"/>
          </a:xfrm>
          <a:prstGeom prst="line">
            <a:avLst/>
          </a:prstGeom>
          <a:noFill/>
          <a:ln w="3016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82" name="Line 270"/>
          <p:cNvSpPr>
            <a:spLocks noChangeShapeType="1"/>
          </p:cNvSpPr>
          <p:nvPr/>
        </p:nvSpPr>
        <p:spPr bwMode="auto">
          <a:xfrm flipH="1">
            <a:off x="1335088" y="2392363"/>
            <a:ext cx="2840037" cy="2174875"/>
          </a:xfrm>
          <a:prstGeom prst="line">
            <a:avLst/>
          </a:prstGeom>
          <a:noFill/>
          <a:ln w="3016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83" name="Line 271"/>
          <p:cNvSpPr>
            <a:spLocks noChangeShapeType="1"/>
          </p:cNvSpPr>
          <p:nvPr/>
        </p:nvSpPr>
        <p:spPr bwMode="auto">
          <a:xfrm flipH="1" flipV="1">
            <a:off x="1757361" y="3825875"/>
            <a:ext cx="457201" cy="4318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84" name="Line 272"/>
          <p:cNvSpPr>
            <a:spLocks noChangeShapeType="1"/>
          </p:cNvSpPr>
          <p:nvPr/>
        </p:nvSpPr>
        <p:spPr bwMode="auto">
          <a:xfrm flipH="1">
            <a:off x="1863725" y="2657475"/>
            <a:ext cx="436563" cy="4619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85" name="Oval 273"/>
          <p:cNvSpPr>
            <a:spLocks noChangeArrowheads="1"/>
          </p:cNvSpPr>
          <p:nvPr/>
        </p:nvSpPr>
        <p:spPr bwMode="auto">
          <a:xfrm>
            <a:off x="2727325" y="3427413"/>
            <a:ext cx="84138" cy="968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86" name="Line 274"/>
          <p:cNvSpPr>
            <a:spLocks noChangeShapeType="1"/>
          </p:cNvSpPr>
          <p:nvPr/>
        </p:nvSpPr>
        <p:spPr bwMode="auto">
          <a:xfrm>
            <a:off x="1335088" y="4567238"/>
            <a:ext cx="0" cy="0"/>
          </a:xfrm>
          <a:prstGeom prst="line">
            <a:avLst/>
          </a:prstGeom>
          <a:noFill/>
          <a:ln w="3016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87" name="Line 275"/>
          <p:cNvSpPr>
            <a:spLocks noChangeShapeType="1"/>
          </p:cNvSpPr>
          <p:nvPr/>
        </p:nvSpPr>
        <p:spPr bwMode="auto">
          <a:xfrm>
            <a:off x="4175125" y="2392363"/>
            <a:ext cx="0" cy="0"/>
          </a:xfrm>
          <a:prstGeom prst="line">
            <a:avLst/>
          </a:prstGeom>
          <a:noFill/>
          <a:ln w="3016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88" name="Line 276"/>
          <p:cNvSpPr>
            <a:spLocks noChangeShapeType="1"/>
          </p:cNvSpPr>
          <p:nvPr/>
        </p:nvSpPr>
        <p:spPr bwMode="auto">
          <a:xfrm>
            <a:off x="4156075" y="4527550"/>
            <a:ext cx="0" cy="0"/>
          </a:xfrm>
          <a:prstGeom prst="line">
            <a:avLst/>
          </a:prstGeom>
          <a:noFill/>
          <a:ln w="3016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89" name="Line 277"/>
          <p:cNvSpPr>
            <a:spLocks noChangeShapeType="1"/>
          </p:cNvSpPr>
          <p:nvPr/>
        </p:nvSpPr>
        <p:spPr bwMode="auto">
          <a:xfrm>
            <a:off x="1319213" y="2355850"/>
            <a:ext cx="0" cy="0"/>
          </a:xfrm>
          <a:prstGeom prst="line">
            <a:avLst/>
          </a:prstGeom>
          <a:noFill/>
          <a:ln w="3016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90" name="Rectangle 278"/>
          <p:cNvSpPr>
            <a:spLocks noChangeArrowheads="1"/>
          </p:cNvSpPr>
          <p:nvPr/>
        </p:nvSpPr>
        <p:spPr bwMode="auto">
          <a:xfrm>
            <a:off x="1587500" y="4870450"/>
            <a:ext cx="19541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1.6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191" name="Rectangle 279"/>
          <p:cNvSpPr>
            <a:spLocks noChangeArrowheads="1"/>
          </p:cNvSpPr>
          <p:nvPr/>
        </p:nvSpPr>
        <p:spPr bwMode="auto">
          <a:xfrm>
            <a:off x="1204913" y="4870450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192" name="Rectangle 280"/>
          <p:cNvSpPr>
            <a:spLocks noChangeArrowheads="1"/>
          </p:cNvSpPr>
          <p:nvPr/>
        </p:nvSpPr>
        <p:spPr bwMode="auto">
          <a:xfrm>
            <a:off x="2135188" y="4870450"/>
            <a:ext cx="19541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1.8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193" name="Rectangle 281"/>
          <p:cNvSpPr>
            <a:spLocks noChangeArrowheads="1"/>
          </p:cNvSpPr>
          <p:nvPr/>
        </p:nvSpPr>
        <p:spPr bwMode="auto">
          <a:xfrm>
            <a:off x="2690813" y="4870450"/>
            <a:ext cx="19541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2.0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194" name="Rectangle 282"/>
          <p:cNvSpPr>
            <a:spLocks noChangeArrowheads="1"/>
          </p:cNvSpPr>
          <p:nvPr/>
        </p:nvSpPr>
        <p:spPr bwMode="auto">
          <a:xfrm>
            <a:off x="3232150" y="4870450"/>
            <a:ext cx="19541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2.2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195" name="Rectangle 283"/>
          <p:cNvSpPr>
            <a:spLocks noChangeArrowheads="1"/>
          </p:cNvSpPr>
          <p:nvPr/>
        </p:nvSpPr>
        <p:spPr bwMode="auto">
          <a:xfrm>
            <a:off x="3789363" y="4870450"/>
            <a:ext cx="19541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2.4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196" name="Rectangle 284"/>
          <p:cNvSpPr>
            <a:spLocks noChangeArrowheads="1"/>
          </p:cNvSpPr>
          <p:nvPr/>
        </p:nvSpPr>
        <p:spPr bwMode="auto">
          <a:xfrm>
            <a:off x="857250" y="2576513"/>
            <a:ext cx="42994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$1,400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197" name="Rectangle 285"/>
          <p:cNvSpPr>
            <a:spLocks noChangeArrowheads="1"/>
          </p:cNvSpPr>
          <p:nvPr/>
        </p:nvSpPr>
        <p:spPr bwMode="auto">
          <a:xfrm>
            <a:off x="936625" y="2974975"/>
            <a:ext cx="35176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1,200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198" name="Rectangle 286"/>
          <p:cNvSpPr>
            <a:spLocks noChangeArrowheads="1"/>
          </p:cNvSpPr>
          <p:nvPr/>
        </p:nvSpPr>
        <p:spPr bwMode="auto">
          <a:xfrm>
            <a:off x="936625" y="3371850"/>
            <a:ext cx="35176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1,000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199" name="Rectangle 287"/>
          <p:cNvSpPr>
            <a:spLocks noChangeArrowheads="1"/>
          </p:cNvSpPr>
          <p:nvPr/>
        </p:nvSpPr>
        <p:spPr bwMode="auto">
          <a:xfrm>
            <a:off x="1047750" y="3770313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800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200" name="Rectangle 288"/>
          <p:cNvSpPr>
            <a:spLocks noChangeArrowheads="1"/>
          </p:cNvSpPr>
          <p:nvPr/>
        </p:nvSpPr>
        <p:spPr bwMode="auto">
          <a:xfrm>
            <a:off x="1047750" y="4167188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600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201" name="Line 289"/>
          <p:cNvSpPr>
            <a:spLocks noChangeShapeType="1"/>
          </p:cNvSpPr>
          <p:nvPr/>
        </p:nvSpPr>
        <p:spPr bwMode="auto">
          <a:xfrm>
            <a:off x="1352550" y="2946400"/>
            <a:ext cx="10160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02" name="Rectangle 290"/>
          <p:cNvSpPr>
            <a:spLocks noChangeArrowheads="1"/>
          </p:cNvSpPr>
          <p:nvPr/>
        </p:nvSpPr>
        <p:spPr bwMode="auto">
          <a:xfrm>
            <a:off x="228600" y="1371600"/>
            <a:ext cx="129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Monthly rent (per apartment)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9203" name="Line 291"/>
          <p:cNvSpPr>
            <a:spLocks noChangeShapeType="1"/>
          </p:cNvSpPr>
          <p:nvPr/>
        </p:nvSpPr>
        <p:spPr bwMode="auto">
          <a:xfrm>
            <a:off x="1398588" y="4548188"/>
            <a:ext cx="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04" name="Line 292"/>
          <p:cNvSpPr>
            <a:spLocks noChangeShapeType="1"/>
          </p:cNvSpPr>
          <p:nvPr/>
        </p:nvSpPr>
        <p:spPr bwMode="auto">
          <a:xfrm>
            <a:off x="1309688" y="4640263"/>
            <a:ext cx="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05" name="Freeform 293"/>
          <p:cNvSpPr>
            <a:spLocks/>
          </p:cNvSpPr>
          <p:nvPr/>
        </p:nvSpPr>
        <p:spPr bwMode="auto">
          <a:xfrm>
            <a:off x="1352550" y="4725988"/>
            <a:ext cx="119063" cy="111125"/>
          </a:xfrm>
          <a:custGeom>
            <a:avLst/>
            <a:gdLst>
              <a:gd name="T0" fmla="*/ 66 w 66"/>
              <a:gd name="T1" fmla="*/ 55 h 55"/>
              <a:gd name="T2" fmla="*/ 0 w 66"/>
              <a:gd name="T3" fmla="*/ 55 h 55"/>
              <a:gd name="T4" fmla="*/ 0 w 66"/>
              <a:gd name="T5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6" h="55">
                <a:moveTo>
                  <a:pt x="66" y="55"/>
                </a:moveTo>
                <a:lnTo>
                  <a:pt x="0" y="55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06" name="Line 294"/>
          <p:cNvSpPr>
            <a:spLocks noChangeShapeType="1"/>
          </p:cNvSpPr>
          <p:nvPr/>
        </p:nvSpPr>
        <p:spPr bwMode="auto">
          <a:xfrm flipH="1">
            <a:off x="1538288" y="4837113"/>
            <a:ext cx="29749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07" name="Rectangle 295"/>
          <p:cNvSpPr>
            <a:spLocks noChangeArrowheads="1"/>
          </p:cNvSpPr>
          <p:nvPr/>
        </p:nvSpPr>
        <p:spPr bwMode="auto">
          <a:xfrm>
            <a:off x="4191000" y="2206625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39208" name="Rectangle 296"/>
          <p:cNvSpPr>
            <a:spLocks noChangeArrowheads="1"/>
          </p:cNvSpPr>
          <p:nvPr/>
        </p:nvSpPr>
        <p:spPr bwMode="auto">
          <a:xfrm>
            <a:off x="4164013" y="4457700"/>
            <a:ext cx="1627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39209" name="Rectangle 297"/>
          <p:cNvSpPr>
            <a:spLocks noChangeArrowheads="1"/>
          </p:cNvSpPr>
          <p:nvPr/>
        </p:nvSpPr>
        <p:spPr bwMode="auto">
          <a:xfrm>
            <a:off x="2763838" y="3211513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39210" name="Line 298"/>
          <p:cNvSpPr>
            <a:spLocks noChangeShapeType="1"/>
          </p:cNvSpPr>
          <p:nvPr/>
        </p:nvSpPr>
        <p:spPr bwMode="auto">
          <a:xfrm flipV="1">
            <a:off x="1309688" y="4640263"/>
            <a:ext cx="88900" cy="571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11" name="Line 299"/>
          <p:cNvSpPr>
            <a:spLocks noChangeShapeType="1"/>
          </p:cNvSpPr>
          <p:nvPr/>
        </p:nvSpPr>
        <p:spPr bwMode="auto">
          <a:xfrm flipV="1">
            <a:off x="1309688" y="4697413"/>
            <a:ext cx="88900" cy="571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12" name="Line 300"/>
          <p:cNvSpPr>
            <a:spLocks noChangeShapeType="1"/>
          </p:cNvSpPr>
          <p:nvPr/>
        </p:nvSpPr>
        <p:spPr bwMode="auto">
          <a:xfrm flipH="1">
            <a:off x="1444625" y="4789488"/>
            <a:ext cx="57150" cy="952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13" name="Line 301"/>
          <p:cNvSpPr>
            <a:spLocks noChangeShapeType="1"/>
          </p:cNvSpPr>
          <p:nvPr/>
        </p:nvSpPr>
        <p:spPr bwMode="auto">
          <a:xfrm flipH="1">
            <a:off x="1501775" y="4792663"/>
            <a:ext cx="55563" cy="952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14" name="Line 302"/>
          <p:cNvSpPr>
            <a:spLocks noChangeShapeType="1"/>
          </p:cNvSpPr>
          <p:nvPr/>
        </p:nvSpPr>
        <p:spPr bwMode="auto">
          <a:xfrm>
            <a:off x="1352550" y="2667000"/>
            <a:ext cx="10160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15" name="Line 303"/>
          <p:cNvSpPr>
            <a:spLocks noChangeShapeType="1"/>
          </p:cNvSpPr>
          <p:nvPr/>
        </p:nvSpPr>
        <p:spPr bwMode="auto">
          <a:xfrm>
            <a:off x="1352550" y="3067050"/>
            <a:ext cx="10160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16" name="Line 304"/>
          <p:cNvSpPr>
            <a:spLocks noChangeShapeType="1"/>
          </p:cNvSpPr>
          <p:nvPr/>
        </p:nvSpPr>
        <p:spPr bwMode="auto">
          <a:xfrm>
            <a:off x="1352550" y="3465513"/>
            <a:ext cx="10160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17" name="Line 305"/>
          <p:cNvSpPr>
            <a:spLocks noChangeShapeType="1"/>
          </p:cNvSpPr>
          <p:nvPr/>
        </p:nvSpPr>
        <p:spPr bwMode="auto">
          <a:xfrm>
            <a:off x="1352550" y="3863975"/>
            <a:ext cx="10160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18" name="Line 306"/>
          <p:cNvSpPr>
            <a:spLocks noChangeShapeType="1"/>
          </p:cNvSpPr>
          <p:nvPr/>
        </p:nvSpPr>
        <p:spPr bwMode="auto">
          <a:xfrm>
            <a:off x="1352550" y="4264025"/>
            <a:ext cx="10160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19" name="Line 307"/>
          <p:cNvSpPr>
            <a:spLocks noChangeShapeType="1"/>
          </p:cNvSpPr>
          <p:nvPr/>
        </p:nvSpPr>
        <p:spPr bwMode="auto">
          <a:xfrm flipV="1">
            <a:off x="1679575" y="4732338"/>
            <a:ext cx="1588" cy="1095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20" name="Line 308"/>
          <p:cNvSpPr>
            <a:spLocks noChangeShapeType="1"/>
          </p:cNvSpPr>
          <p:nvPr/>
        </p:nvSpPr>
        <p:spPr bwMode="auto">
          <a:xfrm flipV="1">
            <a:off x="2232025" y="4732338"/>
            <a:ext cx="1588" cy="1095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21" name="Line 309"/>
          <p:cNvSpPr>
            <a:spLocks noChangeShapeType="1"/>
          </p:cNvSpPr>
          <p:nvPr/>
        </p:nvSpPr>
        <p:spPr bwMode="auto">
          <a:xfrm flipV="1">
            <a:off x="2782888" y="4732338"/>
            <a:ext cx="1587" cy="1095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22" name="Line 310"/>
          <p:cNvSpPr>
            <a:spLocks noChangeShapeType="1"/>
          </p:cNvSpPr>
          <p:nvPr/>
        </p:nvSpPr>
        <p:spPr bwMode="auto">
          <a:xfrm flipV="1">
            <a:off x="3333750" y="4732338"/>
            <a:ext cx="1588" cy="1095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23" name="Line 311"/>
          <p:cNvSpPr>
            <a:spLocks noChangeShapeType="1"/>
          </p:cNvSpPr>
          <p:nvPr/>
        </p:nvSpPr>
        <p:spPr bwMode="auto">
          <a:xfrm flipV="1">
            <a:off x="3883025" y="4732338"/>
            <a:ext cx="1588" cy="1095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24" name="Rectangle 312"/>
          <p:cNvSpPr>
            <a:spLocks noChangeArrowheads="1"/>
          </p:cNvSpPr>
          <p:nvPr/>
        </p:nvSpPr>
        <p:spPr bwMode="auto">
          <a:xfrm>
            <a:off x="2057400" y="2209800"/>
            <a:ext cx="990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Consumer surplus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225" name="Rectangle 313"/>
          <p:cNvSpPr>
            <a:spLocks noChangeArrowheads="1"/>
          </p:cNvSpPr>
          <p:nvPr/>
        </p:nvSpPr>
        <p:spPr bwMode="auto">
          <a:xfrm>
            <a:off x="1862668" y="4250266"/>
            <a:ext cx="8667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Producer surplus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226" name="Rectangle 314"/>
          <p:cNvSpPr>
            <a:spLocks noChangeArrowheads="1"/>
          </p:cNvSpPr>
          <p:nvPr/>
        </p:nvSpPr>
        <p:spPr bwMode="auto">
          <a:xfrm>
            <a:off x="2214563" y="1455738"/>
            <a:ext cx="190292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b="1" dirty="0">
                <a:solidFill>
                  <a:srgbClr val="000000"/>
                </a:solidFill>
                <a:latin typeface="Century Gothic"/>
                <a:cs typeface="Century Gothic"/>
              </a:rPr>
              <a:t>(a) Before </a:t>
            </a:r>
            <a:r>
              <a:rPr lang="en-US" sz="1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rent control</a:t>
            </a:r>
            <a:endParaRPr lang="en-US" sz="1400" b="1" dirty="0">
              <a:latin typeface="Century Gothic"/>
              <a:cs typeface="Century Gothic"/>
            </a:endParaRPr>
          </a:p>
        </p:txBody>
      </p:sp>
      <p:sp>
        <p:nvSpPr>
          <p:cNvPr id="39227" name="Line 315"/>
          <p:cNvSpPr>
            <a:spLocks noChangeShapeType="1"/>
          </p:cNvSpPr>
          <p:nvPr/>
        </p:nvSpPr>
        <p:spPr bwMode="auto">
          <a:xfrm flipV="1">
            <a:off x="1352550" y="1787525"/>
            <a:ext cx="1588" cy="28749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28" name="Freeform 316"/>
          <p:cNvSpPr>
            <a:spLocks/>
          </p:cNvSpPr>
          <p:nvPr/>
        </p:nvSpPr>
        <p:spPr bwMode="auto">
          <a:xfrm>
            <a:off x="5743575" y="4727575"/>
            <a:ext cx="115888" cy="101600"/>
          </a:xfrm>
          <a:custGeom>
            <a:avLst/>
            <a:gdLst>
              <a:gd name="T0" fmla="*/ 64 w 64"/>
              <a:gd name="T1" fmla="*/ 50 h 50"/>
              <a:gd name="T2" fmla="*/ 0 w 64"/>
              <a:gd name="T3" fmla="*/ 50 h 50"/>
              <a:gd name="T4" fmla="*/ 0 w 64"/>
              <a:gd name="T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4" h="50">
                <a:moveTo>
                  <a:pt x="64" y="50"/>
                </a:moveTo>
                <a:lnTo>
                  <a:pt x="0" y="50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29" name="Rectangle 317"/>
          <p:cNvSpPr>
            <a:spLocks noChangeArrowheads="1"/>
          </p:cNvSpPr>
          <p:nvPr/>
        </p:nvSpPr>
        <p:spPr bwMode="auto">
          <a:xfrm>
            <a:off x="5597525" y="4864100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230" name="Line 318"/>
          <p:cNvSpPr>
            <a:spLocks noChangeShapeType="1"/>
          </p:cNvSpPr>
          <p:nvPr/>
        </p:nvSpPr>
        <p:spPr bwMode="auto">
          <a:xfrm flipH="1">
            <a:off x="5834063" y="4779963"/>
            <a:ext cx="55562" cy="984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31" name="Line 319"/>
          <p:cNvSpPr>
            <a:spLocks noChangeShapeType="1"/>
          </p:cNvSpPr>
          <p:nvPr/>
        </p:nvSpPr>
        <p:spPr bwMode="auto">
          <a:xfrm flipH="1">
            <a:off x="5889625" y="4786313"/>
            <a:ext cx="53975" cy="968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32" name="Line 320"/>
          <p:cNvSpPr>
            <a:spLocks noChangeShapeType="1"/>
          </p:cNvSpPr>
          <p:nvPr/>
        </p:nvSpPr>
        <p:spPr bwMode="auto">
          <a:xfrm>
            <a:off x="5722938" y="4560888"/>
            <a:ext cx="0" cy="0"/>
          </a:xfrm>
          <a:prstGeom prst="line">
            <a:avLst/>
          </a:prstGeom>
          <a:noFill/>
          <a:ln w="3016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33" name="Line 321"/>
          <p:cNvSpPr>
            <a:spLocks noChangeShapeType="1"/>
          </p:cNvSpPr>
          <p:nvPr/>
        </p:nvSpPr>
        <p:spPr bwMode="auto">
          <a:xfrm>
            <a:off x="8566150" y="2386013"/>
            <a:ext cx="0" cy="0"/>
          </a:xfrm>
          <a:prstGeom prst="line">
            <a:avLst/>
          </a:prstGeom>
          <a:noFill/>
          <a:ln w="3016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34" name="Line 322"/>
          <p:cNvSpPr>
            <a:spLocks noChangeShapeType="1"/>
          </p:cNvSpPr>
          <p:nvPr/>
        </p:nvSpPr>
        <p:spPr bwMode="auto">
          <a:xfrm>
            <a:off x="8545513" y="4522788"/>
            <a:ext cx="0" cy="0"/>
          </a:xfrm>
          <a:prstGeom prst="line">
            <a:avLst/>
          </a:prstGeom>
          <a:noFill/>
          <a:ln w="3016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35" name="Line 323"/>
          <p:cNvSpPr>
            <a:spLocks noChangeShapeType="1"/>
          </p:cNvSpPr>
          <p:nvPr/>
        </p:nvSpPr>
        <p:spPr bwMode="auto">
          <a:xfrm>
            <a:off x="5708650" y="2347913"/>
            <a:ext cx="0" cy="0"/>
          </a:xfrm>
          <a:prstGeom prst="line">
            <a:avLst/>
          </a:prstGeom>
          <a:noFill/>
          <a:ln w="3016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36" name="Rectangle 324"/>
          <p:cNvSpPr>
            <a:spLocks noChangeArrowheads="1"/>
          </p:cNvSpPr>
          <p:nvPr/>
        </p:nvSpPr>
        <p:spPr bwMode="auto">
          <a:xfrm>
            <a:off x="5970588" y="4864100"/>
            <a:ext cx="19541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1.6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237" name="Rectangle 325"/>
          <p:cNvSpPr>
            <a:spLocks noChangeArrowheads="1"/>
          </p:cNvSpPr>
          <p:nvPr/>
        </p:nvSpPr>
        <p:spPr bwMode="auto">
          <a:xfrm>
            <a:off x="6526213" y="4864100"/>
            <a:ext cx="19541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1.8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238" name="Rectangle 326"/>
          <p:cNvSpPr>
            <a:spLocks noChangeArrowheads="1"/>
          </p:cNvSpPr>
          <p:nvPr/>
        </p:nvSpPr>
        <p:spPr bwMode="auto">
          <a:xfrm>
            <a:off x="7070725" y="4864100"/>
            <a:ext cx="19541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2.0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239" name="Rectangle 327"/>
          <p:cNvSpPr>
            <a:spLocks noChangeArrowheads="1"/>
          </p:cNvSpPr>
          <p:nvPr/>
        </p:nvSpPr>
        <p:spPr bwMode="auto">
          <a:xfrm>
            <a:off x="7620000" y="4864100"/>
            <a:ext cx="19541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2.2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240" name="Rectangle 328"/>
          <p:cNvSpPr>
            <a:spLocks noChangeArrowheads="1"/>
          </p:cNvSpPr>
          <p:nvPr/>
        </p:nvSpPr>
        <p:spPr bwMode="auto">
          <a:xfrm>
            <a:off x="8178800" y="4864100"/>
            <a:ext cx="19541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2.4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241" name="Rectangle 329"/>
          <p:cNvSpPr>
            <a:spLocks noChangeArrowheads="1"/>
          </p:cNvSpPr>
          <p:nvPr/>
        </p:nvSpPr>
        <p:spPr bwMode="auto">
          <a:xfrm>
            <a:off x="5249863" y="2563813"/>
            <a:ext cx="42994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$1,400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242" name="Rectangle 330"/>
          <p:cNvSpPr>
            <a:spLocks noChangeArrowheads="1"/>
          </p:cNvSpPr>
          <p:nvPr/>
        </p:nvSpPr>
        <p:spPr bwMode="auto">
          <a:xfrm>
            <a:off x="5327650" y="2962275"/>
            <a:ext cx="35176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1,200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243" name="Rectangle 331"/>
          <p:cNvSpPr>
            <a:spLocks noChangeArrowheads="1"/>
          </p:cNvSpPr>
          <p:nvPr/>
        </p:nvSpPr>
        <p:spPr bwMode="auto">
          <a:xfrm>
            <a:off x="5327650" y="3359150"/>
            <a:ext cx="35176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1,000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244" name="Rectangle 332"/>
          <p:cNvSpPr>
            <a:spLocks noChangeArrowheads="1"/>
          </p:cNvSpPr>
          <p:nvPr/>
        </p:nvSpPr>
        <p:spPr bwMode="auto">
          <a:xfrm>
            <a:off x="5437188" y="3759200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800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245" name="Rectangle 333"/>
          <p:cNvSpPr>
            <a:spLocks noChangeArrowheads="1"/>
          </p:cNvSpPr>
          <p:nvPr/>
        </p:nvSpPr>
        <p:spPr bwMode="auto">
          <a:xfrm>
            <a:off x="5437188" y="4156075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600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246" name="Line 334"/>
          <p:cNvSpPr>
            <a:spLocks noChangeShapeType="1"/>
          </p:cNvSpPr>
          <p:nvPr/>
        </p:nvSpPr>
        <p:spPr bwMode="auto">
          <a:xfrm>
            <a:off x="5743575" y="2940050"/>
            <a:ext cx="103188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47" name="Line 335"/>
          <p:cNvSpPr>
            <a:spLocks noChangeShapeType="1"/>
          </p:cNvSpPr>
          <p:nvPr/>
        </p:nvSpPr>
        <p:spPr bwMode="auto">
          <a:xfrm>
            <a:off x="5786438" y="4540250"/>
            <a:ext cx="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48" name="Line 336"/>
          <p:cNvSpPr>
            <a:spLocks noChangeShapeType="1"/>
          </p:cNvSpPr>
          <p:nvPr/>
        </p:nvSpPr>
        <p:spPr bwMode="auto">
          <a:xfrm>
            <a:off x="5702300" y="4635500"/>
            <a:ext cx="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49" name="Line 337"/>
          <p:cNvSpPr>
            <a:spLocks noChangeShapeType="1"/>
          </p:cNvSpPr>
          <p:nvPr/>
        </p:nvSpPr>
        <p:spPr bwMode="auto">
          <a:xfrm>
            <a:off x="5786438" y="4699000"/>
            <a:ext cx="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50" name="Freeform 338"/>
          <p:cNvSpPr>
            <a:spLocks/>
          </p:cNvSpPr>
          <p:nvPr/>
        </p:nvSpPr>
        <p:spPr bwMode="auto">
          <a:xfrm>
            <a:off x="5748338" y="3862388"/>
            <a:ext cx="871537" cy="674687"/>
          </a:xfrm>
          <a:custGeom>
            <a:avLst/>
            <a:gdLst>
              <a:gd name="T0" fmla="*/ 0 w 482"/>
              <a:gd name="T1" fmla="*/ 331 h 331"/>
              <a:gd name="T2" fmla="*/ 0 w 482"/>
              <a:gd name="T3" fmla="*/ 2 h 331"/>
              <a:gd name="T4" fmla="*/ 482 w 482"/>
              <a:gd name="T5" fmla="*/ 0 h 331"/>
              <a:gd name="T6" fmla="*/ 0 w 482"/>
              <a:gd name="T7" fmla="*/ 331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2" h="331">
                <a:moveTo>
                  <a:pt x="0" y="331"/>
                </a:moveTo>
                <a:lnTo>
                  <a:pt x="0" y="2"/>
                </a:lnTo>
                <a:lnTo>
                  <a:pt x="482" y="0"/>
                </a:lnTo>
                <a:lnTo>
                  <a:pt x="0" y="331"/>
                </a:lnTo>
                <a:close/>
              </a:path>
            </a:pathLst>
          </a:custGeom>
          <a:solidFill>
            <a:srgbClr val="FBD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51" name="Line 339"/>
          <p:cNvSpPr>
            <a:spLocks noChangeShapeType="1"/>
          </p:cNvSpPr>
          <p:nvPr/>
        </p:nvSpPr>
        <p:spPr bwMode="auto">
          <a:xfrm flipH="1">
            <a:off x="5918200" y="4829175"/>
            <a:ext cx="297815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52" name="Rectangle 340"/>
          <p:cNvSpPr>
            <a:spLocks noChangeArrowheads="1"/>
          </p:cNvSpPr>
          <p:nvPr/>
        </p:nvSpPr>
        <p:spPr bwMode="auto">
          <a:xfrm>
            <a:off x="8569325" y="2220913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39253" name="Rectangle 341"/>
          <p:cNvSpPr>
            <a:spLocks noChangeArrowheads="1"/>
          </p:cNvSpPr>
          <p:nvPr/>
        </p:nvSpPr>
        <p:spPr bwMode="auto">
          <a:xfrm>
            <a:off x="8545513" y="4451350"/>
            <a:ext cx="1049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9254" name="Rectangle 342"/>
          <p:cNvSpPr>
            <a:spLocks noChangeArrowheads="1"/>
          </p:cNvSpPr>
          <p:nvPr/>
        </p:nvSpPr>
        <p:spPr bwMode="auto">
          <a:xfrm>
            <a:off x="7148513" y="3203575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39255" name="Line 343"/>
          <p:cNvSpPr>
            <a:spLocks noChangeShapeType="1"/>
          </p:cNvSpPr>
          <p:nvPr/>
        </p:nvSpPr>
        <p:spPr bwMode="auto">
          <a:xfrm flipV="1">
            <a:off x="5702300" y="4635500"/>
            <a:ext cx="84138" cy="603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56" name="Line 344"/>
          <p:cNvSpPr>
            <a:spLocks noChangeShapeType="1"/>
          </p:cNvSpPr>
          <p:nvPr/>
        </p:nvSpPr>
        <p:spPr bwMode="auto">
          <a:xfrm flipV="1">
            <a:off x="5702300" y="4699000"/>
            <a:ext cx="84138" cy="571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57" name="Line 345"/>
          <p:cNvSpPr>
            <a:spLocks noChangeShapeType="1"/>
          </p:cNvSpPr>
          <p:nvPr/>
        </p:nvSpPr>
        <p:spPr bwMode="auto">
          <a:xfrm flipV="1">
            <a:off x="6062663" y="4724400"/>
            <a:ext cx="0" cy="1095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58" name="Line 346"/>
          <p:cNvSpPr>
            <a:spLocks noChangeShapeType="1"/>
          </p:cNvSpPr>
          <p:nvPr/>
        </p:nvSpPr>
        <p:spPr bwMode="auto">
          <a:xfrm flipV="1">
            <a:off x="6615113" y="4724400"/>
            <a:ext cx="0" cy="1095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59" name="Line 347"/>
          <p:cNvSpPr>
            <a:spLocks noChangeShapeType="1"/>
          </p:cNvSpPr>
          <p:nvPr/>
        </p:nvSpPr>
        <p:spPr bwMode="auto">
          <a:xfrm flipV="1">
            <a:off x="7165975" y="4724400"/>
            <a:ext cx="0" cy="1095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60" name="Line 348"/>
          <p:cNvSpPr>
            <a:spLocks noChangeShapeType="1"/>
          </p:cNvSpPr>
          <p:nvPr/>
        </p:nvSpPr>
        <p:spPr bwMode="auto">
          <a:xfrm flipV="1">
            <a:off x="7716838" y="4724400"/>
            <a:ext cx="0" cy="1095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61" name="Line 349"/>
          <p:cNvSpPr>
            <a:spLocks noChangeShapeType="1"/>
          </p:cNvSpPr>
          <p:nvPr/>
        </p:nvSpPr>
        <p:spPr bwMode="auto">
          <a:xfrm flipV="1">
            <a:off x="8272463" y="4724400"/>
            <a:ext cx="0" cy="1095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62" name="Line 350"/>
          <p:cNvSpPr>
            <a:spLocks noChangeShapeType="1"/>
          </p:cNvSpPr>
          <p:nvPr/>
        </p:nvSpPr>
        <p:spPr bwMode="auto">
          <a:xfrm flipH="1">
            <a:off x="8391525" y="3357563"/>
            <a:ext cx="80963" cy="48577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63" name="Freeform 351"/>
          <p:cNvSpPr>
            <a:spLocks/>
          </p:cNvSpPr>
          <p:nvPr/>
        </p:nvSpPr>
        <p:spPr bwMode="auto">
          <a:xfrm>
            <a:off x="8220075" y="2937935"/>
            <a:ext cx="695325" cy="500063"/>
          </a:xfrm>
          <a:custGeom>
            <a:avLst/>
            <a:gdLst>
              <a:gd name="T0" fmla="*/ 97 w 113"/>
              <a:gd name="T1" fmla="*/ 92 h 92"/>
              <a:gd name="T2" fmla="*/ 113 w 113"/>
              <a:gd name="T3" fmla="*/ 75 h 92"/>
              <a:gd name="T4" fmla="*/ 113 w 113"/>
              <a:gd name="T5" fmla="*/ 17 h 92"/>
              <a:gd name="T6" fmla="*/ 97 w 113"/>
              <a:gd name="T7" fmla="*/ 0 h 92"/>
              <a:gd name="T8" fmla="*/ 16 w 113"/>
              <a:gd name="T9" fmla="*/ 0 h 92"/>
              <a:gd name="T10" fmla="*/ 0 w 113"/>
              <a:gd name="T11" fmla="*/ 17 h 92"/>
              <a:gd name="T12" fmla="*/ 0 w 113"/>
              <a:gd name="T13" fmla="*/ 75 h 92"/>
              <a:gd name="T14" fmla="*/ 16 w 113"/>
              <a:gd name="T15" fmla="*/ 92 h 92"/>
              <a:gd name="T16" fmla="*/ 97 w 113"/>
              <a:gd name="T17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3" h="92">
                <a:moveTo>
                  <a:pt x="97" y="92"/>
                </a:moveTo>
                <a:cubicBezTo>
                  <a:pt x="106" y="92"/>
                  <a:pt x="113" y="84"/>
                  <a:pt x="113" y="75"/>
                </a:cubicBezTo>
                <a:cubicBezTo>
                  <a:pt x="113" y="17"/>
                  <a:pt x="113" y="17"/>
                  <a:pt x="113" y="17"/>
                </a:cubicBezTo>
                <a:cubicBezTo>
                  <a:pt x="113" y="8"/>
                  <a:pt x="106" y="0"/>
                  <a:pt x="97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8"/>
                  <a:pt x="0" y="17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84"/>
                  <a:pt x="7" y="92"/>
                  <a:pt x="16" y="92"/>
                </a:cubicBezTo>
                <a:lnTo>
                  <a:pt x="97" y="92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64" name="Rectangle 352"/>
          <p:cNvSpPr>
            <a:spLocks noChangeArrowheads="1"/>
          </p:cNvSpPr>
          <p:nvPr/>
        </p:nvSpPr>
        <p:spPr bwMode="auto">
          <a:xfrm>
            <a:off x="8305800" y="2971800"/>
            <a:ext cx="609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Price ceiling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266" name="Line 354"/>
          <p:cNvSpPr>
            <a:spLocks noChangeShapeType="1"/>
          </p:cNvSpPr>
          <p:nvPr/>
        </p:nvSpPr>
        <p:spPr bwMode="auto">
          <a:xfrm>
            <a:off x="5743575" y="2660650"/>
            <a:ext cx="10001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67" name="Line 355"/>
          <p:cNvSpPr>
            <a:spLocks noChangeShapeType="1"/>
          </p:cNvSpPr>
          <p:nvPr/>
        </p:nvSpPr>
        <p:spPr bwMode="auto">
          <a:xfrm>
            <a:off x="5743575" y="3060700"/>
            <a:ext cx="10001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68" name="Line 356"/>
          <p:cNvSpPr>
            <a:spLocks noChangeShapeType="1"/>
          </p:cNvSpPr>
          <p:nvPr/>
        </p:nvSpPr>
        <p:spPr bwMode="auto">
          <a:xfrm>
            <a:off x="5743575" y="3459163"/>
            <a:ext cx="10001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69" name="Line 357"/>
          <p:cNvSpPr>
            <a:spLocks noChangeShapeType="1"/>
          </p:cNvSpPr>
          <p:nvPr/>
        </p:nvSpPr>
        <p:spPr bwMode="auto">
          <a:xfrm>
            <a:off x="5743575" y="3857625"/>
            <a:ext cx="10001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70" name="Line 358"/>
          <p:cNvSpPr>
            <a:spLocks noChangeShapeType="1"/>
          </p:cNvSpPr>
          <p:nvPr/>
        </p:nvSpPr>
        <p:spPr bwMode="auto">
          <a:xfrm>
            <a:off x="5743575" y="4257675"/>
            <a:ext cx="10001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71" name="Line 359"/>
          <p:cNvSpPr>
            <a:spLocks noChangeShapeType="1"/>
          </p:cNvSpPr>
          <p:nvPr/>
        </p:nvSpPr>
        <p:spPr bwMode="auto">
          <a:xfrm>
            <a:off x="5708650" y="2347913"/>
            <a:ext cx="2824163" cy="2174875"/>
          </a:xfrm>
          <a:prstGeom prst="line">
            <a:avLst/>
          </a:prstGeom>
          <a:noFill/>
          <a:ln w="3016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72" name="Line 360"/>
          <p:cNvSpPr>
            <a:spLocks noChangeShapeType="1"/>
          </p:cNvSpPr>
          <p:nvPr/>
        </p:nvSpPr>
        <p:spPr bwMode="auto">
          <a:xfrm flipH="1">
            <a:off x="5722938" y="2386013"/>
            <a:ext cx="2825750" cy="2174875"/>
          </a:xfrm>
          <a:prstGeom prst="line">
            <a:avLst/>
          </a:prstGeom>
          <a:noFill/>
          <a:ln w="3016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73" name="Oval 361"/>
          <p:cNvSpPr>
            <a:spLocks noChangeArrowheads="1"/>
          </p:cNvSpPr>
          <p:nvPr/>
        </p:nvSpPr>
        <p:spPr bwMode="auto">
          <a:xfrm>
            <a:off x="7127875" y="3409950"/>
            <a:ext cx="85725" cy="968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74" name="Oval 362"/>
          <p:cNvSpPr>
            <a:spLocks noChangeArrowheads="1"/>
          </p:cNvSpPr>
          <p:nvPr/>
        </p:nvSpPr>
        <p:spPr bwMode="auto">
          <a:xfrm>
            <a:off x="6577013" y="3001963"/>
            <a:ext cx="84137" cy="952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75" name="Oval 363"/>
          <p:cNvSpPr>
            <a:spLocks noChangeArrowheads="1"/>
          </p:cNvSpPr>
          <p:nvPr/>
        </p:nvSpPr>
        <p:spPr bwMode="auto">
          <a:xfrm>
            <a:off x="6577013" y="3819525"/>
            <a:ext cx="84137" cy="952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76" name="Line 364"/>
          <p:cNvSpPr>
            <a:spLocks noChangeShapeType="1"/>
          </p:cNvSpPr>
          <p:nvPr/>
        </p:nvSpPr>
        <p:spPr bwMode="auto">
          <a:xfrm flipH="1" flipV="1">
            <a:off x="6777038" y="3582988"/>
            <a:ext cx="558800" cy="6350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77" name="Line 365"/>
          <p:cNvSpPr>
            <a:spLocks noChangeShapeType="1"/>
          </p:cNvSpPr>
          <p:nvPr/>
        </p:nvSpPr>
        <p:spPr bwMode="auto">
          <a:xfrm flipH="1" flipV="1">
            <a:off x="6149975" y="4025900"/>
            <a:ext cx="255588" cy="2413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79" name="Line 367"/>
          <p:cNvSpPr>
            <a:spLocks noChangeShapeType="1"/>
          </p:cNvSpPr>
          <p:nvPr/>
        </p:nvSpPr>
        <p:spPr bwMode="auto">
          <a:xfrm flipH="1">
            <a:off x="5943600" y="2357438"/>
            <a:ext cx="6350" cy="48577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80" name="Rectangle 368"/>
          <p:cNvSpPr>
            <a:spLocks noChangeArrowheads="1"/>
          </p:cNvSpPr>
          <p:nvPr/>
        </p:nvSpPr>
        <p:spPr bwMode="auto">
          <a:xfrm>
            <a:off x="6632575" y="1447800"/>
            <a:ext cx="17568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b="1" dirty="0">
                <a:solidFill>
                  <a:srgbClr val="000000"/>
                </a:solidFill>
                <a:latin typeface="Century Gothic"/>
                <a:cs typeface="Century Gothic"/>
              </a:rPr>
              <a:t>(b) After </a:t>
            </a:r>
            <a:r>
              <a:rPr lang="en-US" sz="1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rent control</a:t>
            </a:r>
            <a:endParaRPr lang="en-US" sz="1400" b="1" dirty="0">
              <a:latin typeface="Century Gothic"/>
              <a:cs typeface="Century Gothic"/>
            </a:endParaRPr>
          </a:p>
        </p:txBody>
      </p:sp>
      <p:sp>
        <p:nvSpPr>
          <p:cNvPr id="39281" name="Freeform 369"/>
          <p:cNvSpPr>
            <a:spLocks/>
          </p:cNvSpPr>
          <p:nvPr/>
        </p:nvSpPr>
        <p:spPr bwMode="auto">
          <a:xfrm>
            <a:off x="6189132" y="4261911"/>
            <a:ext cx="863600" cy="438150"/>
          </a:xfrm>
          <a:custGeom>
            <a:avLst/>
            <a:gdLst>
              <a:gd name="T0" fmla="*/ 134 w 150"/>
              <a:gd name="T1" fmla="*/ 91 h 91"/>
              <a:gd name="T2" fmla="*/ 150 w 150"/>
              <a:gd name="T3" fmla="*/ 74 h 91"/>
              <a:gd name="T4" fmla="*/ 150 w 150"/>
              <a:gd name="T5" fmla="*/ 17 h 91"/>
              <a:gd name="T6" fmla="*/ 134 w 150"/>
              <a:gd name="T7" fmla="*/ 0 h 91"/>
              <a:gd name="T8" fmla="*/ 16 w 150"/>
              <a:gd name="T9" fmla="*/ 0 h 91"/>
              <a:gd name="T10" fmla="*/ 0 w 150"/>
              <a:gd name="T11" fmla="*/ 17 h 91"/>
              <a:gd name="T12" fmla="*/ 0 w 150"/>
              <a:gd name="T13" fmla="*/ 74 h 91"/>
              <a:gd name="T14" fmla="*/ 16 w 150"/>
              <a:gd name="T15" fmla="*/ 91 h 91"/>
              <a:gd name="T16" fmla="*/ 134 w 150"/>
              <a:gd name="T17" fmla="*/ 9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0" h="91">
                <a:moveTo>
                  <a:pt x="134" y="91"/>
                </a:moveTo>
                <a:cubicBezTo>
                  <a:pt x="143" y="91"/>
                  <a:pt x="150" y="84"/>
                  <a:pt x="150" y="74"/>
                </a:cubicBezTo>
                <a:cubicBezTo>
                  <a:pt x="150" y="17"/>
                  <a:pt x="150" y="17"/>
                  <a:pt x="150" y="17"/>
                </a:cubicBezTo>
                <a:cubicBezTo>
                  <a:pt x="150" y="7"/>
                  <a:pt x="143" y="0"/>
                  <a:pt x="134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7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84"/>
                  <a:pt x="7" y="91"/>
                  <a:pt x="16" y="91"/>
                </a:cubicBezTo>
                <a:lnTo>
                  <a:pt x="134" y="91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82" name="Freeform 370"/>
          <p:cNvSpPr>
            <a:spLocks/>
          </p:cNvSpPr>
          <p:nvPr/>
        </p:nvSpPr>
        <p:spPr bwMode="auto">
          <a:xfrm>
            <a:off x="5802313" y="1952625"/>
            <a:ext cx="903287" cy="409575"/>
          </a:xfrm>
          <a:custGeom>
            <a:avLst/>
            <a:gdLst>
              <a:gd name="T0" fmla="*/ 135 w 151"/>
              <a:gd name="T1" fmla="*/ 92 h 92"/>
              <a:gd name="T2" fmla="*/ 151 w 151"/>
              <a:gd name="T3" fmla="*/ 75 h 92"/>
              <a:gd name="T4" fmla="*/ 151 w 151"/>
              <a:gd name="T5" fmla="*/ 17 h 92"/>
              <a:gd name="T6" fmla="*/ 135 w 151"/>
              <a:gd name="T7" fmla="*/ 0 h 92"/>
              <a:gd name="T8" fmla="*/ 17 w 151"/>
              <a:gd name="T9" fmla="*/ 0 h 92"/>
              <a:gd name="T10" fmla="*/ 0 w 151"/>
              <a:gd name="T11" fmla="*/ 17 h 92"/>
              <a:gd name="T12" fmla="*/ 0 w 151"/>
              <a:gd name="T13" fmla="*/ 75 h 92"/>
              <a:gd name="T14" fmla="*/ 17 w 151"/>
              <a:gd name="T15" fmla="*/ 92 h 92"/>
              <a:gd name="T16" fmla="*/ 135 w 151"/>
              <a:gd name="T17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1" h="92">
                <a:moveTo>
                  <a:pt x="135" y="92"/>
                </a:moveTo>
                <a:cubicBezTo>
                  <a:pt x="144" y="92"/>
                  <a:pt x="151" y="84"/>
                  <a:pt x="151" y="75"/>
                </a:cubicBezTo>
                <a:cubicBezTo>
                  <a:pt x="151" y="17"/>
                  <a:pt x="151" y="17"/>
                  <a:pt x="151" y="17"/>
                </a:cubicBezTo>
                <a:cubicBezTo>
                  <a:pt x="151" y="8"/>
                  <a:pt x="144" y="0"/>
                  <a:pt x="135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8" y="0"/>
                  <a:pt x="0" y="8"/>
                  <a:pt x="0" y="17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84"/>
                  <a:pt x="8" y="92"/>
                  <a:pt x="17" y="92"/>
                </a:cubicBezTo>
                <a:lnTo>
                  <a:pt x="135" y="92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743575" y="2209797"/>
            <a:ext cx="2316691" cy="1659469"/>
            <a:chOff x="5743575" y="2209797"/>
            <a:chExt cx="2316691" cy="1659469"/>
          </a:xfrm>
        </p:grpSpPr>
        <p:sp>
          <p:nvSpPr>
            <p:cNvPr id="39174" name="Rectangle 262"/>
            <p:cNvSpPr>
              <a:spLocks noChangeArrowheads="1"/>
            </p:cNvSpPr>
            <p:nvPr/>
          </p:nvSpPr>
          <p:spPr bwMode="auto">
            <a:xfrm>
              <a:off x="5743575" y="3461279"/>
              <a:ext cx="876300" cy="407987"/>
            </a:xfrm>
            <a:prstGeom prst="rect">
              <a:avLst/>
            </a:prstGeom>
            <a:solidFill>
              <a:srgbClr val="C7C4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9278" name="Line 366"/>
            <p:cNvSpPr>
              <a:spLocks noChangeShapeType="1"/>
            </p:cNvSpPr>
            <p:nvPr/>
          </p:nvSpPr>
          <p:spPr bwMode="auto">
            <a:xfrm flipH="1">
              <a:off x="6491288" y="2895600"/>
              <a:ext cx="449262" cy="72707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9283" name="Freeform 371"/>
            <p:cNvSpPr>
              <a:spLocks/>
            </p:cNvSpPr>
            <p:nvPr/>
          </p:nvSpPr>
          <p:spPr bwMode="auto">
            <a:xfrm>
              <a:off x="6553200" y="2209800"/>
              <a:ext cx="1447800" cy="633413"/>
            </a:xfrm>
            <a:custGeom>
              <a:avLst/>
              <a:gdLst>
                <a:gd name="T0" fmla="*/ 243 w 259"/>
                <a:gd name="T1" fmla="*/ 124 h 124"/>
                <a:gd name="T2" fmla="*/ 259 w 259"/>
                <a:gd name="T3" fmla="*/ 107 h 124"/>
                <a:gd name="T4" fmla="*/ 259 w 259"/>
                <a:gd name="T5" fmla="*/ 17 h 124"/>
                <a:gd name="T6" fmla="*/ 243 w 259"/>
                <a:gd name="T7" fmla="*/ 0 h 124"/>
                <a:gd name="T8" fmla="*/ 16 w 259"/>
                <a:gd name="T9" fmla="*/ 0 h 124"/>
                <a:gd name="T10" fmla="*/ 0 w 259"/>
                <a:gd name="T11" fmla="*/ 17 h 124"/>
                <a:gd name="T12" fmla="*/ 0 w 259"/>
                <a:gd name="T13" fmla="*/ 107 h 124"/>
                <a:gd name="T14" fmla="*/ 16 w 259"/>
                <a:gd name="T15" fmla="*/ 124 h 124"/>
                <a:gd name="T16" fmla="*/ 243 w 259"/>
                <a:gd name="T17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9" h="124">
                  <a:moveTo>
                    <a:pt x="243" y="124"/>
                  </a:moveTo>
                  <a:cubicBezTo>
                    <a:pt x="252" y="124"/>
                    <a:pt x="259" y="116"/>
                    <a:pt x="259" y="107"/>
                  </a:cubicBezTo>
                  <a:cubicBezTo>
                    <a:pt x="259" y="17"/>
                    <a:pt x="259" y="17"/>
                    <a:pt x="259" y="17"/>
                  </a:cubicBezTo>
                  <a:cubicBezTo>
                    <a:pt x="259" y="7"/>
                    <a:pt x="252" y="0"/>
                    <a:pt x="24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16"/>
                    <a:pt x="7" y="124"/>
                    <a:pt x="16" y="124"/>
                  </a:cubicBezTo>
                  <a:lnTo>
                    <a:pt x="243" y="124"/>
                  </a:lnTo>
                  <a:close/>
                </a:path>
              </a:pathLst>
            </a:custGeom>
            <a:solidFill>
              <a:srgbClr val="D6E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9286" name="Rectangle 374"/>
            <p:cNvSpPr>
              <a:spLocks noChangeArrowheads="1"/>
            </p:cNvSpPr>
            <p:nvPr/>
          </p:nvSpPr>
          <p:spPr bwMode="auto">
            <a:xfrm>
              <a:off x="6629400" y="2209797"/>
              <a:ext cx="143086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1588" indent="-1588"/>
              <a:r>
                <a:rPr lang="en-US" sz="1200" dirty="0">
                  <a:solidFill>
                    <a:srgbClr val="000000"/>
                  </a:solidFill>
                  <a:latin typeface="Century Gothic"/>
                  <a:cs typeface="Century Gothic"/>
                </a:rPr>
                <a:t>Consumer surplus transferred from producers</a:t>
              </a:r>
              <a:endParaRPr lang="en-US" sz="1200" dirty="0">
                <a:latin typeface="Century Gothic"/>
                <a:cs typeface="Century Gothic"/>
              </a:endParaRPr>
            </a:p>
          </p:txBody>
        </p:sp>
      </p:grpSp>
      <p:sp>
        <p:nvSpPr>
          <p:cNvPr id="39284" name="Rectangle 372"/>
          <p:cNvSpPr>
            <a:spLocks noChangeArrowheads="1"/>
          </p:cNvSpPr>
          <p:nvPr/>
        </p:nvSpPr>
        <p:spPr bwMode="auto">
          <a:xfrm>
            <a:off x="7199312" y="4267200"/>
            <a:ext cx="11064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200" dirty="0">
                <a:solidFill>
                  <a:srgbClr val="000000"/>
                </a:solidFill>
                <a:latin typeface="Century Gothic"/>
                <a:cs typeface="Century Gothic"/>
              </a:rPr>
              <a:t>Deadweight loss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39285" name="Rectangle 373"/>
          <p:cNvSpPr>
            <a:spLocks noChangeArrowheads="1"/>
          </p:cNvSpPr>
          <p:nvPr/>
        </p:nvSpPr>
        <p:spPr bwMode="auto">
          <a:xfrm>
            <a:off x="6248400" y="4267200"/>
            <a:ext cx="881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200" dirty="0">
                <a:solidFill>
                  <a:srgbClr val="000000"/>
                </a:solidFill>
                <a:latin typeface="Century Gothic"/>
                <a:cs typeface="Century Gothic"/>
              </a:rPr>
              <a:t>Producer surplus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39287" name="Line 375"/>
          <p:cNvSpPr>
            <a:spLocks noChangeShapeType="1"/>
          </p:cNvSpPr>
          <p:nvPr/>
        </p:nvSpPr>
        <p:spPr bwMode="auto">
          <a:xfrm flipV="1">
            <a:off x="5743575" y="1779588"/>
            <a:ext cx="0" cy="2881312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288" name="Rectangle 376"/>
          <p:cNvSpPr>
            <a:spLocks noChangeArrowheads="1"/>
          </p:cNvSpPr>
          <p:nvPr/>
        </p:nvSpPr>
        <p:spPr bwMode="auto">
          <a:xfrm>
            <a:off x="4495800" y="1447800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Monthly rent </a:t>
            </a:r>
          </a:p>
          <a:p>
            <a:pPr marL="1588" indent="-1588"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(per apartment)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9289" name="Rectangle 377"/>
          <p:cNvSpPr>
            <a:spLocks noChangeArrowheads="1"/>
          </p:cNvSpPr>
          <p:nvPr/>
        </p:nvSpPr>
        <p:spPr bwMode="auto">
          <a:xfrm>
            <a:off x="2311400" y="5197475"/>
            <a:ext cx="28237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apartments (millions)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9290" name="Rectangle 378"/>
          <p:cNvSpPr>
            <a:spLocks noChangeArrowheads="1"/>
          </p:cNvSpPr>
          <p:nvPr/>
        </p:nvSpPr>
        <p:spPr bwMode="auto">
          <a:xfrm>
            <a:off x="6648450" y="5197475"/>
            <a:ext cx="28237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of apartments (millions)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291" name="Rectangle 379"/>
          <p:cNvSpPr>
            <a:spLocks noChangeArrowheads="1"/>
          </p:cNvSpPr>
          <p:nvPr/>
        </p:nvSpPr>
        <p:spPr bwMode="auto">
          <a:xfrm>
            <a:off x="5842002" y="1938865"/>
            <a:ext cx="1212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200" dirty="0">
                <a:solidFill>
                  <a:srgbClr val="000000"/>
                </a:solidFill>
                <a:latin typeface="Century Gothic"/>
                <a:cs typeface="Century Gothic"/>
              </a:rPr>
              <a:t>Consumer surplus</a:t>
            </a:r>
            <a:endParaRPr lang="en-US" sz="1200" dirty="0">
              <a:latin typeface="Century Gothic"/>
              <a:cs typeface="Century Gothic"/>
            </a:endParaRPr>
          </a:p>
        </p:txBody>
      </p:sp>
      <p:cxnSp>
        <p:nvCxnSpPr>
          <p:cNvPr id="548912" name="Straight Connector 86"/>
          <p:cNvCxnSpPr>
            <a:cxnSpLocks noChangeShapeType="1"/>
          </p:cNvCxnSpPr>
          <p:nvPr/>
        </p:nvCxnSpPr>
        <p:spPr bwMode="auto">
          <a:xfrm>
            <a:off x="5771143" y="3459163"/>
            <a:ext cx="1372553" cy="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" name="Straight Connector 86"/>
          <p:cNvCxnSpPr>
            <a:cxnSpLocks noChangeShapeType="1"/>
          </p:cNvCxnSpPr>
          <p:nvPr/>
        </p:nvCxnSpPr>
        <p:spPr bwMode="auto">
          <a:xfrm>
            <a:off x="7158038" y="3536950"/>
            <a:ext cx="3175" cy="1173163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Straight Connector 86"/>
          <p:cNvCxnSpPr>
            <a:cxnSpLocks noChangeShapeType="1"/>
          </p:cNvCxnSpPr>
          <p:nvPr/>
        </p:nvCxnSpPr>
        <p:spPr bwMode="auto">
          <a:xfrm>
            <a:off x="1454150" y="3459163"/>
            <a:ext cx="1247775" cy="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Straight Connector 86"/>
          <p:cNvCxnSpPr>
            <a:cxnSpLocks noChangeShapeType="1"/>
          </p:cNvCxnSpPr>
          <p:nvPr/>
        </p:nvCxnSpPr>
        <p:spPr bwMode="auto">
          <a:xfrm>
            <a:off x="2776538" y="3536950"/>
            <a:ext cx="3175" cy="1173163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265" name="Line 353"/>
          <p:cNvSpPr>
            <a:spLocks noChangeShapeType="1"/>
          </p:cNvSpPr>
          <p:nvPr/>
        </p:nvSpPr>
        <p:spPr bwMode="auto">
          <a:xfrm>
            <a:off x="5743575" y="3862388"/>
            <a:ext cx="3152775" cy="0"/>
          </a:xfrm>
          <a:prstGeom prst="line">
            <a:avLst/>
          </a:prstGeom>
          <a:noFill/>
          <a:ln w="301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30" name="Oval 273"/>
          <p:cNvSpPr>
            <a:spLocks noChangeArrowheads="1"/>
          </p:cNvSpPr>
          <p:nvPr/>
        </p:nvSpPr>
        <p:spPr bwMode="auto">
          <a:xfrm>
            <a:off x="6578601" y="3814764"/>
            <a:ext cx="84138" cy="968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5569803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Producers lose; some lucky renters gain; and some unlucky but willing renters don’t get a place at all.</a:t>
            </a: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7332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4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8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9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9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9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9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9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71" grpId="0" animBg="1"/>
      <p:bldP spid="39172" grpId="0" animBg="1"/>
      <p:bldP spid="39173" grpId="0" animBg="1"/>
      <p:bldP spid="39177" grpId="0" animBg="1"/>
      <p:bldP spid="39178" grpId="0" animBg="1"/>
      <p:bldP spid="39179" grpId="0" animBg="1"/>
      <p:bldP spid="39180" grpId="0" animBg="1"/>
      <p:bldP spid="39181" grpId="0" animBg="1"/>
      <p:bldP spid="39182" grpId="0" animBg="1"/>
      <p:bldP spid="39183" grpId="0" animBg="1"/>
      <p:bldP spid="39184" grpId="0" animBg="1"/>
      <p:bldP spid="39185" grpId="0" animBg="1"/>
      <p:bldP spid="39207" grpId="0"/>
      <p:bldP spid="39209" grpId="0"/>
      <p:bldP spid="39224" grpId="0"/>
      <p:bldP spid="39225" grpId="0"/>
      <p:bldP spid="39250" grpId="0" animBg="1"/>
      <p:bldP spid="39252" grpId="0"/>
      <p:bldP spid="39253" grpId="0"/>
      <p:bldP spid="39254" grpId="0"/>
      <p:bldP spid="39254" grpId="1"/>
      <p:bldP spid="39262" grpId="0" animBg="1"/>
      <p:bldP spid="39263" grpId="0" animBg="1"/>
      <p:bldP spid="39264" grpId="0"/>
      <p:bldP spid="39271" grpId="0" animBg="1"/>
      <p:bldP spid="39272" grpId="0" animBg="1"/>
      <p:bldP spid="39273" grpId="0" animBg="1"/>
      <p:bldP spid="39273" grpId="1" animBg="1"/>
      <p:bldP spid="39274" grpId="0" animBg="1"/>
      <p:bldP spid="39275" grpId="0" animBg="1"/>
      <p:bldP spid="39276" grpId="0" animBg="1"/>
      <p:bldP spid="39277" grpId="0" animBg="1"/>
      <p:bldP spid="39279" grpId="0" animBg="1"/>
      <p:bldP spid="39281" grpId="0" animBg="1"/>
      <p:bldP spid="39282" grpId="0" animBg="1"/>
      <p:bldP spid="39284" grpId="0"/>
      <p:bldP spid="39285" grpId="0"/>
      <p:bldP spid="39291" grpId="0"/>
      <p:bldP spid="39265" grpId="0" animBg="1"/>
      <p:bldP spid="1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r>
              <a:rPr lang="en-US" sz="4000" dirty="0" smtClean="0"/>
              <a:t>INEFFICIENT ALLOCATION TO CUSTOMERS</a:t>
            </a:r>
            <a:endParaRPr lang="en-US" sz="4000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839200" cy="46482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600"/>
              </a:spcAft>
              <a:defRPr/>
            </a:pPr>
            <a:r>
              <a:rPr lang="en-US" sz="2800" dirty="0" smtClean="0">
                <a:cs typeface="Arial" pitchFamily="34" charset="0"/>
              </a:rPr>
              <a:t>Price controls distort signals that would help the goods get allocated their highest-valued uses. </a:t>
            </a:r>
            <a:endParaRPr lang="en-US" sz="2800" dirty="0"/>
          </a:p>
          <a:p>
            <a:pPr lvl="1" eaLnBrk="1" fontAlgn="auto" hangingPunct="1">
              <a:spcAft>
                <a:spcPts val="600"/>
              </a:spcAft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Consumers who value a good most don’t necessarily get it.</a:t>
            </a:r>
          </a:p>
          <a:p>
            <a:pPr lvl="1" eaLnBrk="1" fontAlgn="auto" hangingPunct="1">
              <a:spcAft>
                <a:spcPts val="600"/>
              </a:spcAft>
              <a:defRPr/>
            </a:pPr>
            <a:r>
              <a:rPr lang="en-US" sz="2400" dirty="0" smtClean="0">
                <a:cs typeface="Arial" pitchFamily="34" charset="0"/>
              </a:rPr>
              <a:t>So producers have no incentive to supply the good to the “right” people first.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 smtClean="0">
                <a:solidFill>
                  <a:srgbClr val="990033"/>
                </a:solidFill>
                <a:cs typeface="Arial" pitchFamily="34" charset="0"/>
              </a:rPr>
              <a:t>As a result, goods are misallocated.</a:t>
            </a:r>
          </a:p>
          <a:p>
            <a:pPr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n-US" sz="2800" dirty="0" smtClean="0">
              <a:cs typeface="Arial" pitchFamily="34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4419600"/>
            <a:ext cx="3579193" cy="241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" y="4919008"/>
            <a:ext cx="25145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ＭＳ Ｐゴシック"/>
                <a:cs typeface="Century Gothic"/>
              </a:rPr>
              <a:t>Universal price controls caused widespread 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ＭＳ Ｐゴシック"/>
                <a:cs typeface="Century Gothic"/>
              </a:rPr>
              <a:t> 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ＭＳ Ｐゴシック"/>
                <a:cs typeface="Century Gothic"/>
              </a:rPr>
              <a:t>and persistent shortages in the USSR.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72199" y="4766608"/>
            <a:ext cx="29718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ＭＳ Ｐゴシック"/>
                <a:cs typeface="Century Gothic"/>
              </a:rPr>
              <a:t>Just another day in a USSR bread line.</a:t>
            </a:r>
          </a:p>
          <a:p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ＭＳ Ｐゴシック"/>
                <a:cs typeface="Century Gothic"/>
              </a:rPr>
              <a:t>Average time in line for a Soviet woman? </a:t>
            </a:r>
          </a:p>
          <a:p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ＭＳ Ｐゴシック"/>
                <a:cs typeface="Century Gothic"/>
              </a:rPr>
              <a:t>2 hours every day, 7 days a week.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573446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dirty="0" smtClean="0">
                <a:ea typeface="ＭＳ Ｐゴシック"/>
                <a:cs typeface="Arial" pitchFamily="34" charset="0"/>
              </a:rPr>
              <a:t>WASTED RESOURCES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838200"/>
            <a:ext cx="8839200" cy="4800600"/>
          </a:xfrm>
        </p:spPr>
        <p:txBody>
          <a:bodyPr>
            <a:no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en-US" dirty="0" smtClean="0">
                <a:cs typeface="Arial" pitchFamily="34" charset="0"/>
              </a:rPr>
              <a:t>Price controls that create shortages lead to bribery and wasteful lines.</a:t>
            </a:r>
          </a:p>
          <a:p>
            <a:pPr marL="2286000" lvl="5" indent="0">
              <a:spcAft>
                <a:spcPts val="1200"/>
              </a:spcAft>
              <a:buNone/>
              <a:defRPr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Shortages: not all buyers will be able to purchase the good.</a:t>
            </a:r>
          </a:p>
          <a:p>
            <a:pPr marL="2286000" lvl="5" indent="0">
              <a:spcAft>
                <a:spcPts val="1200"/>
              </a:spcAft>
              <a:buNone/>
              <a:defRPr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Normally, buyers would compete with each other by offering a higher price.</a:t>
            </a:r>
          </a:p>
          <a:p>
            <a:pPr marL="2286000" lvl="5" indent="0">
              <a:spcAft>
                <a:spcPts val="1200"/>
              </a:spcAft>
              <a:buNone/>
              <a:defRPr/>
            </a:pPr>
            <a:r>
              <a:rPr lang="en-US" sz="2800" b="1" dirty="0" smtClean="0">
                <a:solidFill>
                  <a:srgbClr val="990033"/>
                </a:solidFill>
                <a:latin typeface="Century Gothic"/>
                <a:cs typeface="Century Gothic"/>
              </a:rPr>
              <a:t>If price is not allowed to rise, buyers must compete in other ways (waiting in line, illegal bribes and favors).</a:t>
            </a:r>
            <a:endParaRPr lang="en-US" b="1" dirty="0" smtClean="0">
              <a:solidFill>
                <a:srgbClr val="990033"/>
              </a:solidFill>
              <a:latin typeface="Century Gothic"/>
              <a:cs typeface="Century Gothic"/>
            </a:endParaRPr>
          </a:p>
          <a:p>
            <a:pPr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dirty="0" smtClean="0">
              <a:cs typeface="Arial" pitchFamily="34" charset="0"/>
            </a:endParaRPr>
          </a:p>
        </p:txBody>
      </p:sp>
      <p:pic>
        <p:nvPicPr>
          <p:cNvPr id="6" name="Picture 5" descr="FLAG_POLICY_DURING_THE_1973_oil_crisis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21717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42991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INEFFICIENTLY LOW QUALITY</a:t>
            </a:r>
            <a:endParaRPr lang="en-US" sz="4000" dirty="0" smtClean="0">
              <a:ea typeface="ＭＳ Ｐゴシック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685800"/>
            <a:ext cx="8839200" cy="4648200"/>
          </a:xfrm>
        </p:spPr>
        <p:txBody>
          <a:bodyPr>
            <a:noAutofit/>
          </a:bodyPr>
          <a:lstStyle/>
          <a:p>
            <a:pPr eaLnBrk="1" hangingPunct="1">
              <a:spcAft>
                <a:spcPts val="1200"/>
              </a:spcAft>
            </a:pPr>
            <a:r>
              <a:rPr lang="en-US" sz="3600" dirty="0" smtClean="0">
                <a:ea typeface="MS PGothic" pitchFamily="34" charset="-128"/>
                <a:cs typeface="Arial" charset="0"/>
              </a:rPr>
              <a:t>At the controlled price, sellers have more customers than goods.</a:t>
            </a:r>
          </a:p>
          <a:p>
            <a:pPr lvl="1" eaLnBrk="1" hangingPunct="1">
              <a:spcAft>
                <a:spcPts val="1200"/>
              </a:spcAft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a typeface="MS PGothic" pitchFamily="34" charset="-128"/>
                <a:cs typeface="Arial" charset="0"/>
              </a:rPr>
              <a:t>In a free market, this would be an opportunity to profit by raising prices.</a:t>
            </a:r>
          </a:p>
          <a:p>
            <a:pPr lvl="1" eaLnBrk="1" hangingPunct="1">
              <a:spcAft>
                <a:spcPts val="1200"/>
              </a:spcAft>
            </a:pPr>
            <a:r>
              <a:rPr lang="en-US" dirty="0" smtClean="0">
                <a:solidFill>
                  <a:srgbClr val="990033"/>
                </a:solidFill>
                <a:ea typeface="MS PGothic" pitchFamily="34" charset="-128"/>
                <a:cs typeface="Arial" charset="0"/>
              </a:rPr>
              <a:t>But when prices are controlled, sellers cannot.</a:t>
            </a:r>
          </a:p>
          <a:p>
            <a:pPr lvl="1" eaLnBrk="1" hangingPunct="1">
              <a:spcAft>
                <a:spcPts val="1200"/>
              </a:spcAft>
            </a:pPr>
            <a:r>
              <a:rPr lang="en-US" dirty="0" smtClean="0">
                <a:ea typeface="MS PGothic" pitchFamily="34" charset="-128"/>
                <a:cs typeface="Arial" charset="0"/>
              </a:rPr>
              <a:t>Sellers respond to this problem in two ways:</a:t>
            </a:r>
          </a:p>
          <a:p>
            <a:pPr marL="1371600" lvl="2" indent="-514350" eaLnBrk="1" hangingPunct="1">
              <a:spcAft>
                <a:spcPts val="1200"/>
              </a:spcAft>
            </a:pPr>
            <a:r>
              <a:rPr lang="en-US" dirty="0" smtClean="0">
                <a:ea typeface="MS PGothic" pitchFamily="34" charset="-128"/>
                <a:cs typeface="Arial" charset="0"/>
              </a:rPr>
              <a:t>Reduce quality</a:t>
            </a:r>
          </a:p>
          <a:p>
            <a:pPr marL="1371600" lvl="2" indent="-514350" eaLnBrk="1" hangingPunct="1">
              <a:spcAft>
                <a:spcPts val="1200"/>
              </a:spcAft>
            </a:pPr>
            <a:r>
              <a:rPr lang="en-US" dirty="0" smtClean="0">
                <a:ea typeface="MS PGothic" pitchFamily="34" charset="-128"/>
                <a:cs typeface="Arial" charset="0"/>
              </a:rPr>
              <a:t>Reduce service</a:t>
            </a:r>
            <a:endParaRPr lang="en-US" sz="2800" dirty="0" smtClean="0">
              <a:ea typeface="MS PGothic" pitchFamily="34" charset="-128"/>
              <a:cs typeface="Arial" charset="0"/>
            </a:endParaRPr>
          </a:p>
          <a:p>
            <a:pPr marL="57150" indent="-114300">
              <a:spcAft>
                <a:spcPts val="1200"/>
              </a:spcAft>
            </a:pP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PGothic" pitchFamily="34" charset="-128"/>
                <a:cs typeface="Arial" charset="0"/>
              </a:rPr>
              <a:t>When did full-service gas stations go away?  During the price ceilings in the 1970s.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52589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" y="990600"/>
            <a:ext cx="8839200" cy="132343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latin typeface="Century Gothic"/>
                <a:cs typeface="Century Gothic"/>
              </a:rPr>
              <a:t>Why do you think farmers killed a million baby chickens in 1973?  </a:t>
            </a:r>
          </a:p>
          <a:p>
            <a:pPr eaLnBrk="1" hangingPunct="1"/>
            <a:r>
              <a:rPr lang="en-US" sz="2000" b="1" dirty="0" smtClean="0">
                <a:latin typeface="Century Gothic"/>
                <a:cs typeface="Century Gothic"/>
              </a:rPr>
              <a:t>Does </a:t>
            </a:r>
            <a:r>
              <a:rPr lang="en-US" sz="2000" b="1" dirty="0">
                <a:latin typeface="Century Gothic"/>
                <a:cs typeface="Century Gothic"/>
              </a:rPr>
              <a:t>it matter that chicken prices were subject to a price ceiling but their feed was not? </a:t>
            </a:r>
            <a:r>
              <a:rPr lang="en-US" sz="2000" b="1" dirty="0" smtClean="0">
                <a:latin typeface="Century Gothic"/>
                <a:cs typeface="Century Gothic"/>
              </a:rPr>
              <a:t> Click </a:t>
            </a:r>
            <a:r>
              <a:rPr lang="en-US" sz="2000" b="1" dirty="0" smtClean="0">
                <a:latin typeface="Century Gothic"/>
                <a:cs typeface="Century Gothic"/>
                <a:hlinkClick r:id="rId3"/>
              </a:rPr>
              <a:t>here</a:t>
            </a:r>
            <a:r>
              <a:rPr lang="en-US" sz="2000" b="1" dirty="0" smtClean="0">
                <a:latin typeface="Century Gothic"/>
                <a:cs typeface="Century Gothic"/>
              </a:rPr>
              <a:t> or on the picture for look at the far-reaching implications of price controls. (First 1:40 min of the clip)</a:t>
            </a:r>
            <a:endParaRPr lang="en-US" sz="2000" b="1" dirty="0">
              <a:latin typeface="Century Gothic"/>
              <a:cs typeface="Century Gothic"/>
            </a:endParaRPr>
          </a:p>
        </p:txBody>
      </p:sp>
      <p:pic>
        <p:nvPicPr>
          <p:cNvPr id="7" name="Picture 5" descr="file0008753210.jpg">
            <a:hlinkClick r:id="rId3"/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09800" y="3048000"/>
            <a:ext cx="3541306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0" y="6001021"/>
            <a:ext cx="1143000" cy="8569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7200" y="61394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  <a:hlinkClick r:id="rId7" action="ppaction://hlinksldjump"/>
              </a:rPr>
              <a:t>To next Video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30668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sz="4000" dirty="0" smtClean="0"/>
              <a:t>BLACK MARKETS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990600"/>
            <a:ext cx="8839200" cy="4648200"/>
          </a:xfrm>
        </p:spPr>
        <p:txBody>
          <a:bodyPr/>
          <a:lstStyle/>
          <a:p>
            <a:pPr marL="233363" indent="-233363" eaLnBrk="1" hangingPunct="1">
              <a:buClr>
                <a:schemeClr val="tx1"/>
              </a:buClr>
            </a:pPr>
            <a:r>
              <a:rPr lang="en-US" b="0" dirty="0" smtClean="0"/>
              <a:t>A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990033"/>
                </a:solidFill>
              </a:rPr>
              <a:t>black market</a:t>
            </a:r>
            <a:r>
              <a:rPr lang="en-US" dirty="0" smtClean="0">
                <a:solidFill>
                  <a:srgbClr val="990033"/>
                </a:solidFill>
              </a:rPr>
              <a:t> </a:t>
            </a:r>
            <a:r>
              <a:rPr lang="en-US" b="0" dirty="0" smtClean="0"/>
              <a:t>is a market in which goods or services are bought and sold illegally</a:t>
            </a:r>
            <a:r>
              <a:rPr lang="en-US" b="0" dirty="0" smtClean="0">
                <a:cs typeface="Arial" pitchFamily="34" charset="0"/>
              </a:rPr>
              <a:t>—</a:t>
            </a:r>
            <a:r>
              <a:rPr lang="en-US" b="0" dirty="0" smtClean="0"/>
              <a:t>either because they are prohibited or because the equilibrium price is illegal.</a:t>
            </a:r>
          </a:p>
          <a:p>
            <a:pPr marL="233363" indent="-233363" eaLnBrk="1" hangingPunct="1">
              <a:lnSpc>
                <a:spcPct val="80000"/>
              </a:lnSpc>
              <a:buClr>
                <a:srgbClr val="660033"/>
              </a:buClr>
              <a:buSzTx/>
              <a:buFont typeface="Wingdings" pitchFamily="2" charset="2"/>
              <a:buNone/>
            </a:pPr>
            <a:endParaRPr lang="en-US" sz="2400" dirty="0" smtClean="0"/>
          </a:p>
        </p:txBody>
      </p:sp>
      <p:pic>
        <p:nvPicPr>
          <p:cNvPr id="34817" name="Picture 1" descr="C:\Users\solina\AppData\Local\Temp\file00054154633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179329">
            <a:off x="2819400" y="3539066"/>
            <a:ext cx="3462866" cy="331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2335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143000"/>
            <a:ext cx="8915400" cy="1371600"/>
          </a:xfrm>
        </p:spPr>
        <p:txBody>
          <a:bodyPr/>
          <a:lstStyle/>
          <a:p>
            <a:r>
              <a:rPr lang="en-US" sz="2400" dirty="0" smtClean="0"/>
              <a:t>In </a:t>
            </a:r>
            <a:r>
              <a:rPr lang="en-US" sz="2400" dirty="0" smtClean="0">
                <a:hlinkClick r:id="rId3"/>
              </a:rPr>
              <a:t>this</a:t>
            </a:r>
            <a:r>
              <a:rPr lang="en-US" sz="2400" dirty="0" smtClean="0"/>
              <a:t> clip from Seinfeld,  we see how alternate rationing mechanisms come into play with a rent ceiling.  (1:20 minutes)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3048000"/>
            <a:ext cx="3124200" cy="2731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8950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PQuestion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l"/>
            <a:r>
              <a:rPr lang="en-US" sz="2400" dirty="0"/>
              <a:t>1a) Given the new price of $7 some homeowners now think it’s not worth the hassle to rent out spaces.  This causes:</a:t>
            </a:r>
          </a:p>
        </p:txBody>
      </p:sp>
      <p:sp>
        <p:nvSpPr>
          <p:cNvPr id="122883" name="TPAnswers"/>
          <p:cNvSpPr>
            <a:spLocks noGrp="1" noChangeArrowheads="1"/>
          </p:cNvSpPr>
          <p:nvPr>
            <p:ph idx="1"/>
          </p:nvPr>
        </p:nvSpPr>
        <p:spPr/>
        <p:txBody>
          <a:bodyPr wrap="square" tIns="190500" bIns="19050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dirty="0"/>
              <a:t>Some fans arrive several hours early in order to find </a:t>
            </a:r>
            <a:r>
              <a:rPr lang="en-US" sz="2400" dirty="0" smtClean="0"/>
              <a:t>parking after the imposition of a $7 price ceiling.  What would you call this outcome? </a:t>
            </a:r>
          </a:p>
          <a:p>
            <a:pPr marL="457200" indent="-457200">
              <a:buClr>
                <a:srgbClr val="000000"/>
              </a:buClr>
              <a:buFont typeface="+mj-lt"/>
              <a:buAutoNum type="alphaLcParenR"/>
            </a:pPr>
            <a:r>
              <a:rPr lang="en-US" sz="2400" dirty="0"/>
              <a:t> </a:t>
            </a:r>
            <a:r>
              <a:rPr lang="en-US" sz="2400" dirty="0" smtClean="0"/>
              <a:t> shortage</a:t>
            </a:r>
            <a:endParaRPr lang="en-US" sz="2400" dirty="0"/>
          </a:p>
          <a:p>
            <a:pPr marL="609600" indent="-609600">
              <a:buClr>
                <a:srgbClr val="000000"/>
              </a:buClr>
              <a:buFont typeface="+mj-lt"/>
              <a:buAutoNum type="alphaLcParenR"/>
            </a:pPr>
            <a:r>
              <a:rPr lang="en-US" sz="2400" dirty="0" smtClean="0"/>
              <a:t>wasted </a:t>
            </a:r>
            <a:r>
              <a:rPr lang="en-US" sz="2400" dirty="0"/>
              <a:t>resources</a:t>
            </a:r>
          </a:p>
          <a:p>
            <a:pPr marL="609600" indent="-609600">
              <a:buClr>
                <a:srgbClr val="000000"/>
              </a:buClr>
              <a:buFont typeface="+mj-lt"/>
              <a:buAutoNum type="alphaLcParenR"/>
            </a:pPr>
            <a:r>
              <a:rPr lang="en-US" sz="2400" dirty="0"/>
              <a:t>inefficiently low quality</a:t>
            </a:r>
          </a:p>
          <a:p>
            <a:pPr marL="609600" indent="-609600">
              <a:buClr>
                <a:srgbClr val="000000"/>
              </a:buClr>
              <a:buFont typeface="+mj-lt"/>
              <a:buAutoNum type="alphaLcParenR"/>
            </a:pPr>
            <a:r>
              <a:rPr lang="en-US" sz="2400" dirty="0"/>
              <a:t>black markets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22886" name="Picture 6" descr="KW2e_CYU_5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743200"/>
            <a:ext cx="4419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5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43406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PQuestion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l"/>
            <a:r>
              <a:rPr lang="en-US" sz="2400"/>
              <a:t>1a) Given the new price of $7 some homeowners now think it’s not worth the hassle to rent out spaces.  This causes:</a:t>
            </a:r>
          </a:p>
        </p:txBody>
      </p:sp>
      <p:sp>
        <p:nvSpPr>
          <p:cNvPr id="122883" name="TPAnswers"/>
          <p:cNvSpPr>
            <a:spLocks noGrp="1" noChangeArrowheads="1"/>
          </p:cNvSpPr>
          <p:nvPr>
            <p:ph idx="1"/>
          </p:nvPr>
        </p:nvSpPr>
        <p:spPr>
          <a:xfrm>
            <a:off x="76200" y="914400"/>
            <a:ext cx="8458200" cy="5060950"/>
          </a:xfrm>
        </p:spPr>
        <p:txBody>
          <a:bodyPr wrap="square" tIns="190500" bIns="19050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dirty="0"/>
              <a:t>Friends of homeowners near the stadium regularly attend games, even if they aren’t big fans.  But some serious fans have given up because of the parking </a:t>
            </a:r>
            <a:r>
              <a:rPr lang="en-US" sz="2400" dirty="0" smtClean="0"/>
              <a:t>situation caused by the imposition </a:t>
            </a:r>
            <a:r>
              <a:rPr lang="en-US" sz="2400" dirty="0"/>
              <a:t>of a $7 price ceiling</a:t>
            </a:r>
            <a:r>
              <a:rPr lang="en-US" sz="2400" dirty="0" smtClean="0"/>
              <a:t>.  What would you call this?</a:t>
            </a:r>
          </a:p>
          <a:p>
            <a:pPr marL="609600" indent="-609600">
              <a:lnSpc>
                <a:spcPct val="90000"/>
              </a:lnSpc>
              <a:buClr>
                <a:srgbClr val="000000"/>
              </a:buClr>
              <a:buFont typeface="+mj-lt"/>
              <a:buAutoNum type="alphaLcParenR"/>
            </a:pPr>
            <a:r>
              <a:rPr lang="en-US" sz="2400" dirty="0"/>
              <a:t>inefficient allocation of goods</a:t>
            </a:r>
          </a:p>
          <a:p>
            <a:pPr marL="609600" indent="-609600">
              <a:lnSpc>
                <a:spcPct val="90000"/>
              </a:lnSpc>
              <a:buClr>
                <a:srgbClr val="000000"/>
              </a:buClr>
              <a:buFont typeface="+mj-lt"/>
              <a:buAutoNum type="alphaLcParenR"/>
            </a:pPr>
            <a:r>
              <a:rPr lang="en-US" sz="2400" dirty="0"/>
              <a:t>wasted resources</a:t>
            </a:r>
          </a:p>
          <a:p>
            <a:pPr marL="609600" indent="-609600">
              <a:lnSpc>
                <a:spcPct val="90000"/>
              </a:lnSpc>
              <a:buClr>
                <a:srgbClr val="000000"/>
              </a:buClr>
              <a:buFont typeface="+mj-lt"/>
              <a:buAutoNum type="alphaLcParenR"/>
            </a:pPr>
            <a:r>
              <a:rPr lang="en-US" sz="2400" dirty="0"/>
              <a:t>inefficiently low quality</a:t>
            </a:r>
          </a:p>
          <a:p>
            <a:pPr marL="609600" indent="-609600">
              <a:lnSpc>
                <a:spcPct val="90000"/>
              </a:lnSpc>
              <a:buClr>
                <a:srgbClr val="000000"/>
              </a:buClr>
              <a:buFont typeface="+mj-lt"/>
              <a:buAutoNum type="alphaLcParenR"/>
            </a:pPr>
            <a:r>
              <a:rPr lang="en-US" sz="2400" dirty="0"/>
              <a:t>black </a:t>
            </a:r>
            <a:r>
              <a:rPr lang="en-US" sz="2400" dirty="0" smtClean="0"/>
              <a:t>markets</a:t>
            </a:r>
            <a:endParaRPr 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22886" name="Picture 6" descr="KW2e_CYU_5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44196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5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71946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screen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WHY ARE THERE PRICE CEILINGS?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0"/>
            <a:ext cx="9144000" cy="1066800"/>
          </a:xfrm>
          <a:solidFill>
            <a:schemeClr val="bg1">
              <a:alpha val="74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Government </a:t>
            </a:r>
            <a:r>
              <a:rPr lang="en-US" sz="2800" dirty="0"/>
              <a:t>officials often do not understand supply </a:t>
            </a:r>
            <a:r>
              <a:rPr lang="en-US" sz="2800" dirty="0" smtClean="0"/>
              <a:t>and demand analysis.</a:t>
            </a:r>
            <a:endParaRPr lang="en-US" sz="2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890660"/>
            <a:ext cx="9144000" cy="144780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28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Century Gothic"/>
                <a:cs typeface="Century Gothic"/>
              </a:rPr>
              <a:t>They do benefit some people (who are typically better organized and more vocal than those who are harmed by them).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4038600"/>
            <a:ext cx="9144000" cy="129540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28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Century Gothic"/>
                <a:cs typeface="Century Gothic"/>
              </a:rPr>
              <a:t>If the price ceiling is longstanding, buyers may not have a realistic idea of what would happen without it.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6373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4602163"/>
          </a:xfrm>
        </p:spPr>
        <p:txBody>
          <a:bodyPr/>
          <a:lstStyle/>
          <a:p>
            <a:r>
              <a:rPr lang="en-US" sz="2400" b="0" dirty="0"/>
              <a:t>The meaning of </a:t>
            </a:r>
            <a:r>
              <a:rPr lang="en-US" sz="2400" dirty="0">
                <a:hlinkClick r:id="rId3" action="ppaction://hlinksldjump"/>
              </a:rPr>
              <a:t>price controls </a:t>
            </a:r>
            <a:r>
              <a:rPr lang="en-US" sz="2400" b="0" dirty="0"/>
              <a:t>and </a:t>
            </a:r>
            <a:r>
              <a:rPr lang="en-US" sz="2400" dirty="0">
                <a:hlinkClick r:id="rId4" action="ppaction://hlinksldjump"/>
              </a:rPr>
              <a:t>quantity controls, </a:t>
            </a:r>
            <a:r>
              <a:rPr lang="en-US" sz="2400" dirty="0" smtClean="0"/>
              <a:t> </a:t>
            </a:r>
            <a:r>
              <a:rPr lang="en-US" sz="2400" b="0" dirty="0" smtClean="0"/>
              <a:t>two </a:t>
            </a:r>
            <a:r>
              <a:rPr lang="en-US" sz="2400" b="0" dirty="0"/>
              <a:t>kinds of government intervention in markets</a:t>
            </a:r>
          </a:p>
          <a:p>
            <a:r>
              <a:rPr lang="en-US" sz="2400" b="0" dirty="0"/>
              <a:t>How </a:t>
            </a:r>
            <a:r>
              <a:rPr lang="en-US" sz="2400" dirty="0">
                <a:hlinkClick r:id="rId5" action="ppaction://hlinksldjump"/>
              </a:rPr>
              <a:t>price</a:t>
            </a:r>
            <a:r>
              <a:rPr lang="en-US" sz="2400" b="0" dirty="0"/>
              <a:t> and </a:t>
            </a:r>
            <a:r>
              <a:rPr lang="en-US" sz="2400" dirty="0">
                <a:hlinkClick r:id="rId6" action="ppaction://hlinksldjump"/>
              </a:rPr>
              <a:t>quantity</a:t>
            </a:r>
            <a:r>
              <a:rPr lang="en-US" sz="2400" b="0" dirty="0"/>
              <a:t> controls create problems and can make a market inefficient</a:t>
            </a:r>
          </a:p>
          <a:p>
            <a:r>
              <a:rPr lang="en-US" sz="2400" b="0" dirty="0"/>
              <a:t>What </a:t>
            </a:r>
            <a:r>
              <a:rPr lang="en-US" sz="2400" dirty="0">
                <a:hlinkClick r:id="rId7" action="ppaction://hlinksldjump"/>
              </a:rPr>
              <a:t>deadweight loss </a:t>
            </a:r>
            <a:r>
              <a:rPr lang="en-US" sz="2400" b="0" dirty="0"/>
              <a:t>is</a:t>
            </a:r>
          </a:p>
          <a:p>
            <a:r>
              <a:rPr lang="en-US" sz="2400" b="0" dirty="0"/>
              <a:t>Why the </a:t>
            </a:r>
            <a:r>
              <a:rPr lang="en-US" sz="2400" dirty="0">
                <a:hlinkClick r:id="rId5" action="ppaction://hlinksldjump"/>
              </a:rPr>
              <a:t>predictable side effects </a:t>
            </a:r>
            <a:r>
              <a:rPr lang="en-US" sz="2400" b="0" dirty="0"/>
              <a:t>of intervention in markets often lead economists to be skeptical of its usefulness</a:t>
            </a:r>
          </a:p>
          <a:p>
            <a:r>
              <a:rPr lang="en-US" sz="2400" dirty="0">
                <a:hlinkClick r:id="rId8" action="ppaction://hlinksldjump"/>
              </a:rPr>
              <a:t>Who benefits and who loses </a:t>
            </a:r>
            <a:r>
              <a:rPr lang="en-US" sz="2400" b="0" dirty="0"/>
              <a:t>from market interventions, and </a:t>
            </a:r>
            <a:r>
              <a:rPr lang="en-US" sz="2400" dirty="0">
                <a:hlinkClick r:id="rId9" action="ppaction://hlinksldjump"/>
              </a:rPr>
              <a:t>why they are used </a:t>
            </a:r>
            <a:r>
              <a:rPr lang="en-US" sz="2400" b="0" dirty="0"/>
              <a:t>despite their well-known problems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126895" y="6209547"/>
            <a:ext cx="634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 action="ppaction://hlinksldjump"/>
              </a:rPr>
              <a:t>To Video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9096" y="6273798"/>
            <a:ext cx="1268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11" action="ppaction://hlinksldjump"/>
              </a:rPr>
              <a:t>To First </a:t>
            </a:r>
            <a:endParaRPr lang="en-US" sz="10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11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11" action="ppaction://hlinksldjump"/>
              </a:rPr>
              <a:t>Active </a:t>
            </a:r>
            <a:r>
              <a:rPr lang="en-US" sz="10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11" action="ppaction://hlinksldjump"/>
              </a:rPr>
              <a:t>Learning</a:t>
            </a:r>
            <a:endParaRPr lang="en-US" sz="10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1390603" y="6629400"/>
            <a:ext cx="7096993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1527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sz="4000" dirty="0" smtClean="0"/>
              <a:t>PRICE FLOORS   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762000"/>
            <a:ext cx="8839200" cy="47244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dirty="0" smtClean="0"/>
              <a:t>Sometimes governments intervene to push market prices up instead of down.</a:t>
            </a:r>
          </a:p>
          <a:p>
            <a:pPr marL="287338" indent="-287338" eaLnBrk="1" hangingPunct="1">
              <a:buClr>
                <a:schemeClr val="tx1"/>
              </a:buClr>
            </a:pPr>
            <a:endParaRPr lang="en-US" dirty="0" smtClean="0"/>
          </a:p>
          <a:p>
            <a:pPr marL="287338" indent="-287338" eaLnBrk="1" hangingPunct="1">
              <a:buClr>
                <a:srgbClr val="CC0066"/>
              </a:buClr>
              <a:buSzTx/>
              <a:buFont typeface="Wingdings" pitchFamily="2" charset="2"/>
              <a:buChar char="Ø"/>
            </a:pPr>
            <a:endParaRPr lang="en-US" dirty="0" smtClean="0"/>
          </a:p>
          <a:p>
            <a:pPr marL="287338" indent="-287338" eaLnBrk="1" hangingPunct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95800" y="2057400"/>
            <a:ext cx="4572000" cy="434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28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 generous minimum wage in many European countries has contributed to a high rate of unemployment and the flourishing of an illegal labor market.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82800"/>
            <a:ext cx="42672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7382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3600" dirty="0" smtClean="0"/>
              <a:t>THE MARKET FOR BUTTER IN THE ABSENCE OF GOVERNMENT CONTROLS</a:t>
            </a:r>
          </a:p>
        </p:txBody>
      </p:sp>
      <p:sp>
        <p:nvSpPr>
          <p:cNvPr id="44168" name="AutoShape 136"/>
          <p:cNvSpPr>
            <a:spLocks noChangeAspect="1" noChangeArrowheads="1" noTextEdit="1"/>
          </p:cNvSpPr>
          <p:nvPr/>
        </p:nvSpPr>
        <p:spPr bwMode="auto">
          <a:xfrm>
            <a:off x="5562600" y="2209800"/>
            <a:ext cx="3581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169" name="Rectangle 137"/>
          <p:cNvSpPr>
            <a:spLocks noChangeArrowheads="1"/>
          </p:cNvSpPr>
          <p:nvPr/>
        </p:nvSpPr>
        <p:spPr bwMode="auto">
          <a:xfrm>
            <a:off x="6908799" y="4322762"/>
            <a:ext cx="2209800" cy="249237"/>
          </a:xfrm>
          <a:prstGeom prst="rect">
            <a:avLst/>
          </a:prstGeom>
          <a:solidFill>
            <a:srgbClr val="C7C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170" name="Rectangle 138"/>
          <p:cNvSpPr>
            <a:spLocks noChangeArrowheads="1"/>
          </p:cNvSpPr>
          <p:nvPr/>
        </p:nvSpPr>
        <p:spPr bwMode="auto">
          <a:xfrm>
            <a:off x="6005513" y="3327400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$1.40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71" name="Rectangle 139"/>
          <p:cNvSpPr>
            <a:spLocks noChangeArrowheads="1"/>
          </p:cNvSpPr>
          <p:nvPr/>
        </p:nvSpPr>
        <p:spPr bwMode="auto">
          <a:xfrm>
            <a:off x="6005513" y="35798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72" name="Rectangle 140"/>
          <p:cNvSpPr>
            <a:spLocks noChangeArrowheads="1"/>
          </p:cNvSpPr>
          <p:nvPr/>
        </p:nvSpPr>
        <p:spPr bwMode="auto">
          <a:xfrm>
            <a:off x="6097588" y="3579813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1.30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73" name="Rectangle 141"/>
          <p:cNvSpPr>
            <a:spLocks noChangeArrowheads="1"/>
          </p:cNvSpPr>
          <p:nvPr/>
        </p:nvSpPr>
        <p:spPr bwMode="auto">
          <a:xfrm>
            <a:off x="6005513" y="38290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74" name="Rectangle 142"/>
          <p:cNvSpPr>
            <a:spLocks noChangeArrowheads="1"/>
          </p:cNvSpPr>
          <p:nvPr/>
        </p:nvSpPr>
        <p:spPr bwMode="auto">
          <a:xfrm>
            <a:off x="6097588" y="382905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1.20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75" name="Rectangle 143"/>
          <p:cNvSpPr>
            <a:spLocks noChangeArrowheads="1"/>
          </p:cNvSpPr>
          <p:nvPr/>
        </p:nvSpPr>
        <p:spPr bwMode="auto">
          <a:xfrm>
            <a:off x="6005513" y="407828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76" name="Rectangle 144"/>
          <p:cNvSpPr>
            <a:spLocks noChangeArrowheads="1"/>
          </p:cNvSpPr>
          <p:nvPr/>
        </p:nvSpPr>
        <p:spPr bwMode="auto">
          <a:xfrm>
            <a:off x="6097588" y="4078288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77" name="Rectangle 145"/>
          <p:cNvSpPr>
            <a:spLocks noChangeArrowheads="1"/>
          </p:cNvSpPr>
          <p:nvPr/>
        </p:nvSpPr>
        <p:spPr bwMode="auto">
          <a:xfrm>
            <a:off x="6005513" y="43307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78" name="Rectangle 146"/>
          <p:cNvSpPr>
            <a:spLocks noChangeArrowheads="1"/>
          </p:cNvSpPr>
          <p:nvPr/>
        </p:nvSpPr>
        <p:spPr bwMode="auto">
          <a:xfrm>
            <a:off x="6097588" y="433070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79" name="Rectangle 147"/>
          <p:cNvSpPr>
            <a:spLocks noChangeArrowheads="1"/>
          </p:cNvSpPr>
          <p:nvPr/>
        </p:nvSpPr>
        <p:spPr bwMode="auto">
          <a:xfrm>
            <a:off x="6005513" y="457993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80" name="Rectangle 148"/>
          <p:cNvSpPr>
            <a:spLocks noChangeArrowheads="1"/>
          </p:cNvSpPr>
          <p:nvPr/>
        </p:nvSpPr>
        <p:spPr bwMode="auto">
          <a:xfrm>
            <a:off x="6097588" y="4579938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0.90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81" name="Rectangle 149"/>
          <p:cNvSpPr>
            <a:spLocks noChangeArrowheads="1"/>
          </p:cNvSpPr>
          <p:nvPr/>
        </p:nvSpPr>
        <p:spPr bwMode="auto">
          <a:xfrm>
            <a:off x="6005513" y="48323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82" name="Rectangle 150"/>
          <p:cNvSpPr>
            <a:spLocks noChangeArrowheads="1"/>
          </p:cNvSpPr>
          <p:nvPr/>
        </p:nvSpPr>
        <p:spPr bwMode="auto">
          <a:xfrm>
            <a:off x="6097588" y="483235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0.80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83" name="Rectangle 151"/>
          <p:cNvSpPr>
            <a:spLocks noChangeArrowheads="1"/>
          </p:cNvSpPr>
          <p:nvPr/>
        </p:nvSpPr>
        <p:spPr bwMode="auto">
          <a:xfrm>
            <a:off x="6005513" y="508158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84" name="Rectangle 152"/>
          <p:cNvSpPr>
            <a:spLocks noChangeArrowheads="1"/>
          </p:cNvSpPr>
          <p:nvPr/>
        </p:nvSpPr>
        <p:spPr bwMode="auto">
          <a:xfrm>
            <a:off x="6097588" y="5081588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0.70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85" name="Rectangle 153"/>
          <p:cNvSpPr>
            <a:spLocks noChangeArrowheads="1"/>
          </p:cNvSpPr>
          <p:nvPr/>
        </p:nvSpPr>
        <p:spPr bwMode="auto">
          <a:xfrm>
            <a:off x="6005513" y="53324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86" name="Rectangle 154"/>
          <p:cNvSpPr>
            <a:spLocks noChangeArrowheads="1"/>
          </p:cNvSpPr>
          <p:nvPr/>
        </p:nvSpPr>
        <p:spPr bwMode="auto">
          <a:xfrm>
            <a:off x="6097588" y="5332413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0.60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87" name="Rectangle 155"/>
          <p:cNvSpPr>
            <a:spLocks noChangeArrowheads="1"/>
          </p:cNvSpPr>
          <p:nvPr/>
        </p:nvSpPr>
        <p:spPr bwMode="auto">
          <a:xfrm>
            <a:off x="8394700" y="332740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14.0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88" name="Rectangle 156"/>
          <p:cNvSpPr>
            <a:spLocks noChangeArrowheads="1"/>
          </p:cNvSpPr>
          <p:nvPr/>
        </p:nvSpPr>
        <p:spPr bwMode="auto">
          <a:xfrm>
            <a:off x="8394700" y="3579813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13.0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89" name="Rectangle 157"/>
          <p:cNvSpPr>
            <a:spLocks noChangeArrowheads="1"/>
          </p:cNvSpPr>
          <p:nvPr/>
        </p:nvSpPr>
        <p:spPr bwMode="auto">
          <a:xfrm>
            <a:off x="8394700" y="382905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12.0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90" name="Rectangle 158"/>
          <p:cNvSpPr>
            <a:spLocks noChangeArrowheads="1"/>
          </p:cNvSpPr>
          <p:nvPr/>
        </p:nvSpPr>
        <p:spPr bwMode="auto">
          <a:xfrm>
            <a:off x="8394700" y="4081463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11.0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91" name="Rectangle 159"/>
          <p:cNvSpPr>
            <a:spLocks noChangeArrowheads="1"/>
          </p:cNvSpPr>
          <p:nvPr/>
        </p:nvSpPr>
        <p:spPr bwMode="auto">
          <a:xfrm>
            <a:off x="8394700" y="433070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10.0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92" name="Rectangle 160"/>
          <p:cNvSpPr>
            <a:spLocks noChangeArrowheads="1"/>
          </p:cNvSpPr>
          <p:nvPr/>
        </p:nvSpPr>
        <p:spPr bwMode="auto">
          <a:xfrm>
            <a:off x="8485188" y="4579938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9.0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93" name="Rectangle 161"/>
          <p:cNvSpPr>
            <a:spLocks noChangeArrowheads="1"/>
          </p:cNvSpPr>
          <p:nvPr/>
        </p:nvSpPr>
        <p:spPr bwMode="auto">
          <a:xfrm>
            <a:off x="8485188" y="4832350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8.0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94" name="Rectangle 162"/>
          <p:cNvSpPr>
            <a:spLocks noChangeArrowheads="1"/>
          </p:cNvSpPr>
          <p:nvPr/>
        </p:nvSpPr>
        <p:spPr bwMode="auto">
          <a:xfrm>
            <a:off x="8485188" y="5081588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7.0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95" name="Rectangle 163"/>
          <p:cNvSpPr>
            <a:spLocks noChangeArrowheads="1"/>
          </p:cNvSpPr>
          <p:nvPr/>
        </p:nvSpPr>
        <p:spPr bwMode="auto">
          <a:xfrm>
            <a:off x="8485188" y="5334000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6.0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96" name="Rectangle 164"/>
          <p:cNvSpPr>
            <a:spLocks noChangeArrowheads="1"/>
          </p:cNvSpPr>
          <p:nvPr/>
        </p:nvSpPr>
        <p:spPr bwMode="auto">
          <a:xfrm>
            <a:off x="7397750" y="3327400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8.0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97" name="Rectangle 165"/>
          <p:cNvSpPr>
            <a:spLocks noChangeArrowheads="1"/>
          </p:cNvSpPr>
          <p:nvPr/>
        </p:nvSpPr>
        <p:spPr bwMode="auto">
          <a:xfrm>
            <a:off x="7397750" y="3579813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8.5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98" name="Rectangle 166"/>
          <p:cNvSpPr>
            <a:spLocks noChangeArrowheads="1"/>
          </p:cNvSpPr>
          <p:nvPr/>
        </p:nvSpPr>
        <p:spPr bwMode="auto">
          <a:xfrm>
            <a:off x="7397750" y="3829050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9.0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199" name="Rectangle 167"/>
          <p:cNvSpPr>
            <a:spLocks noChangeArrowheads="1"/>
          </p:cNvSpPr>
          <p:nvPr/>
        </p:nvSpPr>
        <p:spPr bwMode="auto">
          <a:xfrm>
            <a:off x="7397750" y="4081463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9.5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00" name="Rectangle 168"/>
          <p:cNvSpPr>
            <a:spLocks noChangeArrowheads="1"/>
          </p:cNvSpPr>
          <p:nvPr/>
        </p:nvSpPr>
        <p:spPr bwMode="auto">
          <a:xfrm>
            <a:off x="7308850" y="433070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10.0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01" name="Rectangle 169"/>
          <p:cNvSpPr>
            <a:spLocks noChangeArrowheads="1"/>
          </p:cNvSpPr>
          <p:nvPr/>
        </p:nvSpPr>
        <p:spPr bwMode="auto">
          <a:xfrm>
            <a:off x="7308850" y="4579938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10.5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02" name="Rectangle 170"/>
          <p:cNvSpPr>
            <a:spLocks noChangeArrowheads="1"/>
          </p:cNvSpPr>
          <p:nvPr/>
        </p:nvSpPr>
        <p:spPr bwMode="auto">
          <a:xfrm>
            <a:off x="7308850" y="483235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11.0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03" name="Rectangle 171"/>
          <p:cNvSpPr>
            <a:spLocks noChangeArrowheads="1"/>
          </p:cNvSpPr>
          <p:nvPr/>
        </p:nvSpPr>
        <p:spPr bwMode="auto">
          <a:xfrm>
            <a:off x="7308850" y="5081588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11.5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04" name="Rectangle 172"/>
          <p:cNvSpPr>
            <a:spLocks noChangeArrowheads="1"/>
          </p:cNvSpPr>
          <p:nvPr/>
        </p:nvSpPr>
        <p:spPr bwMode="auto">
          <a:xfrm>
            <a:off x="7308850" y="533400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12.0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05" name="Freeform 173"/>
          <p:cNvSpPr>
            <a:spLocks/>
          </p:cNvSpPr>
          <p:nvPr/>
        </p:nvSpPr>
        <p:spPr bwMode="auto">
          <a:xfrm>
            <a:off x="5581650" y="2239963"/>
            <a:ext cx="3548063" cy="1035050"/>
          </a:xfrm>
          <a:custGeom>
            <a:avLst/>
            <a:gdLst>
              <a:gd name="T0" fmla="*/ 1711 w 1713"/>
              <a:gd name="T1" fmla="*/ 468 h 468"/>
              <a:gd name="T2" fmla="*/ 0 w 1713"/>
              <a:gd name="T3" fmla="*/ 468 h 468"/>
              <a:gd name="T4" fmla="*/ 0 w 1713"/>
              <a:gd name="T5" fmla="*/ 0 h 468"/>
              <a:gd name="T6" fmla="*/ 1713 w 1713"/>
              <a:gd name="T7" fmla="*/ 0 h 468"/>
              <a:gd name="T8" fmla="*/ 1711 w 1713"/>
              <a:gd name="T9" fmla="*/ 468 h 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13" h="468">
                <a:moveTo>
                  <a:pt x="1711" y="468"/>
                </a:moveTo>
                <a:lnTo>
                  <a:pt x="0" y="468"/>
                </a:lnTo>
                <a:lnTo>
                  <a:pt x="0" y="0"/>
                </a:lnTo>
                <a:lnTo>
                  <a:pt x="1713" y="0"/>
                </a:lnTo>
                <a:lnTo>
                  <a:pt x="1711" y="468"/>
                </a:lnTo>
                <a:close/>
              </a:path>
            </a:pathLst>
          </a:custGeom>
          <a:solidFill>
            <a:srgbClr val="EBDF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06" name="Rectangle 174"/>
          <p:cNvSpPr>
            <a:spLocks noChangeArrowheads="1"/>
          </p:cNvSpPr>
          <p:nvPr/>
        </p:nvSpPr>
        <p:spPr bwMode="auto">
          <a:xfrm>
            <a:off x="7340600" y="2311400"/>
            <a:ext cx="15115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b="1">
                <a:solidFill>
                  <a:srgbClr val="000000"/>
                </a:solidFill>
                <a:latin typeface="Century Gothic"/>
                <a:cs typeface="Century Gothic"/>
              </a:rPr>
              <a:t>Quantity of butter</a:t>
            </a:r>
            <a:endParaRPr lang="en-US" sz="1400" b="1">
              <a:latin typeface="Century Gothic"/>
              <a:cs typeface="Century Gothic"/>
            </a:endParaRPr>
          </a:p>
        </p:txBody>
      </p:sp>
      <p:sp>
        <p:nvSpPr>
          <p:cNvPr id="44207" name="Rectangle 175"/>
          <p:cNvSpPr>
            <a:spLocks noChangeArrowheads="1"/>
          </p:cNvSpPr>
          <p:nvPr/>
        </p:nvSpPr>
        <p:spPr bwMode="auto">
          <a:xfrm>
            <a:off x="7354888" y="2530475"/>
            <a:ext cx="166614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(millions of pounds)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08" name="Rectangle 176"/>
          <p:cNvSpPr>
            <a:spLocks noChangeArrowheads="1"/>
          </p:cNvSpPr>
          <p:nvPr/>
        </p:nvSpPr>
        <p:spPr bwMode="auto">
          <a:xfrm>
            <a:off x="5726113" y="2779713"/>
            <a:ext cx="120275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b="1">
                <a:solidFill>
                  <a:srgbClr val="000000"/>
                </a:solidFill>
                <a:latin typeface="Century Gothic"/>
                <a:cs typeface="Century Gothic"/>
              </a:rPr>
              <a:t>Price of butter</a:t>
            </a:r>
            <a:endParaRPr lang="en-US" sz="1400" b="1">
              <a:latin typeface="Century Gothic"/>
              <a:cs typeface="Century Gothic"/>
            </a:endParaRPr>
          </a:p>
        </p:txBody>
      </p:sp>
      <p:sp>
        <p:nvSpPr>
          <p:cNvPr id="44209" name="Rectangle 177"/>
          <p:cNvSpPr>
            <a:spLocks noChangeArrowheads="1"/>
          </p:cNvSpPr>
          <p:nvPr/>
        </p:nvSpPr>
        <p:spPr bwMode="auto">
          <a:xfrm>
            <a:off x="5856288" y="3000375"/>
            <a:ext cx="10570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(per pound)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10" name="Line 178"/>
          <p:cNvSpPr>
            <a:spLocks noChangeShapeType="1"/>
          </p:cNvSpPr>
          <p:nvPr/>
        </p:nvSpPr>
        <p:spPr bwMode="auto">
          <a:xfrm>
            <a:off x="5581650" y="3562350"/>
            <a:ext cx="3548063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11" name="Line 179"/>
          <p:cNvSpPr>
            <a:spLocks noChangeShapeType="1"/>
          </p:cNvSpPr>
          <p:nvPr/>
        </p:nvSpPr>
        <p:spPr bwMode="auto">
          <a:xfrm>
            <a:off x="5581650" y="3811588"/>
            <a:ext cx="3548063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12" name="Line 180"/>
          <p:cNvSpPr>
            <a:spLocks noChangeShapeType="1"/>
          </p:cNvSpPr>
          <p:nvPr/>
        </p:nvSpPr>
        <p:spPr bwMode="auto">
          <a:xfrm>
            <a:off x="5581650" y="4064000"/>
            <a:ext cx="3548063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13" name="Line 181"/>
          <p:cNvSpPr>
            <a:spLocks noChangeShapeType="1"/>
          </p:cNvSpPr>
          <p:nvPr/>
        </p:nvSpPr>
        <p:spPr bwMode="auto">
          <a:xfrm>
            <a:off x="5581650" y="4313238"/>
            <a:ext cx="3548063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14" name="Line 182"/>
          <p:cNvSpPr>
            <a:spLocks noChangeShapeType="1"/>
          </p:cNvSpPr>
          <p:nvPr/>
        </p:nvSpPr>
        <p:spPr bwMode="auto">
          <a:xfrm>
            <a:off x="5581650" y="4562475"/>
            <a:ext cx="3548063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15" name="Line 183"/>
          <p:cNvSpPr>
            <a:spLocks noChangeShapeType="1"/>
          </p:cNvSpPr>
          <p:nvPr/>
        </p:nvSpPr>
        <p:spPr bwMode="auto">
          <a:xfrm>
            <a:off x="5581650" y="4814888"/>
            <a:ext cx="3548063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16" name="Line 184"/>
          <p:cNvSpPr>
            <a:spLocks noChangeShapeType="1"/>
          </p:cNvSpPr>
          <p:nvPr/>
        </p:nvSpPr>
        <p:spPr bwMode="auto">
          <a:xfrm>
            <a:off x="5581650" y="5064125"/>
            <a:ext cx="3548063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17" name="Line 185"/>
          <p:cNvSpPr>
            <a:spLocks noChangeShapeType="1"/>
          </p:cNvSpPr>
          <p:nvPr/>
        </p:nvSpPr>
        <p:spPr bwMode="auto">
          <a:xfrm>
            <a:off x="5581650" y="5316538"/>
            <a:ext cx="3548063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18" name="Line 186"/>
          <p:cNvSpPr>
            <a:spLocks noChangeShapeType="1"/>
          </p:cNvSpPr>
          <p:nvPr/>
        </p:nvSpPr>
        <p:spPr bwMode="auto">
          <a:xfrm>
            <a:off x="5581650" y="3268663"/>
            <a:ext cx="3548063" cy="0"/>
          </a:xfrm>
          <a:prstGeom prst="line">
            <a:avLst/>
          </a:prstGeom>
          <a:noFill/>
          <a:ln w="14288">
            <a:solidFill>
              <a:srgbClr val="BCBE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19" name="Line 187"/>
          <p:cNvSpPr>
            <a:spLocks noChangeShapeType="1"/>
          </p:cNvSpPr>
          <p:nvPr/>
        </p:nvSpPr>
        <p:spPr bwMode="auto">
          <a:xfrm>
            <a:off x="8008938" y="3268663"/>
            <a:ext cx="0" cy="2335212"/>
          </a:xfrm>
          <a:prstGeom prst="line">
            <a:avLst/>
          </a:prstGeom>
          <a:noFill/>
          <a:ln w="14288">
            <a:solidFill>
              <a:srgbClr val="BCBE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20" name="Line 188"/>
          <p:cNvSpPr>
            <a:spLocks noChangeShapeType="1"/>
          </p:cNvSpPr>
          <p:nvPr/>
        </p:nvSpPr>
        <p:spPr bwMode="auto">
          <a:xfrm>
            <a:off x="6908800" y="2236788"/>
            <a:ext cx="0" cy="3371850"/>
          </a:xfrm>
          <a:prstGeom prst="line">
            <a:avLst/>
          </a:prstGeom>
          <a:noFill/>
          <a:ln w="14288">
            <a:solidFill>
              <a:srgbClr val="BCBE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21" name="Rectangle 189"/>
          <p:cNvSpPr>
            <a:spLocks noChangeArrowheads="1"/>
          </p:cNvSpPr>
          <p:nvPr/>
        </p:nvSpPr>
        <p:spPr bwMode="auto">
          <a:xfrm>
            <a:off x="5581650" y="2236788"/>
            <a:ext cx="3548063" cy="3381375"/>
          </a:xfrm>
          <a:prstGeom prst="rect">
            <a:avLst/>
          </a:prstGeom>
          <a:noFill/>
          <a:ln w="28575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22" name="Rectangle 190"/>
          <p:cNvSpPr>
            <a:spLocks noChangeArrowheads="1"/>
          </p:cNvSpPr>
          <p:nvPr/>
        </p:nvSpPr>
        <p:spPr bwMode="auto">
          <a:xfrm>
            <a:off x="8233456" y="2819627"/>
            <a:ext cx="91054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 algn="ctr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supplied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44223" name="Rectangle 191"/>
          <p:cNvSpPr>
            <a:spLocks noChangeArrowheads="1"/>
          </p:cNvSpPr>
          <p:nvPr/>
        </p:nvSpPr>
        <p:spPr bwMode="auto">
          <a:xfrm>
            <a:off x="6934200" y="2836863"/>
            <a:ext cx="11160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 algn="ctr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demanded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44224" name="Freeform 192"/>
          <p:cNvSpPr>
            <a:spLocks/>
          </p:cNvSpPr>
          <p:nvPr/>
        </p:nvSpPr>
        <p:spPr bwMode="auto">
          <a:xfrm>
            <a:off x="7112000" y="2806700"/>
            <a:ext cx="1746250" cy="0"/>
          </a:xfrm>
          <a:custGeom>
            <a:avLst/>
            <a:gdLst>
              <a:gd name="T0" fmla="*/ 0 w 843"/>
              <a:gd name="T1" fmla="*/ 843 w 843"/>
              <a:gd name="T2" fmla="*/ 0 w 84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843">
                <a:moveTo>
                  <a:pt x="0" y="0"/>
                </a:moveTo>
                <a:lnTo>
                  <a:pt x="84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25" name="Line 193"/>
          <p:cNvSpPr>
            <a:spLocks noChangeShapeType="1"/>
          </p:cNvSpPr>
          <p:nvPr/>
        </p:nvSpPr>
        <p:spPr bwMode="auto">
          <a:xfrm>
            <a:off x="7112000" y="2806700"/>
            <a:ext cx="174625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26" name="Rectangle 194"/>
          <p:cNvSpPr>
            <a:spLocks noChangeArrowheads="1"/>
          </p:cNvSpPr>
          <p:nvPr/>
        </p:nvSpPr>
        <p:spPr bwMode="auto">
          <a:xfrm>
            <a:off x="3733800" y="6324600"/>
            <a:ext cx="32505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butter (millions of pounds</a:t>
            </a:r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)</a:t>
            </a:r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548912" name="Straight Connector 86"/>
          <p:cNvCxnSpPr>
            <a:cxnSpLocks noChangeShapeType="1"/>
          </p:cNvCxnSpPr>
          <p:nvPr/>
        </p:nvCxnSpPr>
        <p:spPr bwMode="auto">
          <a:xfrm>
            <a:off x="1377950" y="3810000"/>
            <a:ext cx="2176463" cy="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8914" name="Straight Connector 86"/>
          <p:cNvCxnSpPr>
            <a:cxnSpLocks noChangeShapeType="1"/>
          </p:cNvCxnSpPr>
          <p:nvPr/>
        </p:nvCxnSpPr>
        <p:spPr bwMode="auto">
          <a:xfrm>
            <a:off x="3659188" y="3848100"/>
            <a:ext cx="3175" cy="1989138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229" name="Line 197"/>
          <p:cNvSpPr>
            <a:spLocks noChangeShapeType="1"/>
          </p:cNvSpPr>
          <p:nvPr/>
        </p:nvSpPr>
        <p:spPr bwMode="auto">
          <a:xfrm>
            <a:off x="1225550" y="2341563"/>
            <a:ext cx="128588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30" name="Line 198"/>
          <p:cNvSpPr>
            <a:spLocks noChangeShapeType="1"/>
          </p:cNvSpPr>
          <p:nvPr/>
        </p:nvSpPr>
        <p:spPr bwMode="auto">
          <a:xfrm>
            <a:off x="1225550" y="2701925"/>
            <a:ext cx="128588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31" name="Line 199"/>
          <p:cNvSpPr>
            <a:spLocks noChangeShapeType="1"/>
          </p:cNvSpPr>
          <p:nvPr/>
        </p:nvSpPr>
        <p:spPr bwMode="auto">
          <a:xfrm>
            <a:off x="1225550" y="3065463"/>
            <a:ext cx="128588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32" name="Line 200"/>
          <p:cNvSpPr>
            <a:spLocks noChangeShapeType="1"/>
          </p:cNvSpPr>
          <p:nvPr/>
        </p:nvSpPr>
        <p:spPr bwMode="auto">
          <a:xfrm>
            <a:off x="1225550" y="3432175"/>
            <a:ext cx="128588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33" name="Line 201"/>
          <p:cNvSpPr>
            <a:spLocks noChangeShapeType="1"/>
          </p:cNvSpPr>
          <p:nvPr/>
        </p:nvSpPr>
        <p:spPr bwMode="auto">
          <a:xfrm>
            <a:off x="1225550" y="3798888"/>
            <a:ext cx="128588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34" name="Line 202"/>
          <p:cNvSpPr>
            <a:spLocks noChangeShapeType="1"/>
          </p:cNvSpPr>
          <p:nvPr/>
        </p:nvSpPr>
        <p:spPr bwMode="auto">
          <a:xfrm>
            <a:off x="1225550" y="4164013"/>
            <a:ext cx="128588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35" name="Line 203"/>
          <p:cNvSpPr>
            <a:spLocks noChangeShapeType="1"/>
          </p:cNvSpPr>
          <p:nvPr/>
        </p:nvSpPr>
        <p:spPr bwMode="auto">
          <a:xfrm>
            <a:off x="1225550" y="4525963"/>
            <a:ext cx="128588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36" name="Line 204"/>
          <p:cNvSpPr>
            <a:spLocks noChangeShapeType="1"/>
          </p:cNvSpPr>
          <p:nvPr/>
        </p:nvSpPr>
        <p:spPr bwMode="auto">
          <a:xfrm>
            <a:off x="1225550" y="4892675"/>
            <a:ext cx="128588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37" name="Line 205"/>
          <p:cNvSpPr>
            <a:spLocks noChangeShapeType="1"/>
          </p:cNvSpPr>
          <p:nvPr/>
        </p:nvSpPr>
        <p:spPr bwMode="auto">
          <a:xfrm>
            <a:off x="1225550" y="5256213"/>
            <a:ext cx="128588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38" name="Line 206"/>
          <p:cNvSpPr>
            <a:spLocks noChangeShapeType="1"/>
          </p:cNvSpPr>
          <p:nvPr/>
        </p:nvSpPr>
        <p:spPr bwMode="auto">
          <a:xfrm>
            <a:off x="2041525" y="5856288"/>
            <a:ext cx="0" cy="131762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39" name="Line 207"/>
          <p:cNvSpPr>
            <a:spLocks noChangeShapeType="1"/>
          </p:cNvSpPr>
          <p:nvPr/>
        </p:nvSpPr>
        <p:spPr bwMode="auto">
          <a:xfrm>
            <a:off x="2449513" y="5856288"/>
            <a:ext cx="0" cy="131762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40" name="Line 208"/>
          <p:cNvSpPr>
            <a:spLocks noChangeShapeType="1"/>
          </p:cNvSpPr>
          <p:nvPr/>
        </p:nvSpPr>
        <p:spPr bwMode="auto">
          <a:xfrm>
            <a:off x="2855913" y="5856288"/>
            <a:ext cx="0" cy="131762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41" name="Line 209"/>
          <p:cNvSpPr>
            <a:spLocks noChangeShapeType="1"/>
          </p:cNvSpPr>
          <p:nvPr/>
        </p:nvSpPr>
        <p:spPr bwMode="auto">
          <a:xfrm>
            <a:off x="3265488" y="5856288"/>
            <a:ext cx="0" cy="131762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42" name="Line 210"/>
          <p:cNvSpPr>
            <a:spLocks noChangeShapeType="1"/>
          </p:cNvSpPr>
          <p:nvPr/>
        </p:nvSpPr>
        <p:spPr bwMode="auto">
          <a:xfrm>
            <a:off x="3675063" y="5856288"/>
            <a:ext cx="0" cy="131762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43" name="Line 211"/>
          <p:cNvSpPr>
            <a:spLocks noChangeShapeType="1"/>
          </p:cNvSpPr>
          <p:nvPr/>
        </p:nvSpPr>
        <p:spPr bwMode="auto">
          <a:xfrm>
            <a:off x="4081463" y="5856288"/>
            <a:ext cx="0" cy="131762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44" name="Line 212"/>
          <p:cNvSpPr>
            <a:spLocks noChangeShapeType="1"/>
          </p:cNvSpPr>
          <p:nvPr/>
        </p:nvSpPr>
        <p:spPr bwMode="auto">
          <a:xfrm>
            <a:off x="4489450" y="5856288"/>
            <a:ext cx="0" cy="131762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45" name="Line 213"/>
          <p:cNvSpPr>
            <a:spLocks noChangeShapeType="1"/>
          </p:cNvSpPr>
          <p:nvPr/>
        </p:nvSpPr>
        <p:spPr bwMode="auto">
          <a:xfrm>
            <a:off x="4897438" y="5856288"/>
            <a:ext cx="0" cy="131762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46" name="Line 214"/>
          <p:cNvSpPr>
            <a:spLocks noChangeShapeType="1"/>
          </p:cNvSpPr>
          <p:nvPr/>
        </p:nvSpPr>
        <p:spPr bwMode="auto">
          <a:xfrm>
            <a:off x="5305425" y="5856288"/>
            <a:ext cx="0" cy="131762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47" name="Line 215"/>
          <p:cNvSpPr>
            <a:spLocks noChangeShapeType="1"/>
          </p:cNvSpPr>
          <p:nvPr/>
        </p:nvSpPr>
        <p:spPr bwMode="auto">
          <a:xfrm flipV="1">
            <a:off x="1225550" y="1360488"/>
            <a:ext cx="0" cy="42291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48" name="Freeform 216"/>
          <p:cNvSpPr>
            <a:spLocks/>
          </p:cNvSpPr>
          <p:nvPr/>
        </p:nvSpPr>
        <p:spPr bwMode="auto">
          <a:xfrm>
            <a:off x="1225550" y="5678488"/>
            <a:ext cx="354013" cy="309562"/>
          </a:xfrm>
          <a:custGeom>
            <a:avLst/>
            <a:gdLst>
              <a:gd name="T0" fmla="*/ 156 w 156"/>
              <a:gd name="T1" fmla="*/ 132 h 132"/>
              <a:gd name="T2" fmla="*/ 0 w 156"/>
              <a:gd name="T3" fmla="*/ 132 h 132"/>
              <a:gd name="T4" fmla="*/ 0 w 156"/>
              <a:gd name="T5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6" h="132">
                <a:moveTo>
                  <a:pt x="156" y="132"/>
                </a:moveTo>
                <a:lnTo>
                  <a:pt x="0" y="132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49" name="Line 217"/>
          <p:cNvSpPr>
            <a:spLocks noChangeShapeType="1"/>
          </p:cNvSpPr>
          <p:nvPr/>
        </p:nvSpPr>
        <p:spPr bwMode="auto">
          <a:xfrm flipH="1">
            <a:off x="1665288" y="5988050"/>
            <a:ext cx="3897312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50" name="Line 218"/>
          <p:cNvSpPr>
            <a:spLocks noChangeShapeType="1"/>
          </p:cNvSpPr>
          <p:nvPr/>
        </p:nvSpPr>
        <p:spPr bwMode="auto">
          <a:xfrm flipV="1">
            <a:off x="1173163" y="5556250"/>
            <a:ext cx="106362" cy="6508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51" name="Line 219"/>
          <p:cNvSpPr>
            <a:spLocks noChangeShapeType="1"/>
          </p:cNvSpPr>
          <p:nvPr/>
        </p:nvSpPr>
        <p:spPr bwMode="auto">
          <a:xfrm flipV="1">
            <a:off x="1173163" y="5645150"/>
            <a:ext cx="106362" cy="6508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52" name="Line 220"/>
          <p:cNvSpPr>
            <a:spLocks noChangeShapeType="1"/>
          </p:cNvSpPr>
          <p:nvPr/>
        </p:nvSpPr>
        <p:spPr bwMode="auto">
          <a:xfrm flipH="1">
            <a:off x="1547813" y="5926138"/>
            <a:ext cx="63500" cy="11747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53" name="Line 221"/>
          <p:cNvSpPr>
            <a:spLocks noChangeShapeType="1"/>
          </p:cNvSpPr>
          <p:nvPr/>
        </p:nvSpPr>
        <p:spPr bwMode="auto">
          <a:xfrm flipH="1">
            <a:off x="1633538" y="5926138"/>
            <a:ext cx="63500" cy="11747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54" name="Line 222"/>
          <p:cNvSpPr>
            <a:spLocks noChangeShapeType="1"/>
          </p:cNvSpPr>
          <p:nvPr/>
        </p:nvSpPr>
        <p:spPr bwMode="auto">
          <a:xfrm>
            <a:off x="2855913" y="2341563"/>
            <a:ext cx="1633537" cy="2914650"/>
          </a:xfrm>
          <a:prstGeom prst="line">
            <a:avLst/>
          </a:prstGeom>
          <a:noFill/>
          <a:ln w="3016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55" name="Line 223"/>
          <p:cNvSpPr>
            <a:spLocks noChangeShapeType="1"/>
          </p:cNvSpPr>
          <p:nvPr/>
        </p:nvSpPr>
        <p:spPr bwMode="auto">
          <a:xfrm flipH="1">
            <a:off x="2041525" y="2341563"/>
            <a:ext cx="3263900" cy="2914650"/>
          </a:xfrm>
          <a:prstGeom prst="line">
            <a:avLst/>
          </a:prstGeom>
          <a:noFill/>
          <a:ln w="3016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56" name="Rectangle 224"/>
          <p:cNvSpPr>
            <a:spLocks noChangeArrowheads="1"/>
          </p:cNvSpPr>
          <p:nvPr/>
        </p:nvSpPr>
        <p:spPr bwMode="auto">
          <a:xfrm>
            <a:off x="1990725" y="60261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57" name="Rectangle 225"/>
          <p:cNvSpPr>
            <a:spLocks noChangeArrowheads="1"/>
          </p:cNvSpPr>
          <p:nvPr/>
        </p:nvSpPr>
        <p:spPr bwMode="auto">
          <a:xfrm>
            <a:off x="2400300" y="60261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58" name="Rectangle 226"/>
          <p:cNvSpPr>
            <a:spLocks noChangeArrowheads="1"/>
          </p:cNvSpPr>
          <p:nvPr/>
        </p:nvSpPr>
        <p:spPr bwMode="auto">
          <a:xfrm>
            <a:off x="1030288" y="60261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59" name="Rectangle 227"/>
          <p:cNvSpPr>
            <a:spLocks noChangeArrowheads="1"/>
          </p:cNvSpPr>
          <p:nvPr/>
        </p:nvSpPr>
        <p:spPr bwMode="auto">
          <a:xfrm>
            <a:off x="2806700" y="60261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60" name="Rectangle 228"/>
          <p:cNvSpPr>
            <a:spLocks noChangeArrowheads="1"/>
          </p:cNvSpPr>
          <p:nvPr/>
        </p:nvSpPr>
        <p:spPr bwMode="auto">
          <a:xfrm>
            <a:off x="3214688" y="60261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61" name="Rectangle 229"/>
          <p:cNvSpPr>
            <a:spLocks noChangeArrowheads="1"/>
          </p:cNvSpPr>
          <p:nvPr/>
        </p:nvSpPr>
        <p:spPr bwMode="auto">
          <a:xfrm>
            <a:off x="3575050" y="602615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62" name="Rectangle 230"/>
          <p:cNvSpPr>
            <a:spLocks noChangeArrowheads="1"/>
          </p:cNvSpPr>
          <p:nvPr/>
        </p:nvSpPr>
        <p:spPr bwMode="auto">
          <a:xfrm>
            <a:off x="3983038" y="602615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63" name="Rectangle 231"/>
          <p:cNvSpPr>
            <a:spLocks noChangeArrowheads="1"/>
          </p:cNvSpPr>
          <p:nvPr/>
        </p:nvSpPr>
        <p:spPr bwMode="auto">
          <a:xfrm>
            <a:off x="4799013" y="602615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64" name="Rectangle 232"/>
          <p:cNvSpPr>
            <a:spLocks noChangeArrowheads="1"/>
          </p:cNvSpPr>
          <p:nvPr/>
        </p:nvSpPr>
        <p:spPr bwMode="auto">
          <a:xfrm>
            <a:off x="4389438" y="602615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65" name="Rectangle 233"/>
          <p:cNvSpPr>
            <a:spLocks noChangeArrowheads="1"/>
          </p:cNvSpPr>
          <p:nvPr/>
        </p:nvSpPr>
        <p:spPr bwMode="auto">
          <a:xfrm>
            <a:off x="5205413" y="602615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66" name="Rectangle 234"/>
          <p:cNvSpPr>
            <a:spLocks noChangeArrowheads="1"/>
          </p:cNvSpPr>
          <p:nvPr/>
        </p:nvSpPr>
        <p:spPr bwMode="auto">
          <a:xfrm>
            <a:off x="693738" y="2220913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$1.40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67" name="Rectangle 235"/>
          <p:cNvSpPr>
            <a:spLocks noChangeArrowheads="1"/>
          </p:cNvSpPr>
          <p:nvPr/>
        </p:nvSpPr>
        <p:spPr bwMode="auto">
          <a:xfrm>
            <a:off x="790575" y="258762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1.30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68" name="Rectangle 236"/>
          <p:cNvSpPr>
            <a:spLocks noChangeArrowheads="1"/>
          </p:cNvSpPr>
          <p:nvPr/>
        </p:nvSpPr>
        <p:spPr bwMode="auto">
          <a:xfrm>
            <a:off x="790575" y="2951163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1.20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69" name="Rectangle 237"/>
          <p:cNvSpPr>
            <a:spLocks noChangeArrowheads="1"/>
          </p:cNvSpPr>
          <p:nvPr/>
        </p:nvSpPr>
        <p:spPr bwMode="auto">
          <a:xfrm>
            <a:off x="790575" y="3319463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70" name="Rectangle 238"/>
          <p:cNvSpPr>
            <a:spLocks noChangeArrowheads="1"/>
          </p:cNvSpPr>
          <p:nvPr/>
        </p:nvSpPr>
        <p:spPr bwMode="auto">
          <a:xfrm>
            <a:off x="790575" y="3681413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71" name="Rectangle 239"/>
          <p:cNvSpPr>
            <a:spLocks noChangeArrowheads="1"/>
          </p:cNvSpPr>
          <p:nvPr/>
        </p:nvSpPr>
        <p:spPr bwMode="auto">
          <a:xfrm>
            <a:off x="790575" y="404177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0.90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72" name="Rectangle 240"/>
          <p:cNvSpPr>
            <a:spLocks noChangeArrowheads="1"/>
          </p:cNvSpPr>
          <p:nvPr/>
        </p:nvSpPr>
        <p:spPr bwMode="auto">
          <a:xfrm>
            <a:off x="790575" y="441007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0.80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73" name="Rectangle 241"/>
          <p:cNvSpPr>
            <a:spLocks noChangeArrowheads="1"/>
          </p:cNvSpPr>
          <p:nvPr/>
        </p:nvSpPr>
        <p:spPr bwMode="auto">
          <a:xfrm>
            <a:off x="790575" y="477520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0.70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74" name="Rectangle 242"/>
          <p:cNvSpPr>
            <a:spLocks noChangeArrowheads="1"/>
          </p:cNvSpPr>
          <p:nvPr/>
        </p:nvSpPr>
        <p:spPr bwMode="auto">
          <a:xfrm>
            <a:off x="790575" y="514032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0.60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75" name="Oval 243"/>
          <p:cNvSpPr>
            <a:spLocks noChangeArrowheads="1"/>
          </p:cNvSpPr>
          <p:nvPr/>
        </p:nvSpPr>
        <p:spPr bwMode="auto">
          <a:xfrm>
            <a:off x="2803525" y="2284413"/>
            <a:ext cx="107950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76" name="Oval 244"/>
          <p:cNvSpPr>
            <a:spLocks noChangeArrowheads="1"/>
          </p:cNvSpPr>
          <p:nvPr/>
        </p:nvSpPr>
        <p:spPr bwMode="auto">
          <a:xfrm>
            <a:off x="3008313" y="2646363"/>
            <a:ext cx="107950" cy="1095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77" name="Oval 245"/>
          <p:cNvSpPr>
            <a:spLocks noChangeArrowheads="1"/>
          </p:cNvSpPr>
          <p:nvPr/>
        </p:nvSpPr>
        <p:spPr bwMode="auto">
          <a:xfrm>
            <a:off x="3211513" y="3011488"/>
            <a:ext cx="107950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78" name="Oval 246"/>
          <p:cNvSpPr>
            <a:spLocks noChangeArrowheads="1"/>
          </p:cNvSpPr>
          <p:nvPr/>
        </p:nvSpPr>
        <p:spPr bwMode="auto">
          <a:xfrm>
            <a:off x="3414713" y="3378200"/>
            <a:ext cx="107950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79" name="Oval 247"/>
          <p:cNvSpPr>
            <a:spLocks noChangeArrowheads="1"/>
          </p:cNvSpPr>
          <p:nvPr/>
        </p:nvSpPr>
        <p:spPr bwMode="auto">
          <a:xfrm>
            <a:off x="4025900" y="3378200"/>
            <a:ext cx="109538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80" name="Oval 248"/>
          <p:cNvSpPr>
            <a:spLocks noChangeArrowheads="1"/>
          </p:cNvSpPr>
          <p:nvPr/>
        </p:nvSpPr>
        <p:spPr bwMode="auto">
          <a:xfrm>
            <a:off x="4435475" y="3011488"/>
            <a:ext cx="106363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81" name="Oval 249"/>
          <p:cNvSpPr>
            <a:spLocks noChangeArrowheads="1"/>
          </p:cNvSpPr>
          <p:nvPr/>
        </p:nvSpPr>
        <p:spPr bwMode="auto">
          <a:xfrm>
            <a:off x="4841875" y="2646363"/>
            <a:ext cx="109538" cy="1095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82" name="Oval 250"/>
          <p:cNvSpPr>
            <a:spLocks noChangeArrowheads="1"/>
          </p:cNvSpPr>
          <p:nvPr/>
        </p:nvSpPr>
        <p:spPr bwMode="auto">
          <a:xfrm>
            <a:off x="5251450" y="2270125"/>
            <a:ext cx="106363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83" name="Oval 251"/>
          <p:cNvSpPr>
            <a:spLocks noChangeArrowheads="1"/>
          </p:cNvSpPr>
          <p:nvPr/>
        </p:nvSpPr>
        <p:spPr bwMode="auto">
          <a:xfrm>
            <a:off x="3619500" y="3744913"/>
            <a:ext cx="107950" cy="1095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84" name="Oval 252"/>
          <p:cNvSpPr>
            <a:spLocks noChangeArrowheads="1"/>
          </p:cNvSpPr>
          <p:nvPr/>
        </p:nvSpPr>
        <p:spPr bwMode="auto">
          <a:xfrm>
            <a:off x="3824288" y="4110038"/>
            <a:ext cx="106362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85" name="Oval 253"/>
          <p:cNvSpPr>
            <a:spLocks noChangeArrowheads="1"/>
          </p:cNvSpPr>
          <p:nvPr/>
        </p:nvSpPr>
        <p:spPr bwMode="auto">
          <a:xfrm>
            <a:off x="4025900" y="4468813"/>
            <a:ext cx="109538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86" name="Oval 254"/>
          <p:cNvSpPr>
            <a:spLocks noChangeArrowheads="1"/>
          </p:cNvSpPr>
          <p:nvPr/>
        </p:nvSpPr>
        <p:spPr bwMode="auto">
          <a:xfrm>
            <a:off x="4230688" y="4835525"/>
            <a:ext cx="107950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87" name="Oval 255"/>
          <p:cNvSpPr>
            <a:spLocks noChangeArrowheads="1"/>
          </p:cNvSpPr>
          <p:nvPr/>
        </p:nvSpPr>
        <p:spPr bwMode="auto">
          <a:xfrm>
            <a:off x="4435475" y="5202238"/>
            <a:ext cx="106363" cy="1095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88" name="Oval 256"/>
          <p:cNvSpPr>
            <a:spLocks noChangeArrowheads="1"/>
          </p:cNvSpPr>
          <p:nvPr/>
        </p:nvSpPr>
        <p:spPr bwMode="auto">
          <a:xfrm>
            <a:off x="3211513" y="4110038"/>
            <a:ext cx="107950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89" name="Oval 257"/>
          <p:cNvSpPr>
            <a:spLocks noChangeArrowheads="1"/>
          </p:cNvSpPr>
          <p:nvPr/>
        </p:nvSpPr>
        <p:spPr bwMode="auto">
          <a:xfrm>
            <a:off x="2803525" y="4468813"/>
            <a:ext cx="107950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90" name="Oval 258"/>
          <p:cNvSpPr>
            <a:spLocks noChangeArrowheads="1"/>
          </p:cNvSpPr>
          <p:nvPr/>
        </p:nvSpPr>
        <p:spPr bwMode="auto">
          <a:xfrm>
            <a:off x="2395538" y="4835525"/>
            <a:ext cx="107950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91" name="Oval 259"/>
          <p:cNvSpPr>
            <a:spLocks noChangeArrowheads="1"/>
          </p:cNvSpPr>
          <p:nvPr/>
        </p:nvSpPr>
        <p:spPr bwMode="auto">
          <a:xfrm>
            <a:off x="1989138" y="5202238"/>
            <a:ext cx="106362" cy="1095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292" name="Rectangle 260"/>
          <p:cNvSpPr>
            <a:spLocks noChangeArrowheads="1"/>
          </p:cNvSpPr>
          <p:nvPr/>
        </p:nvSpPr>
        <p:spPr bwMode="auto">
          <a:xfrm>
            <a:off x="90488" y="1219200"/>
            <a:ext cx="114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Price of butter </a:t>
            </a:r>
          </a:p>
          <a:p>
            <a:pPr marL="1588" indent="-1588"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(per pound)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4293" name="Rectangle 261"/>
          <p:cNvSpPr>
            <a:spLocks noChangeArrowheads="1"/>
          </p:cNvSpPr>
          <p:nvPr/>
        </p:nvSpPr>
        <p:spPr bwMode="auto">
          <a:xfrm>
            <a:off x="4502150" y="5319713"/>
            <a:ext cx="1627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44294" name="Rectangle 262"/>
          <p:cNvSpPr>
            <a:spLocks noChangeArrowheads="1"/>
          </p:cNvSpPr>
          <p:nvPr/>
        </p:nvSpPr>
        <p:spPr bwMode="auto">
          <a:xfrm>
            <a:off x="5380038" y="2057400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44295" name="Rectangle 263"/>
          <p:cNvSpPr>
            <a:spLocks noChangeArrowheads="1"/>
          </p:cNvSpPr>
          <p:nvPr/>
        </p:nvSpPr>
        <p:spPr bwMode="auto">
          <a:xfrm>
            <a:off x="3646488" y="3443288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1332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4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4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4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4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48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4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69" grpId="0" animBg="1"/>
      <p:bldP spid="44187" grpId="0"/>
      <p:bldP spid="44188" grpId="0"/>
      <p:bldP spid="44189" grpId="0"/>
      <p:bldP spid="44190" grpId="0"/>
      <p:bldP spid="44191" grpId="0"/>
      <p:bldP spid="44192" grpId="0"/>
      <p:bldP spid="44193" grpId="0"/>
      <p:bldP spid="44194" grpId="0"/>
      <p:bldP spid="44195" grpId="0"/>
      <p:bldP spid="44196" grpId="0"/>
      <p:bldP spid="44197" grpId="0"/>
      <p:bldP spid="44198" grpId="0"/>
      <p:bldP spid="44199" grpId="0"/>
      <p:bldP spid="44200" grpId="0"/>
      <p:bldP spid="44201" grpId="0"/>
      <p:bldP spid="44202" grpId="0"/>
      <p:bldP spid="44203" grpId="0"/>
      <p:bldP spid="44204" grpId="0"/>
      <p:bldP spid="44254" grpId="0" animBg="1"/>
      <p:bldP spid="44255" grpId="0" animBg="1"/>
      <p:bldP spid="44275" grpId="0" animBg="1"/>
      <p:bldP spid="44276" grpId="0" animBg="1"/>
      <p:bldP spid="44277" grpId="0" animBg="1"/>
      <p:bldP spid="44278" grpId="0" animBg="1"/>
      <p:bldP spid="44279" grpId="0" animBg="1"/>
      <p:bldP spid="44280" grpId="0" animBg="1"/>
      <p:bldP spid="44281" grpId="0" animBg="1"/>
      <p:bldP spid="44282" grpId="0" animBg="1"/>
      <p:bldP spid="44283" grpId="0" animBg="1"/>
      <p:bldP spid="44284" grpId="0" animBg="1"/>
      <p:bldP spid="44285" grpId="0" animBg="1"/>
      <p:bldP spid="44286" grpId="0" animBg="1"/>
      <p:bldP spid="44287" grpId="0" animBg="1"/>
      <p:bldP spid="44288" grpId="0" animBg="1"/>
      <p:bldP spid="44289" grpId="0" animBg="1"/>
      <p:bldP spid="44290" grpId="0" animBg="1"/>
      <p:bldP spid="44291" grpId="0" animBg="1"/>
      <p:bldP spid="44293" grpId="0"/>
      <p:bldP spid="44294" grpId="0"/>
      <p:bldP spid="4429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BINDING, OR EFFECTIVE, PRICE FLOORS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990600"/>
            <a:ext cx="7162800" cy="4648200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If a price floor is set below equilibrium, it will have no effect (called nonbinding).</a:t>
            </a:r>
            <a:endParaRPr lang="en-US" sz="28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5867400" y="3048000"/>
            <a:ext cx="3276600" cy="269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28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Only a price 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floor 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that forces price 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above 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equilibrium will have any effect 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(binding, or effective).</a:t>
            </a:r>
            <a:endParaRPr lang="en-US" sz="28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endParaRPr lang="en-US" sz="2800" dirty="0">
              <a:latin typeface="Century Gothic"/>
              <a:cs typeface="Century Gothic"/>
            </a:endParaRPr>
          </a:p>
        </p:txBody>
      </p:sp>
      <p:sp>
        <p:nvSpPr>
          <p:cNvPr id="297" name="Rectangle 260"/>
          <p:cNvSpPr>
            <a:spLocks noChangeArrowheads="1"/>
          </p:cNvSpPr>
          <p:nvPr/>
        </p:nvSpPr>
        <p:spPr bwMode="auto">
          <a:xfrm>
            <a:off x="90488" y="1184275"/>
            <a:ext cx="114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Price of butter </a:t>
            </a:r>
          </a:p>
          <a:p>
            <a:pPr marL="1588" indent="-1588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(per pound)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01" name="Rectangle 194"/>
          <p:cNvSpPr>
            <a:spLocks noChangeArrowheads="1"/>
          </p:cNvSpPr>
          <p:nvPr/>
        </p:nvSpPr>
        <p:spPr bwMode="auto">
          <a:xfrm>
            <a:off x="3733800" y="6324600"/>
            <a:ext cx="32505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butter (millions of pounds</a:t>
            </a:r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)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62" name="Line 57"/>
          <p:cNvSpPr>
            <a:spLocks noChangeShapeType="1"/>
          </p:cNvSpPr>
          <p:nvPr/>
        </p:nvSpPr>
        <p:spPr bwMode="auto">
          <a:xfrm>
            <a:off x="592138" y="2197100"/>
            <a:ext cx="157162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63" name="Line 58"/>
          <p:cNvSpPr>
            <a:spLocks noChangeShapeType="1"/>
          </p:cNvSpPr>
          <p:nvPr/>
        </p:nvSpPr>
        <p:spPr bwMode="auto">
          <a:xfrm>
            <a:off x="592138" y="3721100"/>
            <a:ext cx="157162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64" name="Line 59"/>
          <p:cNvSpPr>
            <a:spLocks noChangeShapeType="1"/>
          </p:cNvSpPr>
          <p:nvPr/>
        </p:nvSpPr>
        <p:spPr bwMode="auto">
          <a:xfrm>
            <a:off x="592138" y="4479925"/>
            <a:ext cx="157162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65" name="Line 60"/>
          <p:cNvSpPr>
            <a:spLocks noChangeShapeType="1"/>
          </p:cNvSpPr>
          <p:nvPr/>
        </p:nvSpPr>
        <p:spPr bwMode="auto">
          <a:xfrm>
            <a:off x="592138" y="5245100"/>
            <a:ext cx="157162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66" name="Line 61"/>
          <p:cNvSpPr>
            <a:spLocks noChangeShapeType="1"/>
          </p:cNvSpPr>
          <p:nvPr/>
        </p:nvSpPr>
        <p:spPr bwMode="auto">
          <a:xfrm>
            <a:off x="1587500" y="5867400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67" name="Line 62"/>
          <p:cNvSpPr>
            <a:spLocks noChangeShapeType="1"/>
          </p:cNvSpPr>
          <p:nvPr/>
        </p:nvSpPr>
        <p:spPr bwMode="auto">
          <a:xfrm>
            <a:off x="2581275" y="5867400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68" name="Line 63"/>
          <p:cNvSpPr>
            <a:spLocks noChangeShapeType="1"/>
          </p:cNvSpPr>
          <p:nvPr/>
        </p:nvSpPr>
        <p:spPr bwMode="auto">
          <a:xfrm>
            <a:off x="3609975" y="5859463"/>
            <a:ext cx="0" cy="1397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69" name="Line 64"/>
          <p:cNvSpPr>
            <a:spLocks noChangeShapeType="1"/>
          </p:cNvSpPr>
          <p:nvPr/>
        </p:nvSpPr>
        <p:spPr bwMode="auto">
          <a:xfrm>
            <a:off x="3081338" y="5867400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70" name="Line 65"/>
          <p:cNvSpPr>
            <a:spLocks noChangeShapeType="1"/>
          </p:cNvSpPr>
          <p:nvPr/>
        </p:nvSpPr>
        <p:spPr bwMode="auto">
          <a:xfrm>
            <a:off x="4565650" y="5867400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71" name="Line 66"/>
          <p:cNvSpPr>
            <a:spLocks noChangeShapeType="1"/>
          </p:cNvSpPr>
          <p:nvPr/>
        </p:nvSpPr>
        <p:spPr bwMode="auto">
          <a:xfrm>
            <a:off x="5561013" y="5867400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73" name="Freeform 68"/>
          <p:cNvSpPr>
            <a:spLocks/>
          </p:cNvSpPr>
          <p:nvPr/>
        </p:nvSpPr>
        <p:spPr bwMode="auto">
          <a:xfrm>
            <a:off x="592138" y="5667375"/>
            <a:ext cx="450850" cy="336550"/>
          </a:xfrm>
          <a:custGeom>
            <a:avLst/>
            <a:gdLst>
              <a:gd name="T0" fmla="*/ 163 w 163"/>
              <a:gd name="T1" fmla="*/ 137 h 137"/>
              <a:gd name="T2" fmla="*/ 0 w 163"/>
              <a:gd name="T3" fmla="*/ 137 h 137"/>
              <a:gd name="T4" fmla="*/ 0 w 163"/>
              <a:gd name="T5" fmla="*/ 0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3" h="137">
                <a:moveTo>
                  <a:pt x="163" y="137"/>
                </a:moveTo>
                <a:lnTo>
                  <a:pt x="0" y="137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74" name="Line 69"/>
          <p:cNvSpPr>
            <a:spLocks noChangeShapeType="1"/>
          </p:cNvSpPr>
          <p:nvPr/>
        </p:nvSpPr>
        <p:spPr bwMode="auto">
          <a:xfrm flipH="1">
            <a:off x="1149350" y="6003925"/>
            <a:ext cx="521811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75" name="Line 70"/>
          <p:cNvSpPr>
            <a:spLocks noChangeShapeType="1"/>
          </p:cNvSpPr>
          <p:nvPr/>
        </p:nvSpPr>
        <p:spPr bwMode="auto">
          <a:xfrm flipV="1">
            <a:off x="528638" y="5541963"/>
            <a:ext cx="134937" cy="698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76" name="Line 71"/>
          <p:cNvSpPr>
            <a:spLocks noChangeShapeType="1"/>
          </p:cNvSpPr>
          <p:nvPr/>
        </p:nvSpPr>
        <p:spPr bwMode="auto">
          <a:xfrm flipV="1">
            <a:off x="528638" y="5634038"/>
            <a:ext cx="134937" cy="714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77" name="Line 72"/>
          <p:cNvSpPr>
            <a:spLocks noChangeShapeType="1"/>
          </p:cNvSpPr>
          <p:nvPr/>
        </p:nvSpPr>
        <p:spPr bwMode="auto">
          <a:xfrm flipH="1">
            <a:off x="1004888" y="5948363"/>
            <a:ext cx="80962" cy="119062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78" name="Line 73"/>
          <p:cNvSpPr>
            <a:spLocks noChangeShapeType="1"/>
          </p:cNvSpPr>
          <p:nvPr/>
        </p:nvSpPr>
        <p:spPr bwMode="auto">
          <a:xfrm flipH="1">
            <a:off x="1109663" y="5948363"/>
            <a:ext cx="77787" cy="119062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79" name="Rectangle 74"/>
          <p:cNvSpPr>
            <a:spLocks noChangeArrowheads="1"/>
          </p:cNvSpPr>
          <p:nvPr/>
        </p:nvSpPr>
        <p:spPr bwMode="auto">
          <a:xfrm>
            <a:off x="1528763" y="60388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80" name="Rectangle 75"/>
          <p:cNvSpPr>
            <a:spLocks noChangeArrowheads="1"/>
          </p:cNvSpPr>
          <p:nvPr/>
        </p:nvSpPr>
        <p:spPr bwMode="auto">
          <a:xfrm>
            <a:off x="355600" y="60388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81" name="Rectangle 76"/>
          <p:cNvSpPr>
            <a:spLocks noChangeArrowheads="1"/>
          </p:cNvSpPr>
          <p:nvPr/>
        </p:nvSpPr>
        <p:spPr bwMode="auto">
          <a:xfrm>
            <a:off x="2520950" y="60388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82" name="Rectangle 77"/>
          <p:cNvSpPr>
            <a:spLocks noChangeArrowheads="1"/>
          </p:cNvSpPr>
          <p:nvPr/>
        </p:nvSpPr>
        <p:spPr bwMode="auto">
          <a:xfrm>
            <a:off x="3016250" y="60388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83" name="Rectangle 78"/>
          <p:cNvSpPr>
            <a:spLocks noChangeArrowheads="1"/>
          </p:cNvSpPr>
          <p:nvPr/>
        </p:nvSpPr>
        <p:spPr bwMode="auto">
          <a:xfrm>
            <a:off x="3479800" y="603885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84" name="Rectangle 79"/>
          <p:cNvSpPr>
            <a:spLocks noChangeArrowheads="1"/>
          </p:cNvSpPr>
          <p:nvPr/>
        </p:nvSpPr>
        <p:spPr bwMode="auto">
          <a:xfrm>
            <a:off x="4446588" y="603885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85" name="Rectangle 80"/>
          <p:cNvSpPr>
            <a:spLocks noChangeArrowheads="1"/>
          </p:cNvSpPr>
          <p:nvPr/>
        </p:nvSpPr>
        <p:spPr bwMode="auto">
          <a:xfrm>
            <a:off x="5438775" y="603885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86" name="Rectangle 81"/>
          <p:cNvSpPr>
            <a:spLocks noChangeArrowheads="1"/>
          </p:cNvSpPr>
          <p:nvPr/>
        </p:nvSpPr>
        <p:spPr bwMode="auto">
          <a:xfrm>
            <a:off x="58737" y="2068513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$1.40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87" name="Rectangle 82"/>
          <p:cNvSpPr>
            <a:spLocks noChangeArrowheads="1"/>
          </p:cNvSpPr>
          <p:nvPr/>
        </p:nvSpPr>
        <p:spPr bwMode="auto">
          <a:xfrm>
            <a:off x="149225" y="2830513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1.20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88" name="Rectangle 83"/>
          <p:cNvSpPr>
            <a:spLocks noChangeArrowheads="1"/>
          </p:cNvSpPr>
          <p:nvPr/>
        </p:nvSpPr>
        <p:spPr bwMode="auto">
          <a:xfrm>
            <a:off x="149225" y="359410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89" name="Rectangle 84"/>
          <p:cNvSpPr>
            <a:spLocks noChangeArrowheads="1"/>
          </p:cNvSpPr>
          <p:nvPr/>
        </p:nvSpPr>
        <p:spPr bwMode="auto">
          <a:xfrm>
            <a:off x="149225" y="4354513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0.80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90" name="Rectangle 85"/>
          <p:cNvSpPr>
            <a:spLocks noChangeArrowheads="1"/>
          </p:cNvSpPr>
          <p:nvPr/>
        </p:nvSpPr>
        <p:spPr bwMode="auto">
          <a:xfrm>
            <a:off x="149225" y="511810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0.60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91" name="Rectangle 86"/>
          <p:cNvSpPr>
            <a:spLocks noChangeArrowheads="1"/>
          </p:cNvSpPr>
          <p:nvPr/>
        </p:nvSpPr>
        <p:spPr bwMode="auto">
          <a:xfrm>
            <a:off x="4606925" y="5168900"/>
            <a:ext cx="1627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392" name="Rectangle 87"/>
          <p:cNvSpPr>
            <a:spLocks noChangeArrowheads="1"/>
          </p:cNvSpPr>
          <p:nvPr/>
        </p:nvSpPr>
        <p:spPr bwMode="auto">
          <a:xfrm>
            <a:off x="5613400" y="1946275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393" name="Rectangle 88"/>
          <p:cNvSpPr>
            <a:spLocks noChangeArrowheads="1"/>
          </p:cNvSpPr>
          <p:nvPr/>
        </p:nvSpPr>
        <p:spPr bwMode="auto">
          <a:xfrm>
            <a:off x="3551238" y="3360738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394" name="Line 89"/>
          <p:cNvSpPr>
            <a:spLocks noChangeShapeType="1"/>
          </p:cNvSpPr>
          <p:nvPr/>
        </p:nvSpPr>
        <p:spPr bwMode="auto">
          <a:xfrm>
            <a:off x="628021" y="2954338"/>
            <a:ext cx="4782179" cy="0"/>
          </a:xfrm>
          <a:prstGeom prst="line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5" name="Rectangle 90"/>
          <p:cNvSpPr>
            <a:spLocks noChangeArrowheads="1"/>
          </p:cNvSpPr>
          <p:nvPr/>
        </p:nvSpPr>
        <p:spPr bwMode="auto">
          <a:xfrm>
            <a:off x="4662488" y="2992438"/>
            <a:ext cx="1322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B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396" name="Rectangle 91"/>
          <p:cNvSpPr>
            <a:spLocks noChangeArrowheads="1"/>
          </p:cNvSpPr>
          <p:nvPr/>
        </p:nvSpPr>
        <p:spPr bwMode="auto">
          <a:xfrm>
            <a:off x="2822575" y="2992438"/>
            <a:ext cx="1696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A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397" name="Line 92"/>
          <p:cNvSpPr>
            <a:spLocks noChangeShapeType="1"/>
          </p:cNvSpPr>
          <p:nvPr/>
        </p:nvSpPr>
        <p:spPr bwMode="auto">
          <a:xfrm flipV="1">
            <a:off x="592138" y="1887904"/>
            <a:ext cx="0" cy="3674696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8" name="Line 93"/>
          <p:cNvSpPr>
            <a:spLocks noChangeShapeType="1"/>
          </p:cNvSpPr>
          <p:nvPr/>
        </p:nvSpPr>
        <p:spPr bwMode="auto">
          <a:xfrm flipH="1">
            <a:off x="1587500" y="2197100"/>
            <a:ext cx="3973513" cy="3048000"/>
          </a:xfrm>
          <a:prstGeom prst="line">
            <a:avLst/>
          </a:prstGeom>
          <a:noFill/>
          <a:ln w="3016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9" name="Oval 94"/>
          <p:cNvSpPr>
            <a:spLocks noChangeArrowheads="1"/>
          </p:cNvSpPr>
          <p:nvPr/>
        </p:nvSpPr>
        <p:spPr bwMode="auto">
          <a:xfrm>
            <a:off x="4498975" y="2898775"/>
            <a:ext cx="133350" cy="11588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00" name="Freeform 95"/>
          <p:cNvSpPr>
            <a:spLocks/>
          </p:cNvSpPr>
          <p:nvPr/>
        </p:nvSpPr>
        <p:spPr bwMode="auto">
          <a:xfrm>
            <a:off x="3022600" y="2114550"/>
            <a:ext cx="1854200" cy="628650"/>
          </a:xfrm>
          <a:custGeom>
            <a:avLst/>
            <a:gdLst>
              <a:gd name="T0" fmla="*/ 309 w 309"/>
              <a:gd name="T1" fmla="*/ 118 h 134"/>
              <a:gd name="T2" fmla="*/ 293 w 309"/>
              <a:gd name="T3" fmla="*/ 134 h 134"/>
              <a:gd name="T4" fmla="*/ 16 w 309"/>
              <a:gd name="T5" fmla="*/ 134 h 134"/>
              <a:gd name="T6" fmla="*/ 0 w 309"/>
              <a:gd name="T7" fmla="*/ 118 h 134"/>
              <a:gd name="T8" fmla="*/ 0 w 309"/>
              <a:gd name="T9" fmla="*/ 16 h 134"/>
              <a:gd name="T10" fmla="*/ 16 w 309"/>
              <a:gd name="T11" fmla="*/ 0 h 134"/>
              <a:gd name="T12" fmla="*/ 293 w 309"/>
              <a:gd name="T13" fmla="*/ 0 h 134"/>
              <a:gd name="T14" fmla="*/ 309 w 309"/>
              <a:gd name="T15" fmla="*/ 16 h 134"/>
              <a:gd name="T16" fmla="*/ 309 w 309"/>
              <a:gd name="T17" fmla="*/ 118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9" h="134">
                <a:moveTo>
                  <a:pt x="309" y="118"/>
                </a:moveTo>
                <a:cubicBezTo>
                  <a:pt x="309" y="127"/>
                  <a:pt x="302" y="134"/>
                  <a:pt x="293" y="134"/>
                </a:cubicBezTo>
                <a:cubicBezTo>
                  <a:pt x="16" y="134"/>
                  <a:pt x="16" y="134"/>
                  <a:pt x="16" y="134"/>
                </a:cubicBezTo>
                <a:cubicBezTo>
                  <a:pt x="7" y="134"/>
                  <a:pt x="0" y="127"/>
                  <a:pt x="0" y="118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93" y="0"/>
                  <a:pt x="293" y="0"/>
                  <a:pt x="293" y="0"/>
                </a:cubicBezTo>
                <a:cubicBezTo>
                  <a:pt x="302" y="0"/>
                  <a:pt x="309" y="7"/>
                  <a:pt x="309" y="16"/>
                </a:cubicBezTo>
                <a:lnTo>
                  <a:pt x="309" y="118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02" name="Rectangle 97"/>
          <p:cNvSpPr>
            <a:spLocks noChangeArrowheads="1"/>
          </p:cNvSpPr>
          <p:nvPr/>
        </p:nvSpPr>
        <p:spPr bwMode="auto">
          <a:xfrm>
            <a:off x="3098800" y="2209800"/>
            <a:ext cx="1930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Binding</a:t>
            </a: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,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or effective</a:t>
            </a: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,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 price floor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405" name="Line 100"/>
          <p:cNvSpPr>
            <a:spLocks noChangeShapeType="1"/>
          </p:cNvSpPr>
          <p:nvPr/>
        </p:nvSpPr>
        <p:spPr bwMode="auto">
          <a:xfrm>
            <a:off x="2581275" y="2197100"/>
            <a:ext cx="1998663" cy="3060700"/>
          </a:xfrm>
          <a:prstGeom prst="line">
            <a:avLst/>
          </a:prstGeom>
          <a:noFill/>
          <a:ln w="3016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06" name="Oval 101"/>
          <p:cNvSpPr>
            <a:spLocks noChangeArrowheads="1"/>
          </p:cNvSpPr>
          <p:nvPr/>
        </p:nvSpPr>
        <p:spPr bwMode="auto">
          <a:xfrm>
            <a:off x="3014663" y="2898775"/>
            <a:ext cx="131762" cy="11588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07" name="Oval 102"/>
          <p:cNvSpPr>
            <a:spLocks noChangeArrowheads="1"/>
          </p:cNvSpPr>
          <p:nvPr/>
        </p:nvSpPr>
        <p:spPr bwMode="auto">
          <a:xfrm>
            <a:off x="3505200" y="3662363"/>
            <a:ext cx="131763" cy="1174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410" name="Straight Connector 86"/>
          <p:cNvCxnSpPr>
            <a:cxnSpLocks noChangeShapeType="1"/>
          </p:cNvCxnSpPr>
          <p:nvPr/>
        </p:nvCxnSpPr>
        <p:spPr bwMode="auto">
          <a:xfrm>
            <a:off x="3063875" y="2987675"/>
            <a:ext cx="7938" cy="2827338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" name="Straight Connector 86"/>
          <p:cNvCxnSpPr>
            <a:cxnSpLocks noChangeShapeType="1"/>
          </p:cNvCxnSpPr>
          <p:nvPr/>
        </p:nvCxnSpPr>
        <p:spPr bwMode="auto">
          <a:xfrm>
            <a:off x="4557713" y="2987675"/>
            <a:ext cx="7937" cy="2827338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2" name="Freeform 94"/>
          <p:cNvSpPr>
            <a:spLocks/>
          </p:cNvSpPr>
          <p:nvPr/>
        </p:nvSpPr>
        <p:spPr bwMode="auto">
          <a:xfrm>
            <a:off x="2362200" y="4648200"/>
            <a:ext cx="1676400" cy="533400"/>
          </a:xfrm>
          <a:custGeom>
            <a:avLst/>
            <a:gdLst>
              <a:gd name="T0" fmla="*/ 281 w 281"/>
              <a:gd name="T1" fmla="*/ 157 h 173"/>
              <a:gd name="T2" fmla="*/ 265 w 281"/>
              <a:gd name="T3" fmla="*/ 173 h 173"/>
              <a:gd name="T4" fmla="*/ 16 w 281"/>
              <a:gd name="T5" fmla="*/ 173 h 173"/>
              <a:gd name="T6" fmla="*/ 0 w 281"/>
              <a:gd name="T7" fmla="*/ 157 h 173"/>
              <a:gd name="T8" fmla="*/ 0 w 281"/>
              <a:gd name="T9" fmla="*/ 16 h 173"/>
              <a:gd name="T10" fmla="*/ 16 w 281"/>
              <a:gd name="T11" fmla="*/ 0 h 173"/>
              <a:gd name="T12" fmla="*/ 265 w 281"/>
              <a:gd name="T13" fmla="*/ 0 h 173"/>
              <a:gd name="T14" fmla="*/ 281 w 281"/>
              <a:gd name="T15" fmla="*/ 16 h 173"/>
              <a:gd name="T16" fmla="*/ 281 w 281"/>
              <a:gd name="T17" fmla="*/ 15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1" h="173">
                <a:moveTo>
                  <a:pt x="281" y="157"/>
                </a:moveTo>
                <a:cubicBezTo>
                  <a:pt x="281" y="165"/>
                  <a:pt x="274" y="173"/>
                  <a:pt x="265" y="173"/>
                </a:cubicBezTo>
                <a:cubicBezTo>
                  <a:pt x="16" y="173"/>
                  <a:pt x="16" y="173"/>
                  <a:pt x="16" y="173"/>
                </a:cubicBezTo>
                <a:cubicBezTo>
                  <a:pt x="7" y="173"/>
                  <a:pt x="0" y="165"/>
                  <a:pt x="0" y="15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65" y="0"/>
                  <a:pt x="265" y="0"/>
                  <a:pt x="265" y="0"/>
                </a:cubicBezTo>
                <a:cubicBezTo>
                  <a:pt x="274" y="0"/>
                  <a:pt x="281" y="7"/>
                  <a:pt x="281" y="16"/>
                </a:cubicBezTo>
                <a:lnTo>
                  <a:pt x="281" y="157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13" name="Rectangle 95"/>
          <p:cNvSpPr>
            <a:spLocks noChangeArrowheads="1"/>
          </p:cNvSpPr>
          <p:nvPr/>
        </p:nvSpPr>
        <p:spPr bwMode="auto">
          <a:xfrm>
            <a:off x="2403474" y="4707470"/>
            <a:ext cx="191082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Nonbinding price floor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414" name="Line 83"/>
          <p:cNvSpPr>
            <a:spLocks noChangeShapeType="1"/>
          </p:cNvSpPr>
          <p:nvPr/>
        </p:nvSpPr>
        <p:spPr bwMode="auto">
          <a:xfrm>
            <a:off x="609600" y="4487333"/>
            <a:ext cx="4741862" cy="0"/>
          </a:xfrm>
          <a:prstGeom prst="line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6542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7" grpId="0"/>
      <p:bldP spid="394" grpId="0" animBg="1"/>
      <p:bldP spid="395" grpId="0"/>
      <p:bldP spid="396" grpId="0"/>
      <p:bldP spid="399" grpId="0" animBg="1"/>
      <p:bldP spid="400" grpId="0" animBg="1"/>
      <p:bldP spid="402" grpId="0"/>
      <p:bldP spid="406" grpId="0" animBg="1"/>
      <p:bldP spid="412" grpId="0" animBg="1"/>
      <p:bldP spid="413" grpId="0"/>
      <p:bldP spid="4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dirty="0" smtClean="0"/>
              <a:t>HOW A PRICE FLOOR CAUSES INEFFICIENCY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8915400" cy="4648200"/>
          </a:xfrm>
        </p:spPr>
        <p:txBody>
          <a:bodyPr>
            <a:noAutofit/>
          </a:bodyPr>
          <a:lstStyle/>
          <a:p>
            <a:pPr eaLnBrk="1" hangingPunct="1">
              <a:buClr>
                <a:schemeClr val="accent3"/>
              </a:buClr>
            </a:pPr>
            <a:r>
              <a:rPr lang="en-US" dirty="0" smtClean="0"/>
              <a:t>Price floors cause predictable side effects:</a:t>
            </a:r>
          </a:p>
          <a:p>
            <a:pPr marL="457200" indent="-457200">
              <a:buClr>
                <a:schemeClr val="accent3"/>
              </a:buClr>
              <a:buFont typeface="Wingdings" charset="2"/>
              <a:buChar char="§"/>
            </a:pPr>
            <a:r>
              <a:rPr lang="en-US" dirty="0" smtClean="0"/>
              <a:t>Deadweight loss from inefficiently low quantity</a:t>
            </a:r>
          </a:p>
          <a:p>
            <a:pPr marL="457200" indent="-457200">
              <a:buClr>
                <a:schemeClr val="accent3"/>
              </a:buClr>
              <a:buFont typeface="Wingdings" charset="2"/>
              <a:buChar char="§"/>
            </a:pPr>
            <a:r>
              <a:rPr lang="en-US" dirty="0" smtClean="0"/>
              <a:t>Inefficient allocation of sales among sellers</a:t>
            </a:r>
          </a:p>
          <a:p>
            <a:pPr marL="457200" indent="-457200">
              <a:buClr>
                <a:schemeClr val="accent3"/>
              </a:buClr>
              <a:buFont typeface="Wingdings" charset="2"/>
              <a:buChar char="§"/>
            </a:pPr>
            <a:r>
              <a:rPr lang="en-US" dirty="0" smtClean="0"/>
              <a:t>Wasted resources</a:t>
            </a:r>
          </a:p>
          <a:p>
            <a:pPr marL="457200" indent="-457200">
              <a:buClr>
                <a:schemeClr val="accent3"/>
              </a:buClr>
              <a:buFont typeface="Wingdings" charset="2"/>
              <a:buChar char="§"/>
            </a:pPr>
            <a:r>
              <a:rPr lang="en-US" dirty="0" smtClean="0"/>
              <a:t>Inefficiently high quality</a:t>
            </a:r>
          </a:p>
          <a:p>
            <a:pPr marL="457200" indent="-457200">
              <a:buClr>
                <a:schemeClr val="accent3"/>
              </a:buClr>
              <a:buFont typeface="Wingdings" charset="2"/>
              <a:buChar char="§"/>
            </a:pPr>
            <a:r>
              <a:rPr lang="en-US" dirty="0" smtClean="0"/>
              <a:t>Temptation to break the law by selling below the legal price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4845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sz="4000" dirty="0" smtClean="0"/>
              <a:t>THE EFFECTS OF A PRICE FLOOR</a:t>
            </a:r>
          </a:p>
        </p:txBody>
      </p:sp>
      <p:sp>
        <p:nvSpPr>
          <p:cNvPr id="45113" name="Line 57"/>
          <p:cNvSpPr>
            <a:spLocks noChangeShapeType="1"/>
          </p:cNvSpPr>
          <p:nvPr/>
        </p:nvSpPr>
        <p:spPr bwMode="auto">
          <a:xfrm>
            <a:off x="1658938" y="1816100"/>
            <a:ext cx="157162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14" name="Line 58"/>
          <p:cNvSpPr>
            <a:spLocks noChangeShapeType="1"/>
          </p:cNvSpPr>
          <p:nvPr/>
        </p:nvSpPr>
        <p:spPr bwMode="auto">
          <a:xfrm>
            <a:off x="1658938" y="3340100"/>
            <a:ext cx="157162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15" name="Line 59"/>
          <p:cNvSpPr>
            <a:spLocks noChangeShapeType="1"/>
          </p:cNvSpPr>
          <p:nvPr/>
        </p:nvSpPr>
        <p:spPr bwMode="auto">
          <a:xfrm>
            <a:off x="1658938" y="4098925"/>
            <a:ext cx="157162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16" name="Line 60"/>
          <p:cNvSpPr>
            <a:spLocks noChangeShapeType="1"/>
          </p:cNvSpPr>
          <p:nvPr/>
        </p:nvSpPr>
        <p:spPr bwMode="auto">
          <a:xfrm>
            <a:off x="1658938" y="4864100"/>
            <a:ext cx="157162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17" name="Line 61"/>
          <p:cNvSpPr>
            <a:spLocks noChangeShapeType="1"/>
          </p:cNvSpPr>
          <p:nvPr/>
        </p:nvSpPr>
        <p:spPr bwMode="auto">
          <a:xfrm>
            <a:off x="2654300" y="5486400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18" name="Line 62"/>
          <p:cNvSpPr>
            <a:spLocks noChangeShapeType="1"/>
          </p:cNvSpPr>
          <p:nvPr/>
        </p:nvSpPr>
        <p:spPr bwMode="auto">
          <a:xfrm>
            <a:off x="3648075" y="5486400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19" name="Line 63"/>
          <p:cNvSpPr>
            <a:spLocks noChangeShapeType="1"/>
          </p:cNvSpPr>
          <p:nvPr/>
        </p:nvSpPr>
        <p:spPr bwMode="auto">
          <a:xfrm>
            <a:off x="4676775" y="5478463"/>
            <a:ext cx="0" cy="1397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20" name="Line 64"/>
          <p:cNvSpPr>
            <a:spLocks noChangeShapeType="1"/>
          </p:cNvSpPr>
          <p:nvPr/>
        </p:nvSpPr>
        <p:spPr bwMode="auto">
          <a:xfrm>
            <a:off x="4148138" y="5486400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21" name="Line 65"/>
          <p:cNvSpPr>
            <a:spLocks noChangeShapeType="1"/>
          </p:cNvSpPr>
          <p:nvPr/>
        </p:nvSpPr>
        <p:spPr bwMode="auto">
          <a:xfrm>
            <a:off x="5632450" y="5486400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22" name="Line 66"/>
          <p:cNvSpPr>
            <a:spLocks noChangeShapeType="1"/>
          </p:cNvSpPr>
          <p:nvPr/>
        </p:nvSpPr>
        <p:spPr bwMode="auto">
          <a:xfrm>
            <a:off x="6627813" y="5486400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23" name="Line 67"/>
          <p:cNvSpPr>
            <a:spLocks noChangeShapeType="1"/>
          </p:cNvSpPr>
          <p:nvPr/>
        </p:nvSpPr>
        <p:spPr bwMode="auto">
          <a:xfrm>
            <a:off x="7026275" y="2586038"/>
            <a:ext cx="0" cy="2381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24" name="Freeform 68"/>
          <p:cNvSpPr>
            <a:spLocks/>
          </p:cNvSpPr>
          <p:nvPr/>
        </p:nvSpPr>
        <p:spPr bwMode="auto">
          <a:xfrm>
            <a:off x="1658938" y="5286375"/>
            <a:ext cx="450850" cy="336550"/>
          </a:xfrm>
          <a:custGeom>
            <a:avLst/>
            <a:gdLst>
              <a:gd name="T0" fmla="*/ 163 w 163"/>
              <a:gd name="T1" fmla="*/ 137 h 137"/>
              <a:gd name="T2" fmla="*/ 0 w 163"/>
              <a:gd name="T3" fmla="*/ 137 h 137"/>
              <a:gd name="T4" fmla="*/ 0 w 163"/>
              <a:gd name="T5" fmla="*/ 0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3" h="137">
                <a:moveTo>
                  <a:pt x="163" y="137"/>
                </a:moveTo>
                <a:lnTo>
                  <a:pt x="0" y="137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25" name="Line 69"/>
          <p:cNvSpPr>
            <a:spLocks noChangeShapeType="1"/>
          </p:cNvSpPr>
          <p:nvPr/>
        </p:nvSpPr>
        <p:spPr bwMode="auto">
          <a:xfrm flipH="1">
            <a:off x="2216150" y="5622925"/>
            <a:ext cx="521811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26" name="Line 70"/>
          <p:cNvSpPr>
            <a:spLocks noChangeShapeType="1"/>
          </p:cNvSpPr>
          <p:nvPr/>
        </p:nvSpPr>
        <p:spPr bwMode="auto">
          <a:xfrm flipV="1">
            <a:off x="1595438" y="5160963"/>
            <a:ext cx="134937" cy="698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27" name="Line 71"/>
          <p:cNvSpPr>
            <a:spLocks noChangeShapeType="1"/>
          </p:cNvSpPr>
          <p:nvPr/>
        </p:nvSpPr>
        <p:spPr bwMode="auto">
          <a:xfrm flipV="1">
            <a:off x="1595438" y="5253038"/>
            <a:ext cx="134937" cy="714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28" name="Line 72"/>
          <p:cNvSpPr>
            <a:spLocks noChangeShapeType="1"/>
          </p:cNvSpPr>
          <p:nvPr/>
        </p:nvSpPr>
        <p:spPr bwMode="auto">
          <a:xfrm flipH="1">
            <a:off x="2071688" y="5567363"/>
            <a:ext cx="80962" cy="119062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29" name="Line 73"/>
          <p:cNvSpPr>
            <a:spLocks noChangeShapeType="1"/>
          </p:cNvSpPr>
          <p:nvPr/>
        </p:nvSpPr>
        <p:spPr bwMode="auto">
          <a:xfrm flipH="1">
            <a:off x="2176463" y="5567363"/>
            <a:ext cx="77787" cy="119062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30" name="Rectangle 74"/>
          <p:cNvSpPr>
            <a:spLocks noChangeArrowheads="1"/>
          </p:cNvSpPr>
          <p:nvPr/>
        </p:nvSpPr>
        <p:spPr bwMode="auto">
          <a:xfrm>
            <a:off x="2595563" y="56578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131" name="Rectangle 75"/>
          <p:cNvSpPr>
            <a:spLocks noChangeArrowheads="1"/>
          </p:cNvSpPr>
          <p:nvPr/>
        </p:nvSpPr>
        <p:spPr bwMode="auto">
          <a:xfrm>
            <a:off x="1422400" y="56578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132" name="Rectangle 76"/>
          <p:cNvSpPr>
            <a:spLocks noChangeArrowheads="1"/>
          </p:cNvSpPr>
          <p:nvPr/>
        </p:nvSpPr>
        <p:spPr bwMode="auto">
          <a:xfrm>
            <a:off x="3587750" y="56578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133" name="Rectangle 77"/>
          <p:cNvSpPr>
            <a:spLocks noChangeArrowheads="1"/>
          </p:cNvSpPr>
          <p:nvPr/>
        </p:nvSpPr>
        <p:spPr bwMode="auto">
          <a:xfrm>
            <a:off x="4083050" y="56578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134" name="Rectangle 78"/>
          <p:cNvSpPr>
            <a:spLocks noChangeArrowheads="1"/>
          </p:cNvSpPr>
          <p:nvPr/>
        </p:nvSpPr>
        <p:spPr bwMode="auto">
          <a:xfrm>
            <a:off x="4546600" y="565785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135" name="Rectangle 79"/>
          <p:cNvSpPr>
            <a:spLocks noChangeArrowheads="1"/>
          </p:cNvSpPr>
          <p:nvPr/>
        </p:nvSpPr>
        <p:spPr bwMode="auto">
          <a:xfrm>
            <a:off x="5513388" y="565785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136" name="Rectangle 80"/>
          <p:cNvSpPr>
            <a:spLocks noChangeArrowheads="1"/>
          </p:cNvSpPr>
          <p:nvPr/>
        </p:nvSpPr>
        <p:spPr bwMode="auto">
          <a:xfrm>
            <a:off x="6505575" y="565785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137" name="Rectangle 81"/>
          <p:cNvSpPr>
            <a:spLocks noChangeArrowheads="1"/>
          </p:cNvSpPr>
          <p:nvPr/>
        </p:nvSpPr>
        <p:spPr bwMode="auto">
          <a:xfrm>
            <a:off x="1012825" y="1687513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$1.40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138" name="Rectangle 82"/>
          <p:cNvSpPr>
            <a:spLocks noChangeArrowheads="1"/>
          </p:cNvSpPr>
          <p:nvPr/>
        </p:nvSpPr>
        <p:spPr bwMode="auto">
          <a:xfrm>
            <a:off x="1131888" y="2449513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1.20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139" name="Rectangle 83"/>
          <p:cNvSpPr>
            <a:spLocks noChangeArrowheads="1"/>
          </p:cNvSpPr>
          <p:nvPr/>
        </p:nvSpPr>
        <p:spPr bwMode="auto">
          <a:xfrm>
            <a:off x="1131888" y="321310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140" name="Rectangle 84"/>
          <p:cNvSpPr>
            <a:spLocks noChangeArrowheads="1"/>
          </p:cNvSpPr>
          <p:nvPr/>
        </p:nvSpPr>
        <p:spPr bwMode="auto">
          <a:xfrm>
            <a:off x="1131888" y="3973513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0.80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141" name="Rectangle 85"/>
          <p:cNvSpPr>
            <a:spLocks noChangeArrowheads="1"/>
          </p:cNvSpPr>
          <p:nvPr/>
        </p:nvSpPr>
        <p:spPr bwMode="auto">
          <a:xfrm>
            <a:off x="1131888" y="473710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0.60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142" name="Rectangle 86"/>
          <p:cNvSpPr>
            <a:spLocks noChangeArrowheads="1"/>
          </p:cNvSpPr>
          <p:nvPr/>
        </p:nvSpPr>
        <p:spPr bwMode="auto">
          <a:xfrm>
            <a:off x="5673725" y="4787900"/>
            <a:ext cx="1627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45143" name="Rectangle 87"/>
          <p:cNvSpPr>
            <a:spLocks noChangeArrowheads="1"/>
          </p:cNvSpPr>
          <p:nvPr/>
        </p:nvSpPr>
        <p:spPr bwMode="auto">
          <a:xfrm>
            <a:off x="6680200" y="1565275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45144" name="Rectangle 88"/>
          <p:cNvSpPr>
            <a:spLocks noChangeArrowheads="1"/>
          </p:cNvSpPr>
          <p:nvPr/>
        </p:nvSpPr>
        <p:spPr bwMode="auto">
          <a:xfrm>
            <a:off x="4618038" y="2979738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45145" name="Line 89"/>
          <p:cNvSpPr>
            <a:spLocks noChangeShapeType="1"/>
          </p:cNvSpPr>
          <p:nvPr/>
        </p:nvSpPr>
        <p:spPr bwMode="auto">
          <a:xfrm>
            <a:off x="1658938" y="2573338"/>
            <a:ext cx="5786437" cy="0"/>
          </a:xfrm>
          <a:prstGeom prst="line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46" name="Rectangle 90"/>
          <p:cNvSpPr>
            <a:spLocks noChangeArrowheads="1"/>
          </p:cNvSpPr>
          <p:nvPr/>
        </p:nvSpPr>
        <p:spPr bwMode="auto">
          <a:xfrm>
            <a:off x="5729288" y="2611438"/>
            <a:ext cx="1322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B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45147" name="Rectangle 91"/>
          <p:cNvSpPr>
            <a:spLocks noChangeArrowheads="1"/>
          </p:cNvSpPr>
          <p:nvPr/>
        </p:nvSpPr>
        <p:spPr bwMode="auto">
          <a:xfrm>
            <a:off x="3889375" y="2611438"/>
            <a:ext cx="1696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A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45148" name="Line 92"/>
          <p:cNvSpPr>
            <a:spLocks noChangeShapeType="1"/>
          </p:cNvSpPr>
          <p:nvPr/>
        </p:nvSpPr>
        <p:spPr bwMode="auto">
          <a:xfrm flipV="1">
            <a:off x="1658938" y="922338"/>
            <a:ext cx="0" cy="42735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49" name="Line 93"/>
          <p:cNvSpPr>
            <a:spLocks noChangeShapeType="1"/>
          </p:cNvSpPr>
          <p:nvPr/>
        </p:nvSpPr>
        <p:spPr bwMode="auto">
          <a:xfrm flipH="1">
            <a:off x="2654300" y="1816100"/>
            <a:ext cx="3973513" cy="3048000"/>
          </a:xfrm>
          <a:prstGeom prst="line">
            <a:avLst/>
          </a:prstGeom>
          <a:noFill/>
          <a:ln w="3016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50" name="Oval 94"/>
          <p:cNvSpPr>
            <a:spLocks noChangeArrowheads="1"/>
          </p:cNvSpPr>
          <p:nvPr/>
        </p:nvSpPr>
        <p:spPr bwMode="auto">
          <a:xfrm>
            <a:off x="5565775" y="2517775"/>
            <a:ext cx="133350" cy="11588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51" name="Freeform 95"/>
          <p:cNvSpPr>
            <a:spLocks/>
          </p:cNvSpPr>
          <p:nvPr/>
        </p:nvSpPr>
        <p:spPr bwMode="auto">
          <a:xfrm>
            <a:off x="3962400" y="1565275"/>
            <a:ext cx="2022475" cy="709613"/>
          </a:xfrm>
          <a:custGeom>
            <a:avLst/>
            <a:gdLst>
              <a:gd name="T0" fmla="*/ 309 w 309"/>
              <a:gd name="T1" fmla="*/ 118 h 134"/>
              <a:gd name="T2" fmla="*/ 293 w 309"/>
              <a:gd name="T3" fmla="*/ 134 h 134"/>
              <a:gd name="T4" fmla="*/ 16 w 309"/>
              <a:gd name="T5" fmla="*/ 134 h 134"/>
              <a:gd name="T6" fmla="*/ 0 w 309"/>
              <a:gd name="T7" fmla="*/ 118 h 134"/>
              <a:gd name="T8" fmla="*/ 0 w 309"/>
              <a:gd name="T9" fmla="*/ 16 h 134"/>
              <a:gd name="T10" fmla="*/ 16 w 309"/>
              <a:gd name="T11" fmla="*/ 0 h 134"/>
              <a:gd name="T12" fmla="*/ 293 w 309"/>
              <a:gd name="T13" fmla="*/ 0 h 134"/>
              <a:gd name="T14" fmla="*/ 309 w 309"/>
              <a:gd name="T15" fmla="*/ 16 h 134"/>
              <a:gd name="T16" fmla="*/ 309 w 309"/>
              <a:gd name="T17" fmla="*/ 118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9" h="134">
                <a:moveTo>
                  <a:pt x="309" y="118"/>
                </a:moveTo>
                <a:cubicBezTo>
                  <a:pt x="309" y="127"/>
                  <a:pt x="302" y="134"/>
                  <a:pt x="293" y="134"/>
                </a:cubicBezTo>
                <a:cubicBezTo>
                  <a:pt x="16" y="134"/>
                  <a:pt x="16" y="134"/>
                  <a:pt x="16" y="134"/>
                </a:cubicBezTo>
                <a:cubicBezTo>
                  <a:pt x="7" y="134"/>
                  <a:pt x="0" y="127"/>
                  <a:pt x="0" y="118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93" y="0"/>
                  <a:pt x="293" y="0"/>
                  <a:pt x="293" y="0"/>
                </a:cubicBezTo>
                <a:cubicBezTo>
                  <a:pt x="302" y="0"/>
                  <a:pt x="309" y="7"/>
                  <a:pt x="309" y="16"/>
                </a:cubicBezTo>
                <a:lnTo>
                  <a:pt x="309" y="118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52" name="Freeform 96"/>
          <p:cNvSpPr>
            <a:spLocks/>
          </p:cNvSpPr>
          <p:nvPr/>
        </p:nvSpPr>
        <p:spPr bwMode="auto">
          <a:xfrm>
            <a:off x="6694488" y="2819399"/>
            <a:ext cx="739775" cy="579439"/>
          </a:xfrm>
          <a:custGeom>
            <a:avLst/>
            <a:gdLst>
              <a:gd name="T0" fmla="*/ 100 w 100"/>
              <a:gd name="T1" fmla="*/ 83 h 99"/>
              <a:gd name="T2" fmla="*/ 84 w 100"/>
              <a:gd name="T3" fmla="*/ 99 h 99"/>
              <a:gd name="T4" fmla="*/ 16 w 100"/>
              <a:gd name="T5" fmla="*/ 99 h 99"/>
              <a:gd name="T6" fmla="*/ 0 w 100"/>
              <a:gd name="T7" fmla="*/ 83 h 99"/>
              <a:gd name="T8" fmla="*/ 0 w 100"/>
              <a:gd name="T9" fmla="*/ 16 h 99"/>
              <a:gd name="T10" fmla="*/ 16 w 100"/>
              <a:gd name="T11" fmla="*/ 0 h 99"/>
              <a:gd name="T12" fmla="*/ 84 w 100"/>
              <a:gd name="T13" fmla="*/ 0 h 99"/>
              <a:gd name="T14" fmla="*/ 100 w 100"/>
              <a:gd name="T15" fmla="*/ 16 h 99"/>
              <a:gd name="T16" fmla="*/ 100 w 100"/>
              <a:gd name="T17" fmla="*/ 83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0" h="99">
                <a:moveTo>
                  <a:pt x="100" y="83"/>
                </a:moveTo>
                <a:cubicBezTo>
                  <a:pt x="100" y="92"/>
                  <a:pt x="93" y="99"/>
                  <a:pt x="84" y="99"/>
                </a:cubicBezTo>
                <a:cubicBezTo>
                  <a:pt x="16" y="99"/>
                  <a:pt x="16" y="99"/>
                  <a:pt x="16" y="99"/>
                </a:cubicBezTo>
                <a:cubicBezTo>
                  <a:pt x="8" y="99"/>
                  <a:pt x="0" y="92"/>
                  <a:pt x="0" y="8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8" y="0"/>
                  <a:pt x="16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93" y="0"/>
                  <a:pt x="100" y="7"/>
                  <a:pt x="100" y="16"/>
                </a:cubicBezTo>
                <a:lnTo>
                  <a:pt x="100" y="83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53" name="Rectangle 97"/>
          <p:cNvSpPr>
            <a:spLocks noChangeArrowheads="1"/>
          </p:cNvSpPr>
          <p:nvPr/>
        </p:nvSpPr>
        <p:spPr bwMode="auto">
          <a:xfrm>
            <a:off x="4038600" y="1600200"/>
            <a:ext cx="1930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Butter surplus of 3 million pounds caused by  price floor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45154" name="Freeform 98"/>
          <p:cNvSpPr>
            <a:spLocks/>
          </p:cNvSpPr>
          <p:nvPr/>
        </p:nvSpPr>
        <p:spPr bwMode="auto">
          <a:xfrm>
            <a:off x="4148138" y="2370138"/>
            <a:ext cx="1484312" cy="147637"/>
          </a:xfrm>
          <a:custGeom>
            <a:avLst/>
            <a:gdLst>
              <a:gd name="T0" fmla="*/ 227 w 227"/>
              <a:gd name="T1" fmla="*/ 25 h 25"/>
              <a:gd name="T2" fmla="*/ 211 w 227"/>
              <a:gd name="T3" fmla="*/ 10 h 25"/>
              <a:gd name="T4" fmla="*/ 124 w 227"/>
              <a:gd name="T5" fmla="*/ 10 h 25"/>
              <a:gd name="T6" fmla="*/ 113 w 227"/>
              <a:gd name="T7" fmla="*/ 0 h 25"/>
              <a:gd name="T8" fmla="*/ 103 w 227"/>
              <a:gd name="T9" fmla="*/ 10 h 25"/>
              <a:gd name="T10" fmla="*/ 16 w 227"/>
              <a:gd name="T11" fmla="*/ 10 h 25"/>
              <a:gd name="T12" fmla="*/ 0 w 227"/>
              <a:gd name="T13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7" h="25">
                <a:moveTo>
                  <a:pt x="227" y="25"/>
                </a:moveTo>
                <a:cubicBezTo>
                  <a:pt x="227" y="15"/>
                  <a:pt x="224" y="10"/>
                  <a:pt x="211" y="10"/>
                </a:cubicBezTo>
                <a:cubicBezTo>
                  <a:pt x="208" y="10"/>
                  <a:pt x="126" y="10"/>
                  <a:pt x="124" y="10"/>
                </a:cubicBezTo>
                <a:cubicBezTo>
                  <a:pt x="120" y="10"/>
                  <a:pt x="113" y="8"/>
                  <a:pt x="113" y="0"/>
                </a:cubicBezTo>
                <a:cubicBezTo>
                  <a:pt x="113" y="8"/>
                  <a:pt x="106" y="10"/>
                  <a:pt x="103" y="10"/>
                </a:cubicBezTo>
                <a:cubicBezTo>
                  <a:pt x="101" y="10"/>
                  <a:pt x="18" y="10"/>
                  <a:pt x="16" y="10"/>
                </a:cubicBezTo>
                <a:cubicBezTo>
                  <a:pt x="2" y="10"/>
                  <a:pt x="0" y="15"/>
                  <a:pt x="0" y="25"/>
                </a:cubicBezTo>
              </a:path>
            </a:pathLst>
          </a:custGeom>
          <a:noFill/>
          <a:ln w="22225" cap="flat">
            <a:solidFill>
              <a:srgbClr val="6D6F7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55" name="Rectangle 99"/>
          <p:cNvSpPr>
            <a:spLocks noChangeArrowheads="1"/>
          </p:cNvSpPr>
          <p:nvPr/>
        </p:nvSpPr>
        <p:spPr bwMode="auto">
          <a:xfrm>
            <a:off x="6827838" y="2892425"/>
            <a:ext cx="7921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Price floor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5156" name="Line 100"/>
          <p:cNvSpPr>
            <a:spLocks noChangeShapeType="1"/>
          </p:cNvSpPr>
          <p:nvPr/>
        </p:nvSpPr>
        <p:spPr bwMode="auto">
          <a:xfrm>
            <a:off x="3648075" y="1816100"/>
            <a:ext cx="1998663" cy="3060700"/>
          </a:xfrm>
          <a:prstGeom prst="line">
            <a:avLst/>
          </a:prstGeom>
          <a:noFill/>
          <a:ln w="3016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57" name="Oval 101"/>
          <p:cNvSpPr>
            <a:spLocks noChangeArrowheads="1"/>
          </p:cNvSpPr>
          <p:nvPr/>
        </p:nvSpPr>
        <p:spPr bwMode="auto">
          <a:xfrm>
            <a:off x="4081463" y="2517775"/>
            <a:ext cx="131762" cy="11588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58" name="Oval 102"/>
          <p:cNvSpPr>
            <a:spLocks noChangeArrowheads="1"/>
          </p:cNvSpPr>
          <p:nvPr/>
        </p:nvSpPr>
        <p:spPr bwMode="auto">
          <a:xfrm>
            <a:off x="4572000" y="3281363"/>
            <a:ext cx="131763" cy="1174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159" name="Rectangle 103"/>
          <p:cNvSpPr>
            <a:spLocks noChangeArrowheads="1"/>
          </p:cNvSpPr>
          <p:nvPr/>
        </p:nvSpPr>
        <p:spPr bwMode="auto">
          <a:xfrm>
            <a:off x="4800600" y="6019800"/>
            <a:ext cx="3264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of butter (millions of pounds)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45160" name="Rectangle 104"/>
          <p:cNvSpPr>
            <a:spLocks noChangeArrowheads="1"/>
          </p:cNvSpPr>
          <p:nvPr/>
        </p:nvSpPr>
        <p:spPr bwMode="auto">
          <a:xfrm>
            <a:off x="381000" y="914400"/>
            <a:ext cx="1219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Price of butter (per pound)</a:t>
            </a:r>
            <a:endParaRPr lang="en-US" sz="1400">
              <a:latin typeface="Century Gothic"/>
              <a:cs typeface="Century Gothic"/>
            </a:endParaRPr>
          </a:p>
        </p:txBody>
      </p:sp>
      <p:cxnSp>
        <p:nvCxnSpPr>
          <p:cNvPr id="548914" name="Straight Connector 86"/>
          <p:cNvCxnSpPr>
            <a:cxnSpLocks noChangeShapeType="1"/>
          </p:cNvCxnSpPr>
          <p:nvPr/>
        </p:nvCxnSpPr>
        <p:spPr bwMode="auto">
          <a:xfrm>
            <a:off x="4130675" y="2606675"/>
            <a:ext cx="7938" cy="2827338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" name="Straight Connector 86"/>
          <p:cNvCxnSpPr>
            <a:cxnSpLocks noChangeShapeType="1"/>
          </p:cNvCxnSpPr>
          <p:nvPr/>
        </p:nvCxnSpPr>
        <p:spPr bwMode="auto">
          <a:xfrm>
            <a:off x="5624513" y="2606675"/>
            <a:ext cx="7937" cy="2827338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3773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23" grpId="0" animBg="1"/>
      <p:bldP spid="45145" grpId="0" animBg="1"/>
      <p:bldP spid="45146" grpId="0"/>
      <p:bldP spid="45147" grpId="0"/>
      <p:bldP spid="45150" grpId="0" animBg="1"/>
      <p:bldP spid="45151" grpId="0" animBg="1"/>
      <p:bldP spid="45152" grpId="0" animBg="1"/>
      <p:bldP spid="45153" grpId="0"/>
      <p:bldP spid="45154" grpId="0" animBg="1"/>
      <p:bldP spid="45155" grpId="0"/>
      <p:bldP spid="4515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" name="Freeform 102"/>
          <p:cNvSpPr>
            <a:spLocks/>
          </p:cNvSpPr>
          <p:nvPr/>
        </p:nvSpPr>
        <p:spPr bwMode="auto">
          <a:xfrm>
            <a:off x="3444346" y="2769369"/>
            <a:ext cx="419100" cy="1009650"/>
          </a:xfrm>
          <a:custGeom>
            <a:avLst/>
            <a:gdLst>
              <a:gd name="T0" fmla="*/ 0 w 194"/>
              <a:gd name="T1" fmla="*/ 0 h 468"/>
              <a:gd name="T2" fmla="*/ 194 w 194"/>
              <a:gd name="T3" fmla="*/ 307 h 468"/>
              <a:gd name="T4" fmla="*/ 5 w 194"/>
              <a:gd name="T5" fmla="*/ 468 h 468"/>
              <a:gd name="T6" fmla="*/ 0 w 194"/>
              <a:gd name="T7" fmla="*/ 0 h 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4" h="468">
                <a:moveTo>
                  <a:pt x="0" y="0"/>
                </a:moveTo>
                <a:lnTo>
                  <a:pt x="194" y="307"/>
                </a:lnTo>
                <a:lnTo>
                  <a:pt x="5" y="468"/>
                </a:lnTo>
                <a:lnTo>
                  <a:pt x="0" y="0"/>
                </a:lnTo>
                <a:close/>
              </a:path>
            </a:pathLst>
          </a:custGeom>
          <a:solidFill>
            <a:srgbClr val="FFDA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/>
              <a:t>A PRICE FLOOR CAUSES INEFFICIENTLY LOW QUANTITY</a:t>
            </a:r>
          </a:p>
        </p:txBody>
      </p:sp>
      <p:cxnSp>
        <p:nvCxnSpPr>
          <p:cNvPr id="2" name="Straight Connector 86"/>
          <p:cNvCxnSpPr>
            <a:cxnSpLocks noChangeShapeType="1"/>
          </p:cNvCxnSpPr>
          <p:nvPr/>
        </p:nvCxnSpPr>
        <p:spPr bwMode="auto">
          <a:xfrm>
            <a:off x="3865563" y="3422361"/>
            <a:ext cx="4762" cy="1865313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92" name="Line 64"/>
          <p:cNvSpPr>
            <a:spLocks noChangeShapeType="1"/>
          </p:cNvSpPr>
          <p:nvPr/>
        </p:nvSpPr>
        <p:spPr bwMode="auto">
          <a:xfrm>
            <a:off x="1517650" y="2106324"/>
            <a:ext cx="122238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193" name="Line 65"/>
          <p:cNvSpPr>
            <a:spLocks noChangeShapeType="1"/>
          </p:cNvSpPr>
          <p:nvPr/>
        </p:nvSpPr>
        <p:spPr bwMode="auto">
          <a:xfrm>
            <a:off x="1517650" y="3446174"/>
            <a:ext cx="122238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194" name="Line 66"/>
          <p:cNvSpPr>
            <a:spLocks noChangeShapeType="1"/>
          </p:cNvSpPr>
          <p:nvPr/>
        </p:nvSpPr>
        <p:spPr bwMode="auto">
          <a:xfrm>
            <a:off x="1517650" y="4119274"/>
            <a:ext cx="122238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195" name="Line 67"/>
          <p:cNvSpPr>
            <a:spLocks noChangeShapeType="1"/>
          </p:cNvSpPr>
          <p:nvPr/>
        </p:nvSpPr>
        <p:spPr bwMode="auto">
          <a:xfrm>
            <a:off x="1517650" y="4786024"/>
            <a:ext cx="122238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196" name="Line 68"/>
          <p:cNvSpPr>
            <a:spLocks noChangeShapeType="1"/>
          </p:cNvSpPr>
          <p:nvPr/>
        </p:nvSpPr>
        <p:spPr bwMode="auto">
          <a:xfrm>
            <a:off x="3452813" y="5744874"/>
            <a:ext cx="0" cy="1238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197" name="Line 69"/>
          <p:cNvSpPr>
            <a:spLocks noChangeShapeType="1"/>
          </p:cNvSpPr>
          <p:nvPr/>
        </p:nvSpPr>
        <p:spPr bwMode="auto">
          <a:xfrm>
            <a:off x="3871913" y="5744874"/>
            <a:ext cx="0" cy="1238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198" name="Line 70"/>
          <p:cNvSpPr>
            <a:spLocks noChangeShapeType="1"/>
          </p:cNvSpPr>
          <p:nvPr/>
        </p:nvSpPr>
        <p:spPr bwMode="auto">
          <a:xfrm>
            <a:off x="3065463" y="5336886"/>
            <a:ext cx="0" cy="1238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199" name="Line 71"/>
          <p:cNvSpPr>
            <a:spLocks noChangeShapeType="1"/>
          </p:cNvSpPr>
          <p:nvPr/>
        </p:nvSpPr>
        <p:spPr bwMode="auto">
          <a:xfrm>
            <a:off x="3871913" y="5332124"/>
            <a:ext cx="0" cy="1238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00" name="Line 72"/>
          <p:cNvSpPr>
            <a:spLocks noChangeShapeType="1"/>
          </p:cNvSpPr>
          <p:nvPr/>
        </p:nvSpPr>
        <p:spPr bwMode="auto">
          <a:xfrm>
            <a:off x="3452813" y="5336886"/>
            <a:ext cx="0" cy="1238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01" name="Line 73"/>
          <p:cNvSpPr>
            <a:spLocks noChangeShapeType="1"/>
          </p:cNvSpPr>
          <p:nvPr/>
        </p:nvSpPr>
        <p:spPr bwMode="auto">
          <a:xfrm>
            <a:off x="4613275" y="5336886"/>
            <a:ext cx="0" cy="1238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02" name="Line 74"/>
          <p:cNvSpPr>
            <a:spLocks noChangeShapeType="1"/>
          </p:cNvSpPr>
          <p:nvPr/>
        </p:nvSpPr>
        <p:spPr bwMode="auto">
          <a:xfrm>
            <a:off x="5387975" y="5336886"/>
            <a:ext cx="0" cy="1238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03" name="Line 75"/>
          <p:cNvSpPr>
            <a:spLocks noChangeShapeType="1"/>
          </p:cNvSpPr>
          <p:nvPr/>
        </p:nvSpPr>
        <p:spPr bwMode="auto">
          <a:xfrm>
            <a:off x="5330825" y="2784186"/>
            <a:ext cx="0" cy="2079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04" name="Freeform 76"/>
          <p:cNvSpPr>
            <a:spLocks/>
          </p:cNvSpPr>
          <p:nvPr/>
        </p:nvSpPr>
        <p:spPr bwMode="auto">
          <a:xfrm>
            <a:off x="1517650" y="5163849"/>
            <a:ext cx="350838" cy="296862"/>
          </a:xfrm>
          <a:custGeom>
            <a:avLst/>
            <a:gdLst>
              <a:gd name="T0" fmla="*/ 163 w 163"/>
              <a:gd name="T1" fmla="*/ 137 h 137"/>
              <a:gd name="T2" fmla="*/ 0 w 163"/>
              <a:gd name="T3" fmla="*/ 137 h 137"/>
              <a:gd name="T4" fmla="*/ 0 w 163"/>
              <a:gd name="T5" fmla="*/ 0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3" h="137">
                <a:moveTo>
                  <a:pt x="163" y="137"/>
                </a:moveTo>
                <a:lnTo>
                  <a:pt x="0" y="137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05" name="Line 77"/>
          <p:cNvSpPr>
            <a:spLocks noChangeShapeType="1"/>
          </p:cNvSpPr>
          <p:nvPr/>
        </p:nvSpPr>
        <p:spPr bwMode="auto">
          <a:xfrm flipH="1">
            <a:off x="1951038" y="5460711"/>
            <a:ext cx="406400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06" name="Line 78"/>
          <p:cNvSpPr>
            <a:spLocks noChangeShapeType="1"/>
          </p:cNvSpPr>
          <p:nvPr/>
        </p:nvSpPr>
        <p:spPr bwMode="auto">
          <a:xfrm flipV="1">
            <a:off x="1468438" y="5052724"/>
            <a:ext cx="104775" cy="603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07" name="Line 79"/>
          <p:cNvSpPr>
            <a:spLocks noChangeShapeType="1"/>
          </p:cNvSpPr>
          <p:nvPr/>
        </p:nvSpPr>
        <p:spPr bwMode="auto">
          <a:xfrm flipV="1">
            <a:off x="1468438" y="5133686"/>
            <a:ext cx="104775" cy="603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08" name="Line 80"/>
          <p:cNvSpPr>
            <a:spLocks noChangeShapeType="1"/>
          </p:cNvSpPr>
          <p:nvPr/>
        </p:nvSpPr>
        <p:spPr bwMode="auto">
          <a:xfrm flipH="1">
            <a:off x="1838325" y="5408324"/>
            <a:ext cx="63500" cy="1031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09" name="Line 81"/>
          <p:cNvSpPr>
            <a:spLocks noChangeShapeType="1"/>
          </p:cNvSpPr>
          <p:nvPr/>
        </p:nvSpPr>
        <p:spPr bwMode="auto">
          <a:xfrm flipH="1">
            <a:off x="1920875" y="5408324"/>
            <a:ext cx="60325" cy="1031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10" name="Rectangle 82"/>
          <p:cNvSpPr>
            <a:spLocks noChangeArrowheads="1"/>
          </p:cNvSpPr>
          <p:nvPr/>
        </p:nvSpPr>
        <p:spPr bwMode="auto">
          <a:xfrm>
            <a:off x="2247900" y="549246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8211" name="Rectangle 83"/>
          <p:cNvSpPr>
            <a:spLocks noChangeArrowheads="1"/>
          </p:cNvSpPr>
          <p:nvPr/>
        </p:nvSpPr>
        <p:spPr bwMode="auto">
          <a:xfrm>
            <a:off x="1333500" y="549246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8212" name="Rectangle 84"/>
          <p:cNvSpPr>
            <a:spLocks noChangeArrowheads="1"/>
          </p:cNvSpPr>
          <p:nvPr/>
        </p:nvSpPr>
        <p:spPr bwMode="auto">
          <a:xfrm>
            <a:off x="3019425" y="549246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8213" name="Rectangle 85"/>
          <p:cNvSpPr>
            <a:spLocks noChangeArrowheads="1"/>
          </p:cNvSpPr>
          <p:nvPr/>
        </p:nvSpPr>
        <p:spPr bwMode="auto">
          <a:xfrm>
            <a:off x="3408363" y="549246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8214" name="Rectangle 86"/>
          <p:cNvSpPr>
            <a:spLocks noChangeArrowheads="1"/>
          </p:cNvSpPr>
          <p:nvPr/>
        </p:nvSpPr>
        <p:spPr bwMode="auto">
          <a:xfrm>
            <a:off x="3768725" y="5492461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8215" name="Rectangle 87"/>
          <p:cNvSpPr>
            <a:spLocks noChangeArrowheads="1"/>
          </p:cNvSpPr>
          <p:nvPr/>
        </p:nvSpPr>
        <p:spPr bwMode="auto">
          <a:xfrm>
            <a:off x="4521200" y="5492461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8216" name="Rectangle 88"/>
          <p:cNvSpPr>
            <a:spLocks noChangeArrowheads="1"/>
          </p:cNvSpPr>
          <p:nvPr/>
        </p:nvSpPr>
        <p:spPr bwMode="auto">
          <a:xfrm>
            <a:off x="5294313" y="5492461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8217" name="Rectangle 89"/>
          <p:cNvSpPr>
            <a:spLocks noChangeArrowheads="1"/>
          </p:cNvSpPr>
          <p:nvPr/>
        </p:nvSpPr>
        <p:spPr bwMode="auto">
          <a:xfrm>
            <a:off x="1014413" y="1993611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$1.40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8218" name="Rectangle 90"/>
          <p:cNvSpPr>
            <a:spLocks noChangeArrowheads="1"/>
          </p:cNvSpPr>
          <p:nvPr/>
        </p:nvSpPr>
        <p:spPr bwMode="auto">
          <a:xfrm>
            <a:off x="1109663" y="2665124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1.20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8219" name="Rectangle 91"/>
          <p:cNvSpPr>
            <a:spLocks noChangeArrowheads="1"/>
          </p:cNvSpPr>
          <p:nvPr/>
        </p:nvSpPr>
        <p:spPr bwMode="auto">
          <a:xfrm>
            <a:off x="1109663" y="3336636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8220" name="Rectangle 92"/>
          <p:cNvSpPr>
            <a:spLocks noChangeArrowheads="1"/>
          </p:cNvSpPr>
          <p:nvPr/>
        </p:nvSpPr>
        <p:spPr bwMode="auto">
          <a:xfrm>
            <a:off x="1109663" y="4003386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0.80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8221" name="Rectangle 93"/>
          <p:cNvSpPr>
            <a:spLocks noChangeArrowheads="1"/>
          </p:cNvSpPr>
          <p:nvPr/>
        </p:nvSpPr>
        <p:spPr bwMode="auto">
          <a:xfrm>
            <a:off x="1109663" y="4674899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0.60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8222" name="Rectangle 94"/>
          <p:cNvSpPr>
            <a:spLocks noChangeArrowheads="1"/>
          </p:cNvSpPr>
          <p:nvPr/>
        </p:nvSpPr>
        <p:spPr bwMode="auto">
          <a:xfrm>
            <a:off x="4648200" y="4763799"/>
            <a:ext cx="1627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48223" name="Rectangle 95"/>
          <p:cNvSpPr>
            <a:spLocks noChangeArrowheads="1"/>
          </p:cNvSpPr>
          <p:nvPr/>
        </p:nvSpPr>
        <p:spPr bwMode="auto">
          <a:xfrm>
            <a:off x="5430838" y="1885661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48224" name="Rectangle 96"/>
          <p:cNvSpPr>
            <a:spLocks noChangeArrowheads="1"/>
          </p:cNvSpPr>
          <p:nvPr/>
        </p:nvSpPr>
        <p:spPr bwMode="auto">
          <a:xfrm>
            <a:off x="3822700" y="3131849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48225" name="Line 97"/>
          <p:cNvSpPr>
            <a:spLocks noChangeShapeType="1"/>
          </p:cNvSpPr>
          <p:nvPr/>
        </p:nvSpPr>
        <p:spPr bwMode="auto">
          <a:xfrm flipV="1">
            <a:off x="1517650" y="1320511"/>
            <a:ext cx="0" cy="376237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26" name="Freeform 98"/>
          <p:cNvSpPr>
            <a:spLocks/>
          </p:cNvSpPr>
          <p:nvPr/>
        </p:nvSpPr>
        <p:spPr bwMode="auto">
          <a:xfrm>
            <a:off x="1981200" y="5863936"/>
            <a:ext cx="1562100" cy="708025"/>
          </a:xfrm>
          <a:custGeom>
            <a:avLst/>
            <a:gdLst>
              <a:gd name="T0" fmla="*/ 241 w 241"/>
              <a:gd name="T1" fmla="*/ 117 h 139"/>
              <a:gd name="T2" fmla="*/ 228 w 241"/>
              <a:gd name="T3" fmla="*/ 139 h 139"/>
              <a:gd name="T4" fmla="*/ 14 w 241"/>
              <a:gd name="T5" fmla="*/ 139 h 139"/>
              <a:gd name="T6" fmla="*/ 0 w 241"/>
              <a:gd name="T7" fmla="*/ 117 h 139"/>
              <a:gd name="T8" fmla="*/ 0 w 241"/>
              <a:gd name="T9" fmla="*/ 22 h 139"/>
              <a:gd name="T10" fmla="*/ 14 w 241"/>
              <a:gd name="T11" fmla="*/ 0 h 139"/>
              <a:gd name="T12" fmla="*/ 228 w 241"/>
              <a:gd name="T13" fmla="*/ 0 h 139"/>
              <a:gd name="T14" fmla="*/ 241 w 241"/>
              <a:gd name="T15" fmla="*/ 22 h 139"/>
              <a:gd name="T16" fmla="*/ 241 w 241"/>
              <a:gd name="T17" fmla="*/ 117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1" h="139">
                <a:moveTo>
                  <a:pt x="241" y="117"/>
                </a:moveTo>
                <a:cubicBezTo>
                  <a:pt x="241" y="129"/>
                  <a:pt x="235" y="139"/>
                  <a:pt x="228" y="139"/>
                </a:cubicBezTo>
                <a:cubicBezTo>
                  <a:pt x="14" y="139"/>
                  <a:pt x="14" y="139"/>
                  <a:pt x="14" y="139"/>
                </a:cubicBezTo>
                <a:cubicBezTo>
                  <a:pt x="6" y="139"/>
                  <a:pt x="0" y="129"/>
                  <a:pt x="0" y="117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10"/>
                  <a:pt x="6" y="0"/>
                  <a:pt x="14" y="0"/>
                </a:cubicBezTo>
                <a:cubicBezTo>
                  <a:pt x="228" y="0"/>
                  <a:pt x="228" y="0"/>
                  <a:pt x="228" y="0"/>
                </a:cubicBezTo>
                <a:cubicBezTo>
                  <a:pt x="235" y="0"/>
                  <a:pt x="241" y="10"/>
                  <a:pt x="241" y="22"/>
                </a:cubicBezTo>
                <a:lnTo>
                  <a:pt x="241" y="117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27" name="Rectangle 99"/>
          <p:cNvSpPr>
            <a:spLocks noChangeArrowheads="1"/>
          </p:cNvSpPr>
          <p:nvPr/>
        </p:nvSpPr>
        <p:spPr bwMode="auto">
          <a:xfrm>
            <a:off x="2057400" y="5920026"/>
            <a:ext cx="1395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demanded with price floor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48228" name="Freeform 100"/>
          <p:cNvSpPr>
            <a:spLocks/>
          </p:cNvSpPr>
          <p:nvPr/>
        </p:nvSpPr>
        <p:spPr bwMode="auto">
          <a:xfrm>
            <a:off x="3667125" y="5863936"/>
            <a:ext cx="1743075" cy="708025"/>
          </a:xfrm>
          <a:custGeom>
            <a:avLst/>
            <a:gdLst>
              <a:gd name="T0" fmla="*/ 277 w 277"/>
              <a:gd name="T1" fmla="*/ 117 h 139"/>
              <a:gd name="T2" fmla="*/ 262 w 277"/>
              <a:gd name="T3" fmla="*/ 139 h 139"/>
              <a:gd name="T4" fmla="*/ 15 w 277"/>
              <a:gd name="T5" fmla="*/ 139 h 139"/>
              <a:gd name="T6" fmla="*/ 0 w 277"/>
              <a:gd name="T7" fmla="*/ 117 h 139"/>
              <a:gd name="T8" fmla="*/ 0 w 277"/>
              <a:gd name="T9" fmla="*/ 22 h 139"/>
              <a:gd name="T10" fmla="*/ 15 w 277"/>
              <a:gd name="T11" fmla="*/ 0 h 139"/>
              <a:gd name="T12" fmla="*/ 262 w 277"/>
              <a:gd name="T13" fmla="*/ 0 h 139"/>
              <a:gd name="T14" fmla="*/ 277 w 277"/>
              <a:gd name="T15" fmla="*/ 22 h 139"/>
              <a:gd name="T16" fmla="*/ 277 w 277"/>
              <a:gd name="T17" fmla="*/ 117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7" h="139">
                <a:moveTo>
                  <a:pt x="277" y="117"/>
                </a:moveTo>
                <a:cubicBezTo>
                  <a:pt x="277" y="129"/>
                  <a:pt x="270" y="139"/>
                  <a:pt x="262" y="139"/>
                </a:cubicBezTo>
                <a:cubicBezTo>
                  <a:pt x="15" y="139"/>
                  <a:pt x="15" y="139"/>
                  <a:pt x="15" y="139"/>
                </a:cubicBezTo>
                <a:cubicBezTo>
                  <a:pt x="6" y="139"/>
                  <a:pt x="0" y="129"/>
                  <a:pt x="0" y="117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10"/>
                  <a:pt x="6" y="0"/>
                  <a:pt x="15" y="0"/>
                </a:cubicBezTo>
                <a:cubicBezTo>
                  <a:pt x="262" y="0"/>
                  <a:pt x="262" y="0"/>
                  <a:pt x="262" y="0"/>
                </a:cubicBezTo>
                <a:cubicBezTo>
                  <a:pt x="270" y="0"/>
                  <a:pt x="277" y="10"/>
                  <a:pt x="277" y="22"/>
                </a:cubicBezTo>
                <a:lnTo>
                  <a:pt x="277" y="117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29" name="Rectangle 101"/>
          <p:cNvSpPr>
            <a:spLocks noChangeArrowheads="1"/>
          </p:cNvSpPr>
          <p:nvPr/>
        </p:nvSpPr>
        <p:spPr bwMode="auto">
          <a:xfrm>
            <a:off x="3742266" y="5920026"/>
            <a:ext cx="15917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demanded without price floor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48231" name="Line 103"/>
          <p:cNvSpPr>
            <a:spLocks noChangeShapeType="1"/>
          </p:cNvSpPr>
          <p:nvPr/>
        </p:nvSpPr>
        <p:spPr bwMode="auto">
          <a:xfrm>
            <a:off x="1517650" y="2777836"/>
            <a:ext cx="4508500" cy="0"/>
          </a:xfrm>
          <a:prstGeom prst="line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32" name="Line 104"/>
          <p:cNvSpPr>
            <a:spLocks noChangeShapeType="1"/>
          </p:cNvSpPr>
          <p:nvPr/>
        </p:nvSpPr>
        <p:spPr bwMode="auto">
          <a:xfrm flipH="1">
            <a:off x="2290763" y="2106324"/>
            <a:ext cx="3097212" cy="2679700"/>
          </a:xfrm>
          <a:prstGeom prst="line">
            <a:avLst/>
          </a:prstGeom>
          <a:noFill/>
          <a:ln w="3016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33" name="Line 105"/>
          <p:cNvSpPr>
            <a:spLocks noChangeShapeType="1"/>
          </p:cNvSpPr>
          <p:nvPr/>
        </p:nvSpPr>
        <p:spPr bwMode="auto">
          <a:xfrm>
            <a:off x="3057525" y="2109499"/>
            <a:ext cx="1622425" cy="2676525"/>
          </a:xfrm>
          <a:prstGeom prst="line">
            <a:avLst/>
          </a:prstGeom>
          <a:noFill/>
          <a:ln w="3016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34" name="Oval 106"/>
          <p:cNvSpPr>
            <a:spLocks noChangeArrowheads="1"/>
          </p:cNvSpPr>
          <p:nvPr/>
        </p:nvSpPr>
        <p:spPr bwMode="auto">
          <a:xfrm>
            <a:off x="3402013" y="2727036"/>
            <a:ext cx="103187" cy="1016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35" name="Oval 107"/>
          <p:cNvSpPr>
            <a:spLocks noChangeArrowheads="1"/>
          </p:cNvSpPr>
          <p:nvPr/>
        </p:nvSpPr>
        <p:spPr bwMode="auto">
          <a:xfrm>
            <a:off x="3819525" y="3390611"/>
            <a:ext cx="101600" cy="1016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36" name="Oval 108"/>
          <p:cNvSpPr>
            <a:spLocks noChangeArrowheads="1"/>
          </p:cNvSpPr>
          <p:nvPr/>
        </p:nvSpPr>
        <p:spPr bwMode="auto">
          <a:xfrm>
            <a:off x="3408363" y="3735099"/>
            <a:ext cx="101600" cy="1047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39" name="Freeform 111"/>
          <p:cNvSpPr>
            <a:spLocks/>
          </p:cNvSpPr>
          <p:nvPr/>
        </p:nvSpPr>
        <p:spPr bwMode="auto">
          <a:xfrm>
            <a:off x="5113866" y="2991071"/>
            <a:ext cx="1058333" cy="363028"/>
          </a:xfrm>
          <a:custGeom>
            <a:avLst/>
            <a:gdLst>
              <a:gd name="T0" fmla="*/ 96 w 96"/>
              <a:gd name="T1" fmla="*/ 79 h 95"/>
              <a:gd name="T2" fmla="*/ 80 w 96"/>
              <a:gd name="T3" fmla="*/ 95 h 95"/>
              <a:gd name="T4" fmla="*/ 16 w 96"/>
              <a:gd name="T5" fmla="*/ 95 h 95"/>
              <a:gd name="T6" fmla="*/ 0 w 96"/>
              <a:gd name="T7" fmla="*/ 79 h 95"/>
              <a:gd name="T8" fmla="*/ 0 w 96"/>
              <a:gd name="T9" fmla="*/ 16 h 95"/>
              <a:gd name="T10" fmla="*/ 16 w 96"/>
              <a:gd name="T11" fmla="*/ 0 h 95"/>
              <a:gd name="T12" fmla="*/ 80 w 96"/>
              <a:gd name="T13" fmla="*/ 0 h 95"/>
              <a:gd name="T14" fmla="*/ 96 w 96"/>
              <a:gd name="T15" fmla="*/ 16 h 95"/>
              <a:gd name="T16" fmla="*/ 96 w 96"/>
              <a:gd name="T17" fmla="*/ 7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6" h="95">
                <a:moveTo>
                  <a:pt x="96" y="79"/>
                </a:moveTo>
                <a:cubicBezTo>
                  <a:pt x="96" y="88"/>
                  <a:pt x="88" y="95"/>
                  <a:pt x="80" y="95"/>
                </a:cubicBezTo>
                <a:cubicBezTo>
                  <a:pt x="16" y="95"/>
                  <a:pt x="16" y="95"/>
                  <a:pt x="16" y="95"/>
                </a:cubicBezTo>
                <a:cubicBezTo>
                  <a:pt x="7" y="95"/>
                  <a:pt x="0" y="88"/>
                  <a:pt x="0" y="79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8" y="0"/>
                  <a:pt x="96" y="7"/>
                  <a:pt x="96" y="16"/>
                </a:cubicBezTo>
                <a:lnTo>
                  <a:pt x="96" y="79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548914" name="Straight Connector 86"/>
          <p:cNvCxnSpPr>
            <a:cxnSpLocks noChangeShapeType="1"/>
          </p:cNvCxnSpPr>
          <p:nvPr/>
        </p:nvCxnSpPr>
        <p:spPr bwMode="auto">
          <a:xfrm>
            <a:off x="3440113" y="2800061"/>
            <a:ext cx="6350" cy="2487613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237" name="Line 109"/>
          <p:cNvSpPr>
            <a:spLocks noChangeShapeType="1"/>
          </p:cNvSpPr>
          <p:nvPr/>
        </p:nvSpPr>
        <p:spPr bwMode="auto">
          <a:xfrm flipH="1" flipV="1">
            <a:off x="3060700" y="3247736"/>
            <a:ext cx="530225" cy="1063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38" name="Freeform 110"/>
          <p:cNvSpPr>
            <a:spLocks/>
          </p:cNvSpPr>
          <p:nvPr/>
        </p:nvSpPr>
        <p:spPr bwMode="auto">
          <a:xfrm>
            <a:off x="1905000" y="2838161"/>
            <a:ext cx="1219200" cy="495300"/>
          </a:xfrm>
          <a:custGeom>
            <a:avLst/>
            <a:gdLst>
              <a:gd name="T0" fmla="*/ 188 w 188"/>
              <a:gd name="T1" fmla="*/ 81 h 97"/>
              <a:gd name="T2" fmla="*/ 172 w 188"/>
              <a:gd name="T3" fmla="*/ 97 h 97"/>
              <a:gd name="T4" fmla="*/ 16 w 188"/>
              <a:gd name="T5" fmla="*/ 97 h 97"/>
              <a:gd name="T6" fmla="*/ 0 w 188"/>
              <a:gd name="T7" fmla="*/ 81 h 97"/>
              <a:gd name="T8" fmla="*/ 0 w 188"/>
              <a:gd name="T9" fmla="*/ 16 h 97"/>
              <a:gd name="T10" fmla="*/ 16 w 188"/>
              <a:gd name="T11" fmla="*/ 0 h 97"/>
              <a:gd name="T12" fmla="*/ 172 w 188"/>
              <a:gd name="T13" fmla="*/ 0 h 97"/>
              <a:gd name="T14" fmla="*/ 188 w 188"/>
              <a:gd name="T15" fmla="*/ 16 h 97"/>
              <a:gd name="T16" fmla="*/ 188 w 188"/>
              <a:gd name="T17" fmla="*/ 81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97">
                <a:moveTo>
                  <a:pt x="188" y="81"/>
                </a:moveTo>
                <a:cubicBezTo>
                  <a:pt x="188" y="90"/>
                  <a:pt x="180" y="97"/>
                  <a:pt x="172" y="97"/>
                </a:cubicBezTo>
                <a:cubicBezTo>
                  <a:pt x="16" y="97"/>
                  <a:pt x="16" y="97"/>
                  <a:pt x="16" y="97"/>
                </a:cubicBezTo>
                <a:cubicBezTo>
                  <a:pt x="8" y="97"/>
                  <a:pt x="0" y="90"/>
                  <a:pt x="0" y="81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8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0" y="0"/>
                  <a:pt x="188" y="7"/>
                  <a:pt x="188" y="16"/>
                </a:cubicBezTo>
                <a:lnTo>
                  <a:pt x="188" y="81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40" name="Rectangle 112"/>
          <p:cNvSpPr>
            <a:spLocks noChangeArrowheads="1"/>
          </p:cNvSpPr>
          <p:nvPr/>
        </p:nvSpPr>
        <p:spPr bwMode="auto">
          <a:xfrm>
            <a:off x="1981200" y="2861972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Deadweight loss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48241" name="Rectangle 113"/>
          <p:cNvSpPr>
            <a:spLocks noChangeArrowheads="1"/>
          </p:cNvSpPr>
          <p:nvPr/>
        </p:nvSpPr>
        <p:spPr bwMode="auto">
          <a:xfrm>
            <a:off x="5181600" y="3066761"/>
            <a:ext cx="9906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Price floor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48242" name="Line 114"/>
          <p:cNvSpPr>
            <a:spLocks noChangeShapeType="1"/>
          </p:cNvSpPr>
          <p:nvPr/>
        </p:nvSpPr>
        <p:spPr bwMode="auto">
          <a:xfrm>
            <a:off x="2297113" y="5336886"/>
            <a:ext cx="0" cy="1238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8243" name="Rectangle 115"/>
          <p:cNvSpPr>
            <a:spLocks noChangeArrowheads="1"/>
          </p:cNvSpPr>
          <p:nvPr/>
        </p:nvSpPr>
        <p:spPr bwMode="auto">
          <a:xfrm>
            <a:off x="5791200" y="5581361"/>
            <a:ext cx="1752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butter (millions of pounds)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8244" name="Rectangle 116"/>
          <p:cNvSpPr>
            <a:spLocks noChangeArrowheads="1"/>
          </p:cNvSpPr>
          <p:nvPr/>
        </p:nvSpPr>
        <p:spPr bwMode="auto">
          <a:xfrm>
            <a:off x="457200" y="1161761"/>
            <a:ext cx="1371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Price of butter (per pound)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7833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30" grpId="0" animBg="1"/>
      <p:bldP spid="48196" grpId="0" animBg="1"/>
      <p:bldP spid="48197" grpId="0" animBg="1"/>
      <p:bldP spid="48203" grpId="0" animBg="1"/>
      <p:bldP spid="48226" grpId="0" animBg="1"/>
      <p:bldP spid="48227" grpId="0"/>
      <p:bldP spid="48228" grpId="0" animBg="1"/>
      <p:bldP spid="48229" grpId="0"/>
      <p:bldP spid="48231" grpId="0" animBg="1"/>
      <p:bldP spid="48234" grpId="0" animBg="1"/>
      <p:bldP spid="48236" grpId="0" animBg="1"/>
      <p:bldP spid="48239" grpId="0" animBg="1"/>
      <p:bldP spid="48237" grpId="0" animBg="1"/>
      <p:bldP spid="48238" grpId="0" animBg="1"/>
      <p:bldP spid="48240" grpId="0"/>
      <p:bldP spid="4824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INEFFICIENT ALLOCATION OF SALES AMONG SELLERS</a:t>
            </a:r>
            <a:endParaRPr lang="en-US" dirty="0"/>
          </a:p>
        </p:txBody>
      </p:sp>
      <p:sp>
        <p:nvSpPr>
          <p:cNvPr id="6" name="Content Placeholder 1"/>
          <p:cNvSpPr txBox="1">
            <a:spLocks noGrp="1"/>
          </p:cNvSpPr>
          <p:nvPr>
            <p:ph idx="1"/>
          </p:nvPr>
        </p:nvSpPr>
        <p:spPr>
          <a:xfrm>
            <a:off x="0" y="1143000"/>
            <a:ext cx="9144000" cy="3048000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>
            <a:noAutofit/>
          </a:bodyPr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2800" dirty="0" smtClean="0">
                <a:cs typeface="Arial" charset="0"/>
              </a:rPr>
              <a:t>Price floors misallocate sales by: </a:t>
            </a:r>
          </a:p>
          <a:p>
            <a:pPr marL="0" indent="0" eaLnBrk="1" hangingPunct="1">
              <a:defRPr/>
            </a:pPr>
            <a:r>
              <a:rPr lang="en-US" sz="2800" dirty="0" smtClean="0">
                <a:solidFill>
                  <a:srgbClr val="00B050"/>
                </a:solidFill>
                <a:cs typeface="Arial" charset="0"/>
              </a:rPr>
              <a:t>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Allowing high-cost firms to operate.</a:t>
            </a:r>
          </a:p>
          <a:p>
            <a:pPr marL="0" indent="0" eaLnBrk="1" hangingPunct="1">
              <a:defRPr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 Preventing low-cost firms from entering the industry.</a:t>
            </a:r>
          </a:p>
          <a:p>
            <a:pPr>
              <a:defRPr/>
            </a:pPr>
            <a:r>
              <a:rPr lang="en-US" sz="2800" dirty="0" smtClean="0"/>
              <a:t>Price floors and regulation </a:t>
            </a:r>
            <a:r>
              <a:rPr lang="en-US" sz="2800" dirty="0"/>
              <a:t>prevented Southwest (and 79 other firms) from entering the national market</a:t>
            </a:r>
            <a:endParaRPr lang="en-US" sz="2800" dirty="0" smtClean="0">
              <a:cs typeface="Arial" charset="0"/>
            </a:endParaRPr>
          </a:p>
          <a:p>
            <a:pPr marL="0" indent="0" eaLnBrk="1" hangingPunct="1">
              <a:defRPr/>
            </a:pPr>
            <a:endParaRPr lang="en-US" sz="2800" dirty="0" smtClean="0"/>
          </a:p>
        </p:txBody>
      </p:sp>
      <p:sp>
        <p:nvSpPr>
          <p:cNvPr id="2" name="AutoShape 2" descr="http://ethix.org/files/2011/01/SW-737.jpg"/>
          <p:cNvSpPr>
            <a:spLocks noChangeAspect="1" noChangeArrowheads="1"/>
          </p:cNvSpPr>
          <p:nvPr/>
        </p:nvSpPr>
        <p:spPr bwMode="auto">
          <a:xfrm>
            <a:off x="155575" y="-1790700"/>
            <a:ext cx="530542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://ethix.org/files/2011/01/SW-737.jpg"/>
          <p:cNvSpPr>
            <a:spLocks noChangeAspect="1" noChangeArrowheads="1"/>
          </p:cNvSpPr>
          <p:nvPr/>
        </p:nvSpPr>
        <p:spPr bwMode="auto">
          <a:xfrm>
            <a:off x="307975" y="-1638300"/>
            <a:ext cx="530542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://ethix.org/files/2011/01/SW-737.jpg"/>
          <p:cNvSpPr>
            <a:spLocks noChangeAspect="1" noChangeArrowheads="1"/>
          </p:cNvSpPr>
          <p:nvPr/>
        </p:nvSpPr>
        <p:spPr bwMode="auto">
          <a:xfrm>
            <a:off x="460375" y="-1485900"/>
            <a:ext cx="530542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812510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WASTED RESOURCES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Price floors encourage waste.</a:t>
            </a:r>
          </a:p>
          <a:p>
            <a:r>
              <a:rPr lang="en-US" dirty="0" smtClean="0"/>
              <a:t>To deal with the surplus generated by agricultural price floors, the U.S. government sometimes buys back the excess and donates or destroys it.</a:t>
            </a:r>
          </a:p>
        </p:txBody>
      </p:sp>
      <p:pic>
        <p:nvPicPr>
          <p:cNvPr id="66562" name="Picture 2" descr="http://www.sxc.hu/pic/l/b/bb/bb_matt/237540_80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630375"/>
            <a:ext cx="2209800" cy="219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http://www.sxc.hu/pic/l/j/ju/juancho17/682528_4818539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3241531"/>
            <a:ext cx="2805137" cy="323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0771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4 L 0.15712 -0.21875 C 0.18993 -0.26737 0.24532 -0.30695 0.30677 -0.32963 C 0.37657 -0.35533 0.43681 -0.35834 0.48334 -0.33936 L 0.70243 -0.2588 " pathEditMode="relative" rAng="-922804" ptsTypes="FffFF">
                                      <p:cBhvr>
                                        <p:cTn id="6" dur="2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8" y="-229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656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INEFFICIENTLY HIGH QUALITY</a:t>
            </a:r>
            <a:endParaRPr lang="en-US" sz="4000" dirty="0"/>
          </a:p>
        </p:txBody>
      </p:sp>
      <p:sp>
        <p:nvSpPr>
          <p:cNvPr id="6" name="Content Placeholder 1"/>
          <p:cNvSpPr txBox="1">
            <a:spLocks noGrp="1"/>
          </p:cNvSpPr>
          <p:nvPr>
            <p:ph idx="1"/>
          </p:nvPr>
        </p:nvSpPr>
        <p:spPr>
          <a:xfrm>
            <a:off x="76200" y="762000"/>
            <a:ext cx="9067800" cy="4648200"/>
          </a:xfrm>
          <a:noFill/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Higher quality raises costs and reduces sellers’ profit.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Buyers get higher quality but would prefer a lower price.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Price floors encourage sellers to waste resources: 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2800" i="1" dirty="0" smtClean="0">
                <a:solidFill>
                  <a:srgbClr val="990033"/>
                </a:solidFill>
              </a:rPr>
              <a:t>higher quality than buyers are willing to pay for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</p:txBody>
      </p:sp>
      <p:pic>
        <p:nvPicPr>
          <p:cNvPr id="53255" name="Picture 6" descr="file00013601398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3695196"/>
            <a:ext cx="3810000" cy="247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98688" y="6096000"/>
            <a:ext cx="4800600" cy="83099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Most flyers prefer a lower 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ticket price (with no food included)</a:t>
            </a: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998255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ILLEGAL ACTIVITY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991600" cy="4648200"/>
          </a:xfrm>
        </p:spPr>
        <p:txBody>
          <a:bodyPr/>
          <a:lstStyle/>
          <a:p>
            <a:r>
              <a:rPr lang="en-US" dirty="0" smtClean="0"/>
              <a:t>Price floors encourage black markets.</a:t>
            </a:r>
          </a:p>
          <a:p>
            <a:r>
              <a:rPr lang="en-US" dirty="0" smtClean="0"/>
              <a:t>There are willing sellers (and buyers) at illegal prices, so they are tempted </a:t>
            </a:r>
            <a:r>
              <a:rPr lang="en-US" dirty="0"/>
              <a:t>to break the law </a:t>
            </a:r>
            <a:r>
              <a:rPr lang="en-US" dirty="0" smtClean="0"/>
              <a:t>and trade with each other.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29200" y="3548717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In Spain it’s estimated that 1/3 of the “unemployed” have under-the-table jobs.</a:t>
            </a: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2937482"/>
            <a:ext cx="4953000" cy="33236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6198513"/>
            <a:ext cx="5791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SOURCE: ORGANIZATION FOR ECONOMIC COOPERATION AND DEVELOPMENT (OECD). 2013</a:t>
            </a:r>
            <a:endParaRPr lang="en-US" sz="110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4645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INTERFERENCE IN MARKETS HAS CONSEQUENCES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4885"/>
            <a:ext cx="9143999" cy="4917315"/>
          </a:xfrm>
          <a:prstGeom prst="rect">
            <a:avLst/>
          </a:prstGeom>
        </p:spPr>
      </p:pic>
      <p:sp>
        <p:nvSpPr>
          <p:cNvPr id="4" name="Content Placeholder 3"/>
          <p:cNvSpPr txBox="1">
            <a:spLocks/>
          </p:cNvSpPr>
          <p:nvPr/>
        </p:nvSpPr>
        <p:spPr>
          <a:xfrm>
            <a:off x="0" y="5181600"/>
            <a:ext cx="9144000" cy="99060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New York City’s laws create shortages of licensed taxicabs and housing: </a:t>
            </a:r>
            <a:r>
              <a:rPr lang="en-US" sz="2800" b="1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a good idea? </a:t>
            </a:r>
            <a:endParaRPr lang="en-US" sz="2800" b="1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13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WHY ARE THERE PRICE FLOORS?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81600"/>
            <a:ext cx="9144000" cy="990600"/>
          </a:xfrm>
          <a:solidFill>
            <a:schemeClr val="bg1">
              <a:alpha val="74000"/>
            </a:schemeClr>
          </a:solidFill>
        </p:spPr>
        <p:txBody>
          <a:bodyPr>
            <a:normAutofit/>
          </a:bodyPr>
          <a:lstStyle/>
          <a:p>
            <a:r>
              <a:rPr lang="en-US" sz="2600" dirty="0" smtClean="0"/>
              <a:t>Government </a:t>
            </a:r>
            <a:r>
              <a:rPr lang="en-US" sz="2600" dirty="0"/>
              <a:t>officials often do not understand supply </a:t>
            </a:r>
            <a:r>
              <a:rPr lang="en-US" sz="2600" dirty="0" smtClean="0"/>
              <a:t>and demand analysis.</a:t>
            </a:r>
            <a:endParaRPr lang="en-US" sz="26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820552"/>
            <a:ext cx="9144000" cy="1846448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28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Century Gothic"/>
                <a:cs typeface="Century Gothic"/>
              </a:rPr>
              <a:t>Same as price ceilings:</a:t>
            </a:r>
          </a:p>
          <a:p>
            <a:r>
              <a:rPr lang="en-US" sz="2800" dirty="0" smtClean="0">
                <a:latin typeface="Century Gothic"/>
                <a:cs typeface="Century Gothic"/>
              </a:rPr>
              <a:t>They do benefit some people (who are typically better organized and more vocal than those who are harmed by them).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4191000"/>
            <a:ext cx="9144000" cy="99060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28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Century Gothic"/>
                <a:cs typeface="Century Gothic"/>
              </a:rPr>
              <a:t>If the price floor is longstanding, buyers may not have a realistic idea of what would happen without it.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2729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62400" y="1371600"/>
            <a:ext cx="5105400" cy="5257800"/>
          </a:xfrm>
        </p:spPr>
        <p:txBody>
          <a:bodyPr>
            <a:normAutofit fontScale="92500"/>
          </a:bodyPr>
          <a:lstStyle/>
          <a:p>
            <a:r>
              <a:rPr lang="en-US" sz="2800" dirty="0" smtClean="0">
                <a:solidFill>
                  <a:srgbClr val="E46C0A"/>
                </a:solidFill>
                <a:latin typeface="Century Gothic"/>
                <a:cs typeface="Century Gothic"/>
              </a:rPr>
              <a:t>THE RISE AND FALL OF THE UNPAID INTERN</a:t>
            </a:r>
          </a:p>
          <a:p>
            <a:r>
              <a:rPr lang="en-US" sz="2800" dirty="0" smtClean="0">
                <a:latin typeface="Century Gothic"/>
                <a:cs typeface="Century Gothic"/>
              </a:rPr>
              <a:t>What keeps firms from abusing this practice?</a:t>
            </a:r>
          </a:p>
          <a:p>
            <a:r>
              <a:rPr lang="en-US" sz="2800" i="1" dirty="0" smtClean="0">
                <a:latin typeface="Century Gothic"/>
                <a:cs typeface="Century Gothic"/>
              </a:rPr>
              <a:t>2010 new Dep’t of Labor rules: unpaid internships must be: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Century Gothic"/>
                <a:cs typeface="Century Gothic"/>
              </a:rPr>
              <a:t>Primarily </a:t>
            </a:r>
            <a:r>
              <a:rPr lang="en-US" sz="2400" dirty="0">
                <a:latin typeface="Century Gothic"/>
                <a:cs typeface="Century Gothic"/>
              </a:rPr>
              <a:t>for the benefit of the intern and </a:t>
            </a:r>
            <a:r>
              <a:rPr lang="en-US" sz="2400" dirty="0" smtClean="0">
                <a:latin typeface="Century Gothic"/>
                <a:cs typeface="Century Gothic"/>
              </a:rPr>
              <a:t>not the employer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Century Gothic"/>
                <a:cs typeface="Century Gothic"/>
              </a:rPr>
              <a:t>Comparable </a:t>
            </a:r>
            <a:r>
              <a:rPr lang="en-US" sz="2400" dirty="0">
                <a:latin typeface="Century Gothic"/>
                <a:cs typeface="Century Gothic"/>
              </a:rPr>
              <a:t>to training offered by an </a:t>
            </a:r>
            <a:r>
              <a:rPr lang="en-US" sz="2400" dirty="0" smtClean="0">
                <a:latin typeface="Century Gothic"/>
                <a:cs typeface="Century Gothic"/>
              </a:rPr>
              <a:t>educational environment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Century Gothic"/>
                <a:cs typeface="Century Gothic"/>
              </a:rPr>
              <a:t>No </a:t>
            </a:r>
            <a:r>
              <a:rPr lang="en-US" sz="2400" dirty="0">
                <a:latin typeface="Century Gothic"/>
                <a:cs typeface="Century Gothic"/>
              </a:rPr>
              <a:t>displacement of a regular employee by the intern</a:t>
            </a:r>
            <a:endParaRPr lang="en-US" sz="2400" dirty="0" smtClean="0">
              <a:latin typeface="Century Gothic"/>
              <a:cs typeface="Century Gothic"/>
            </a:endParaRPr>
          </a:p>
          <a:p>
            <a:endParaRPr lang="en-US" sz="2800" i="1" dirty="0">
              <a:latin typeface="Century Gothic"/>
              <a:cs typeface="Century Gothic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9200"/>
            <a:ext cx="3801846" cy="3505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4724400"/>
            <a:ext cx="411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latin typeface="Century Gothic"/>
                <a:cs typeface="Century Gothic"/>
              </a:rPr>
              <a:t>“We have an opening for a part-time </a:t>
            </a:r>
            <a:r>
              <a:rPr lang="en-US" b="1" i="1" dirty="0" smtClean="0">
                <a:latin typeface="Century Gothic"/>
                <a:cs typeface="Century Gothic"/>
              </a:rPr>
              <a:t>unpaid </a:t>
            </a:r>
            <a:r>
              <a:rPr lang="en-US" b="1" i="1" dirty="0">
                <a:latin typeface="Century Gothic"/>
                <a:cs typeface="Century Gothic"/>
              </a:rPr>
              <a:t>intern, which</a:t>
            </a:r>
          </a:p>
          <a:p>
            <a:r>
              <a:rPr lang="en-US" b="1" i="1" dirty="0">
                <a:latin typeface="Century Gothic"/>
                <a:cs typeface="Century Gothic"/>
              </a:rPr>
              <a:t>could lead to a full-time unpaid internship.”</a:t>
            </a:r>
          </a:p>
        </p:txBody>
      </p:sp>
    </p:spTree>
    <p:extLst>
      <p:ext uri="{BB962C8B-B14F-4D97-AF65-F5344CB8AC3E}">
        <p14:creationId xmlns:p14="http://schemas.microsoft.com/office/powerpoint/2010/main" val="211894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838200"/>
            <a:ext cx="8839200" cy="5638800"/>
          </a:xfrm>
        </p:spPr>
        <p:txBody>
          <a:bodyPr>
            <a:noAutofit/>
          </a:bodyPr>
          <a:lstStyle/>
          <a:p>
            <a:pPr eaLnBrk="1" hangingPunct="1">
              <a:spcAft>
                <a:spcPts val="600"/>
              </a:spcAft>
              <a:buClr>
                <a:srgbClr val="CC0066"/>
              </a:buClr>
              <a:buSzTx/>
              <a:buFont typeface="Wingdings" pitchFamily="2" charset="2"/>
              <a:buNone/>
            </a:pPr>
            <a:r>
              <a:rPr lang="en-US" sz="2800" dirty="0" smtClean="0"/>
              <a:t>Don’t be confused: price ceilings , floors and quotas </a:t>
            </a:r>
            <a:r>
              <a:rPr lang="en-US" sz="3200" dirty="0" smtClean="0">
                <a:solidFill>
                  <a:srgbClr val="990033"/>
                </a:solidFill>
              </a:rPr>
              <a:t>all decrease the amount traded and therefore create deadweight loss.</a:t>
            </a:r>
            <a:endParaRPr lang="en-US" sz="2400" dirty="0" smtClean="0">
              <a:solidFill>
                <a:srgbClr val="990033"/>
              </a:solidFill>
            </a:endParaRPr>
          </a:p>
          <a:p>
            <a:pPr lvl="1">
              <a:spcAft>
                <a:spcPts val="600"/>
              </a:spcAft>
              <a:buClr>
                <a:srgbClr val="CC0066"/>
              </a:buClr>
              <a:buFont typeface="Wingdings" pitchFamily="2" charset="2"/>
              <a:buNone/>
            </a:pPr>
            <a:r>
              <a:rPr lang="en-US" sz="2400" dirty="0" smtClean="0"/>
              <a:t>A price ceiling pushes the price of a good down; fewer sellers will want to sell.</a:t>
            </a:r>
          </a:p>
          <a:p>
            <a:pPr lvl="1">
              <a:spcAft>
                <a:spcPts val="600"/>
              </a:spcAft>
              <a:buClr>
                <a:schemeClr val="tx1"/>
              </a:buClr>
            </a:pPr>
            <a:r>
              <a:rPr lang="en-US" sz="2400" dirty="0" smtClean="0"/>
              <a:t>A price floor pushes the price of a good up; fewer buyers will want to buy.</a:t>
            </a:r>
          </a:p>
          <a:p>
            <a:pPr lvl="1">
              <a:spcAft>
                <a:spcPts val="600"/>
              </a:spcAft>
              <a:buClr>
                <a:schemeClr val="tx1"/>
              </a:buClr>
            </a:pPr>
            <a:r>
              <a:rPr lang="en-US" sz="2400" dirty="0" smtClean="0"/>
              <a:t>A quota, by definition, reduces sales.</a:t>
            </a:r>
          </a:p>
          <a:p>
            <a:pPr eaLnBrk="1" hangingPunct="1">
              <a:spcAft>
                <a:spcPts val="600"/>
              </a:spcAft>
              <a:buClr>
                <a:schemeClr val="tx1"/>
              </a:buClr>
            </a:pP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If sellers don’t want to sell as much as buyers want to buy, it’s the sellers who determine the actual quantity sold, because</a:t>
            </a:r>
            <a:r>
              <a:rPr lang="en-US" sz="2800" dirty="0" smtClean="0"/>
              <a:t> </a:t>
            </a: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</a:rPr>
              <a:t>buyers can’t force unwilling sellers to sell and vice versa.</a:t>
            </a:r>
          </a:p>
          <a:p>
            <a:pPr eaLnBrk="1" hangingPunct="1">
              <a:spcAft>
                <a:spcPts val="600"/>
              </a:spcAft>
              <a:buClr>
                <a:schemeClr val="tx1"/>
              </a:buClr>
            </a:pPr>
            <a:endParaRPr lang="en-US" sz="24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spcAft>
                <a:spcPts val="600"/>
              </a:spcAft>
              <a:buClr>
                <a:srgbClr val="CC0066"/>
              </a:buClr>
              <a:buSzTx/>
              <a:buFont typeface="Wingdings" pitchFamily="2" charset="2"/>
              <a:buNone/>
            </a:pPr>
            <a:endParaRPr lang="en-US" sz="2400" dirty="0" smtClean="0"/>
          </a:p>
          <a:p>
            <a:pPr eaLnBrk="1" hangingPunct="1">
              <a:spcAft>
                <a:spcPts val="600"/>
              </a:spcAft>
              <a:buClr>
                <a:srgbClr val="CC0066"/>
              </a:buClr>
              <a:buSzTx/>
              <a:buFont typeface="Wingdings" pitchFamily="2" charset="2"/>
              <a:buNone/>
            </a:pPr>
            <a:endParaRPr lang="en-US" sz="2400" dirty="0" smtClean="0"/>
          </a:p>
          <a:p>
            <a:pPr eaLnBrk="1" hangingPunct="1">
              <a:spcAft>
                <a:spcPts val="600"/>
              </a:spcAft>
              <a:buClr>
                <a:srgbClr val="CC0066"/>
              </a:buClr>
              <a:buSzTx/>
              <a:buFont typeface="Wingdings" pitchFamily="2" charset="2"/>
              <a:buNone/>
            </a:pPr>
            <a:endParaRPr lang="en-US" sz="24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66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CONTROLLING QUANTITIES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4800600"/>
          </a:xfrm>
        </p:spPr>
        <p:txBody>
          <a:bodyPr>
            <a:noAutofit/>
          </a:bodyPr>
          <a:lstStyle/>
          <a:p>
            <a:r>
              <a:rPr lang="en-US" dirty="0" smtClean="0"/>
              <a:t>Governments sometimes control quantity instead of price.</a:t>
            </a:r>
          </a:p>
          <a:p>
            <a:pPr lvl="1"/>
            <a:r>
              <a:rPr lang="en-US" dirty="0" smtClean="0">
                <a:solidFill>
                  <a:srgbClr val="990033"/>
                </a:solidFill>
              </a:rPr>
              <a:t>Quota:</a:t>
            </a:r>
            <a:r>
              <a:rPr lang="en-US" dirty="0" smtClean="0"/>
              <a:t> </a:t>
            </a:r>
            <a:r>
              <a:rPr lang="en-US" dirty="0"/>
              <a:t>an upper limit, set by the government, on the quantity of </a:t>
            </a:r>
            <a:r>
              <a:rPr lang="en-US" dirty="0" smtClean="0"/>
              <a:t>some good </a:t>
            </a:r>
            <a:r>
              <a:rPr lang="en-US" dirty="0"/>
              <a:t>that can be bought or sold; also referred to as a </a:t>
            </a:r>
            <a:r>
              <a:rPr lang="en-US" i="1" dirty="0">
                <a:solidFill>
                  <a:srgbClr val="990033"/>
                </a:solidFill>
              </a:rPr>
              <a:t>quantity control.</a:t>
            </a:r>
          </a:p>
          <a:p>
            <a:pPr lvl="1"/>
            <a:r>
              <a:rPr lang="en-US" dirty="0">
                <a:solidFill>
                  <a:srgbClr val="990033"/>
                </a:solidFill>
              </a:rPr>
              <a:t>Q</a:t>
            </a:r>
            <a:r>
              <a:rPr lang="en-US" dirty="0" smtClean="0">
                <a:solidFill>
                  <a:srgbClr val="990033"/>
                </a:solidFill>
              </a:rPr>
              <a:t>uota limit: </a:t>
            </a:r>
            <a:r>
              <a:rPr lang="en-US" dirty="0"/>
              <a:t>the total amount of a good under a </a:t>
            </a:r>
            <a:r>
              <a:rPr lang="en-US" i="1" dirty="0"/>
              <a:t>quota </a:t>
            </a:r>
            <a:r>
              <a:rPr lang="en-US" dirty="0"/>
              <a:t>or </a:t>
            </a:r>
            <a:r>
              <a:rPr lang="en-US" i="1" dirty="0"/>
              <a:t>quantity </a:t>
            </a:r>
            <a:r>
              <a:rPr lang="en-US" i="1" dirty="0" smtClean="0"/>
              <a:t>control </a:t>
            </a:r>
            <a:r>
              <a:rPr lang="en-US" dirty="0" smtClean="0"/>
              <a:t>that </a:t>
            </a:r>
            <a:r>
              <a:rPr lang="en-US" dirty="0"/>
              <a:t>can be legally transacted.</a:t>
            </a:r>
          </a:p>
          <a:p>
            <a:pPr lvl="1"/>
            <a:r>
              <a:rPr lang="en-US" dirty="0" smtClean="0">
                <a:solidFill>
                  <a:srgbClr val="990033"/>
                </a:solidFill>
              </a:rPr>
              <a:t>License:</a:t>
            </a:r>
            <a:r>
              <a:rPr lang="en-US" dirty="0" smtClean="0"/>
              <a:t> </a:t>
            </a:r>
            <a:r>
              <a:rPr lang="en-US" dirty="0"/>
              <a:t>the right, conferred by the government, to supply a good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5211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3600" dirty="0" smtClean="0"/>
              <a:t>THE MARKET FOR TAXI RIDES IN THE ABSENCE OF GOVERNMENT CONTROLS</a:t>
            </a:r>
          </a:p>
        </p:txBody>
      </p:sp>
      <p:cxnSp>
        <p:nvCxnSpPr>
          <p:cNvPr id="548912" name="Straight Connector 86"/>
          <p:cNvCxnSpPr>
            <a:cxnSpLocks noChangeShapeType="1"/>
          </p:cNvCxnSpPr>
          <p:nvPr/>
        </p:nvCxnSpPr>
        <p:spPr bwMode="auto">
          <a:xfrm>
            <a:off x="1208088" y="3993019"/>
            <a:ext cx="2005012" cy="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8914" name="Straight Connector 86"/>
          <p:cNvCxnSpPr>
            <a:cxnSpLocks noChangeShapeType="1"/>
          </p:cNvCxnSpPr>
          <p:nvPr/>
        </p:nvCxnSpPr>
        <p:spPr bwMode="auto">
          <a:xfrm>
            <a:off x="3286125" y="3967619"/>
            <a:ext cx="4763" cy="1908175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410" name="Line 138"/>
          <p:cNvSpPr>
            <a:spLocks noChangeShapeType="1"/>
          </p:cNvSpPr>
          <p:nvPr/>
        </p:nvSpPr>
        <p:spPr bwMode="auto">
          <a:xfrm>
            <a:off x="1035050" y="2803981"/>
            <a:ext cx="1190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11" name="Line 139"/>
          <p:cNvSpPr>
            <a:spLocks noChangeShapeType="1"/>
          </p:cNvSpPr>
          <p:nvPr/>
        </p:nvSpPr>
        <p:spPr bwMode="auto">
          <a:xfrm>
            <a:off x="1035050" y="3097669"/>
            <a:ext cx="1190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12" name="Line 140"/>
          <p:cNvSpPr>
            <a:spLocks noChangeShapeType="1"/>
          </p:cNvSpPr>
          <p:nvPr/>
        </p:nvSpPr>
        <p:spPr bwMode="auto">
          <a:xfrm>
            <a:off x="1035050" y="3391356"/>
            <a:ext cx="1190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13" name="Line 141"/>
          <p:cNvSpPr>
            <a:spLocks noChangeShapeType="1"/>
          </p:cNvSpPr>
          <p:nvPr/>
        </p:nvSpPr>
        <p:spPr bwMode="auto">
          <a:xfrm>
            <a:off x="1035050" y="3691394"/>
            <a:ext cx="1190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14" name="Line 142"/>
          <p:cNvSpPr>
            <a:spLocks noChangeShapeType="1"/>
          </p:cNvSpPr>
          <p:nvPr/>
        </p:nvSpPr>
        <p:spPr bwMode="auto">
          <a:xfrm>
            <a:off x="1035050" y="4277181"/>
            <a:ext cx="1190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15" name="Line 143"/>
          <p:cNvSpPr>
            <a:spLocks noChangeShapeType="1"/>
          </p:cNvSpPr>
          <p:nvPr/>
        </p:nvSpPr>
        <p:spPr bwMode="auto">
          <a:xfrm>
            <a:off x="1035050" y="3985081"/>
            <a:ext cx="1190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16" name="Line 144"/>
          <p:cNvSpPr>
            <a:spLocks noChangeShapeType="1"/>
          </p:cNvSpPr>
          <p:nvPr/>
        </p:nvSpPr>
        <p:spPr bwMode="auto">
          <a:xfrm>
            <a:off x="1035050" y="4578806"/>
            <a:ext cx="1190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17" name="Line 145"/>
          <p:cNvSpPr>
            <a:spLocks noChangeShapeType="1"/>
          </p:cNvSpPr>
          <p:nvPr/>
        </p:nvSpPr>
        <p:spPr bwMode="auto">
          <a:xfrm>
            <a:off x="1035050" y="4870906"/>
            <a:ext cx="1190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18" name="Line 146"/>
          <p:cNvSpPr>
            <a:spLocks noChangeShapeType="1"/>
          </p:cNvSpPr>
          <p:nvPr/>
        </p:nvSpPr>
        <p:spPr bwMode="auto">
          <a:xfrm>
            <a:off x="1035050" y="5164594"/>
            <a:ext cx="1190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19" name="Line 147"/>
          <p:cNvSpPr>
            <a:spLocks noChangeShapeType="1"/>
          </p:cNvSpPr>
          <p:nvPr/>
        </p:nvSpPr>
        <p:spPr bwMode="auto">
          <a:xfrm>
            <a:off x="1785938" y="5909131"/>
            <a:ext cx="0" cy="1444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20" name="Line 148"/>
          <p:cNvSpPr>
            <a:spLocks noChangeShapeType="1"/>
          </p:cNvSpPr>
          <p:nvPr/>
        </p:nvSpPr>
        <p:spPr bwMode="auto">
          <a:xfrm>
            <a:off x="2162175" y="5909131"/>
            <a:ext cx="0" cy="1444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21" name="Line 149"/>
          <p:cNvSpPr>
            <a:spLocks noChangeShapeType="1"/>
          </p:cNvSpPr>
          <p:nvPr/>
        </p:nvSpPr>
        <p:spPr bwMode="auto">
          <a:xfrm>
            <a:off x="2536825" y="5909131"/>
            <a:ext cx="0" cy="1444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22" name="Line 150"/>
          <p:cNvSpPr>
            <a:spLocks noChangeShapeType="1"/>
          </p:cNvSpPr>
          <p:nvPr/>
        </p:nvSpPr>
        <p:spPr bwMode="auto">
          <a:xfrm>
            <a:off x="2914650" y="5909131"/>
            <a:ext cx="0" cy="1444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23" name="Line 151"/>
          <p:cNvSpPr>
            <a:spLocks noChangeShapeType="1"/>
          </p:cNvSpPr>
          <p:nvPr/>
        </p:nvSpPr>
        <p:spPr bwMode="auto">
          <a:xfrm>
            <a:off x="3290888" y="5909131"/>
            <a:ext cx="0" cy="1444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24" name="Line 152"/>
          <p:cNvSpPr>
            <a:spLocks noChangeShapeType="1"/>
          </p:cNvSpPr>
          <p:nvPr/>
        </p:nvSpPr>
        <p:spPr bwMode="auto">
          <a:xfrm>
            <a:off x="3665538" y="5909131"/>
            <a:ext cx="0" cy="1444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25" name="Line 153"/>
          <p:cNvSpPr>
            <a:spLocks noChangeShapeType="1"/>
          </p:cNvSpPr>
          <p:nvPr/>
        </p:nvSpPr>
        <p:spPr bwMode="auto">
          <a:xfrm>
            <a:off x="4041775" y="5909131"/>
            <a:ext cx="0" cy="1444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26" name="Line 154"/>
          <p:cNvSpPr>
            <a:spLocks noChangeShapeType="1"/>
          </p:cNvSpPr>
          <p:nvPr/>
        </p:nvSpPr>
        <p:spPr bwMode="auto">
          <a:xfrm>
            <a:off x="4416425" y="5909131"/>
            <a:ext cx="0" cy="1444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27" name="Line 155"/>
          <p:cNvSpPr>
            <a:spLocks noChangeShapeType="1"/>
          </p:cNvSpPr>
          <p:nvPr/>
        </p:nvSpPr>
        <p:spPr bwMode="auto">
          <a:xfrm>
            <a:off x="4792663" y="5909131"/>
            <a:ext cx="0" cy="1444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28" name="Line 156"/>
          <p:cNvSpPr>
            <a:spLocks noChangeShapeType="1"/>
          </p:cNvSpPr>
          <p:nvPr/>
        </p:nvSpPr>
        <p:spPr bwMode="auto">
          <a:xfrm flipV="1">
            <a:off x="1035050" y="1737181"/>
            <a:ext cx="0" cy="382428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29" name="Freeform 157"/>
          <p:cNvSpPr>
            <a:spLocks/>
          </p:cNvSpPr>
          <p:nvPr/>
        </p:nvSpPr>
        <p:spPr bwMode="auto">
          <a:xfrm>
            <a:off x="1035050" y="5656719"/>
            <a:ext cx="336550" cy="396875"/>
          </a:xfrm>
          <a:custGeom>
            <a:avLst/>
            <a:gdLst>
              <a:gd name="T0" fmla="*/ 161 w 161"/>
              <a:gd name="T1" fmla="*/ 156 h 156"/>
              <a:gd name="T2" fmla="*/ 0 w 161"/>
              <a:gd name="T3" fmla="*/ 156 h 156"/>
              <a:gd name="T4" fmla="*/ 0 w 161"/>
              <a:gd name="T5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1" h="156">
                <a:moveTo>
                  <a:pt x="161" y="156"/>
                </a:moveTo>
                <a:lnTo>
                  <a:pt x="0" y="156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30" name="Line 158"/>
          <p:cNvSpPr>
            <a:spLocks noChangeShapeType="1"/>
          </p:cNvSpPr>
          <p:nvPr/>
        </p:nvSpPr>
        <p:spPr bwMode="auto">
          <a:xfrm flipH="1">
            <a:off x="1450975" y="6053594"/>
            <a:ext cx="357822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31" name="Line 159"/>
          <p:cNvSpPr>
            <a:spLocks noChangeShapeType="1"/>
          </p:cNvSpPr>
          <p:nvPr/>
        </p:nvSpPr>
        <p:spPr bwMode="auto">
          <a:xfrm flipV="1">
            <a:off x="987425" y="5524956"/>
            <a:ext cx="98425" cy="7143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32" name="Line 160"/>
          <p:cNvSpPr>
            <a:spLocks noChangeShapeType="1"/>
          </p:cNvSpPr>
          <p:nvPr/>
        </p:nvSpPr>
        <p:spPr bwMode="auto">
          <a:xfrm flipV="1">
            <a:off x="987425" y="5621794"/>
            <a:ext cx="98425" cy="714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33" name="Line 161"/>
          <p:cNvSpPr>
            <a:spLocks noChangeShapeType="1"/>
          </p:cNvSpPr>
          <p:nvPr/>
        </p:nvSpPr>
        <p:spPr bwMode="auto">
          <a:xfrm flipH="1">
            <a:off x="1343025" y="5991681"/>
            <a:ext cx="58738" cy="1270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34" name="Line 162"/>
          <p:cNvSpPr>
            <a:spLocks noChangeShapeType="1"/>
          </p:cNvSpPr>
          <p:nvPr/>
        </p:nvSpPr>
        <p:spPr bwMode="auto">
          <a:xfrm flipH="1">
            <a:off x="1419225" y="5991681"/>
            <a:ext cx="61913" cy="1270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35" name="Line 163"/>
          <p:cNvSpPr>
            <a:spLocks noChangeShapeType="1"/>
          </p:cNvSpPr>
          <p:nvPr/>
        </p:nvSpPr>
        <p:spPr bwMode="auto">
          <a:xfrm>
            <a:off x="1785938" y="2803981"/>
            <a:ext cx="3006725" cy="2360613"/>
          </a:xfrm>
          <a:prstGeom prst="line">
            <a:avLst/>
          </a:prstGeom>
          <a:noFill/>
          <a:ln w="3016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36" name="Line 164"/>
          <p:cNvSpPr>
            <a:spLocks noChangeShapeType="1"/>
          </p:cNvSpPr>
          <p:nvPr/>
        </p:nvSpPr>
        <p:spPr bwMode="auto">
          <a:xfrm flipH="1">
            <a:off x="1785938" y="2803981"/>
            <a:ext cx="3006725" cy="2360613"/>
          </a:xfrm>
          <a:prstGeom prst="line">
            <a:avLst/>
          </a:prstGeom>
          <a:noFill/>
          <a:ln w="3016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37" name="Rectangle 165"/>
          <p:cNvSpPr>
            <a:spLocks noChangeArrowheads="1"/>
          </p:cNvSpPr>
          <p:nvPr/>
        </p:nvSpPr>
        <p:spPr bwMode="auto">
          <a:xfrm>
            <a:off x="1739900" y="608851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38" name="Rectangle 166"/>
          <p:cNvSpPr>
            <a:spLocks noChangeArrowheads="1"/>
          </p:cNvSpPr>
          <p:nvPr/>
        </p:nvSpPr>
        <p:spPr bwMode="auto">
          <a:xfrm>
            <a:off x="2116138" y="608851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39" name="Rectangle 167"/>
          <p:cNvSpPr>
            <a:spLocks noChangeArrowheads="1"/>
          </p:cNvSpPr>
          <p:nvPr/>
        </p:nvSpPr>
        <p:spPr bwMode="auto">
          <a:xfrm>
            <a:off x="2868613" y="608851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40" name="Rectangle 168"/>
          <p:cNvSpPr>
            <a:spLocks noChangeArrowheads="1"/>
          </p:cNvSpPr>
          <p:nvPr/>
        </p:nvSpPr>
        <p:spPr bwMode="auto">
          <a:xfrm>
            <a:off x="855663" y="608851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41" name="Rectangle 169"/>
          <p:cNvSpPr>
            <a:spLocks noChangeArrowheads="1"/>
          </p:cNvSpPr>
          <p:nvPr/>
        </p:nvSpPr>
        <p:spPr bwMode="auto">
          <a:xfrm>
            <a:off x="2490788" y="608851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42" name="Rectangle 170"/>
          <p:cNvSpPr>
            <a:spLocks noChangeArrowheads="1"/>
          </p:cNvSpPr>
          <p:nvPr/>
        </p:nvSpPr>
        <p:spPr bwMode="auto">
          <a:xfrm>
            <a:off x="3195638" y="608851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43" name="Rectangle 171"/>
          <p:cNvSpPr>
            <a:spLocks noChangeArrowheads="1"/>
          </p:cNvSpPr>
          <p:nvPr/>
        </p:nvSpPr>
        <p:spPr bwMode="auto">
          <a:xfrm>
            <a:off x="3573463" y="608851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44" name="Rectangle 172"/>
          <p:cNvSpPr>
            <a:spLocks noChangeArrowheads="1"/>
          </p:cNvSpPr>
          <p:nvPr/>
        </p:nvSpPr>
        <p:spPr bwMode="auto">
          <a:xfrm>
            <a:off x="4324350" y="608851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45" name="Rectangle 173"/>
          <p:cNvSpPr>
            <a:spLocks noChangeArrowheads="1"/>
          </p:cNvSpPr>
          <p:nvPr/>
        </p:nvSpPr>
        <p:spPr bwMode="auto">
          <a:xfrm>
            <a:off x="3948113" y="608851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46" name="Rectangle 174"/>
          <p:cNvSpPr>
            <a:spLocks noChangeArrowheads="1"/>
          </p:cNvSpPr>
          <p:nvPr/>
        </p:nvSpPr>
        <p:spPr bwMode="auto">
          <a:xfrm>
            <a:off x="4699000" y="608851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47" name="Rectangle 175"/>
          <p:cNvSpPr>
            <a:spLocks noChangeArrowheads="1"/>
          </p:cNvSpPr>
          <p:nvPr/>
        </p:nvSpPr>
        <p:spPr bwMode="auto">
          <a:xfrm>
            <a:off x="546100" y="2665869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$7.00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48" name="Rectangle 176"/>
          <p:cNvSpPr>
            <a:spLocks noChangeArrowheads="1"/>
          </p:cNvSpPr>
          <p:nvPr/>
        </p:nvSpPr>
        <p:spPr bwMode="auto">
          <a:xfrm>
            <a:off x="635000" y="2965906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49" name="Rectangle 177"/>
          <p:cNvSpPr>
            <a:spLocks noChangeArrowheads="1"/>
          </p:cNvSpPr>
          <p:nvPr/>
        </p:nvSpPr>
        <p:spPr bwMode="auto">
          <a:xfrm>
            <a:off x="635000" y="3262769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50" name="Rectangle 178"/>
          <p:cNvSpPr>
            <a:spLocks noChangeArrowheads="1"/>
          </p:cNvSpPr>
          <p:nvPr/>
        </p:nvSpPr>
        <p:spPr bwMode="auto">
          <a:xfrm>
            <a:off x="635000" y="3554869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51" name="Rectangle 179"/>
          <p:cNvSpPr>
            <a:spLocks noChangeArrowheads="1"/>
          </p:cNvSpPr>
          <p:nvPr/>
        </p:nvSpPr>
        <p:spPr bwMode="auto">
          <a:xfrm>
            <a:off x="635000" y="3853319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52" name="Rectangle 180"/>
          <p:cNvSpPr>
            <a:spLocks noChangeArrowheads="1"/>
          </p:cNvSpPr>
          <p:nvPr/>
        </p:nvSpPr>
        <p:spPr bwMode="auto">
          <a:xfrm>
            <a:off x="635000" y="4150181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53" name="Rectangle 181"/>
          <p:cNvSpPr>
            <a:spLocks noChangeArrowheads="1"/>
          </p:cNvSpPr>
          <p:nvPr/>
        </p:nvSpPr>
        <p:spPr bwMode="auto">
          <a:xfrm>
            <a:off x="635000" y="4447044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54" name="Rectangle 182"/>
          <p:cNvSpPr>
            <a:spLocks noChangeArrowheads="1"/>
          </p:cNvSpPr>
          <p:nvPr/>
        </p:nvSpPr>
        <p:spPr bwMode="auto">
          <a:xfrm>
            <a:off x="635000" y="4739144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55" name="Rectangle 183"/>
          <p:cNvSpPr>
            <a:spLocks noChangeArrowheads="1"/>
          </p:cNvSpPr>
          <p:nvPr/>
        </p:nvSpPr>
        <p:spPr bwMode="auto">
          <a:xfrm>
            <a:off x="635000" y="5037594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56" name="Oval 184"/>
          <p:cNvSpPr>
            <a:spLocks noChangeArrowheads="1"/>
          </p:cNvSpPr>
          <p:nvPr/>
        </p:nvSpPr>
        <p:spPr bwMode="auto">
          <a:xfrm>
            <a:off x="1738313" y="2745244"/>
            <a:ext cx="98425" cy="1190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57" name="Oval 185"/>
          <p:cNvSpPr>
            <a:spLocks noChangeArrowheads="1"/>
          </p:cNvSpPr>
          <p:nvPr/>
        </p:nvSpPr>
        <p:spPr bwMode="auto">
          <a:xfrm>
            <a:off x="2112963" y="3037344"/>
            <a:ext cx="98425" cy="1206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58" name="Oval 186"/>
          <p:cNvSpPr>
            <a:spLocks noChangeArrowheads="1"/>
          </p:cNvSpPr>
          <p:nvPr/>
        </p:nvSpPr>
        <p:spPr bwMode="auto">
          <a:xfrm>
            <a:off x="2489200" y="3331031"/>
            <a:ext cx="98425" cy="1190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59" name="Oval 187"/>
          <p:cNvSpPr>
            <a:spLocks noChangeArrowheads="1"/>
          </p:cNvSpPr>
          <p:nvPr/>
        </p:nvSpPr>
        <p:spPr bwMode="auto">
          <a:xfrm>
            <a:off x="2870200" y="3629481"/>
            <a:ext cx="98425" cy="1222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60" name="Oval 188"/>
          <p:cNvSpPr>
            <a:spLocks noChangeArrowheads="1"/>
          </p:cNvSpPr>
          <p:nvPr/>
        </p:nvSpPr>
        <p:spPr bwMode="auto">
          <a:xfrm>
            <a:off x="3614738" y="3629481"/>
            <a:ext cx="100012" cy="1222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61" name="Oval 189"/>
          <p:cNvSpPr>
            <a:spLocks noChangeArrowheads="1"/>
          </p:cNvSpPr>
          <p:nvPr/>
        </p:nvSpPr>
        <p:spPr bwMode="auto">
          <a:xfrm>
            <a:off x="3990975" y="3331031"/>
            <a:ext cx="98425" cy="1190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62" name="Oval 190"/>
          <p:cNvSpPr>
            <a:spLocks noChangeArrowheads="1"/>
          </p:cNvSpPr>
          <p:nvPr/>
        </p:nvSpPr>
        <p:spPr bwMode="auto">
          <a:xfrm>
            <a:off x="4367213" y="3037344"/>
            <a:ext cx="98425" cy="1206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63" name="Oval 191"/>
          <p:cNvSpPr>
            <a:spLocks noChangeArrowheads="1"/>
          </p:cNvSpPr>
          <p:nvPr/>
        </p:nvSpPr>
        <p:spPr bwMode="auto">
          <a:xfrm>
            <a:off x="4741863" y="2745244"/>
            <a:ext cx="98425" cy="1190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64" name="Oval 192"/>
          <p:cNvSpPr>
            <a:spLocks noChangeArrowheads="1"/>
          </p:cNvSpPr>
          <p:nvPr/>
        </p:nvSpPr>
        <p:spPr bwMode="auto">
          <a:xfrm>
            <a:off x="4741863" y="5107444"/>
            <a:ext cx="98425" cy="1190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65" name="Oval 193"/>
          <p:cNvSpPr>
            <a:spLocks noChangeArrowheads="1"/>
          </p:cNvSpPr>
          <p:nvPr/>
        </p:nvSpPr>
        <p:spPr bwMode="auto">
          <a:xfrm>
            <a:off x="4367213" y="4812169"/>
            <a:ext cx="98425" cy="1190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66" name="Oval 194"/>
          <p:cNvSpPr>
            <a:spLocks noChangeArrowheads="1"/>
          </p:cNvSpPr>
          <p:nvPr/>
        </p:nvSpPr>
        <p:spPr bwMode="auto">
          <a:xfrm>
            <a:off x="3990975" y="4518481"/>
            <a:ext cx="98425" cy="1190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67" name="Oval 195"/>
          <p:cNvSpPr>
            <a:spLocks noChangeArrowheads="1"/>
          </p:cNvSpPr>
          <p:nvPr/>
        </p:nvSpPr>
        <p:spPr bwMode="auto">
          <a:xfrm>
            <a:off x="3614738" y="4218444"/>
            <a:ext cx="100012" cy="1190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68" name="Oval 196"/>
          <p:cNvSpPr>
            <a:spLocks noChangeArrowheads="1"/>
          </p:cNvSpPr>
          <p:nvPr/>
        </p:nvSpPr>
        <p:spPr bwMode="auto">
          <a:xfrm>
            <a:off x="2863850" y="4218444"/>
            <a:ext cx="100013" cy="1190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69" name="Oval 197"/>
          <p:cNvSpPr>
            <a:spLocks noChangeArrowheads="1"/>
          </p:cNvSpPr>
          <p:nvPr/>
        </p:nvSpPr>
        <p:spPr bwMode="auto">
          <a:xfrm>
            <a:off x="2489200" y="4518481"/>
            <a:ext cx="98425" cy="1190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70" name="Oval 198"/>
          <p:cNvSpPr>
            <a:spLocks noChangeArrowheads="1"/>
          </p:cNvSpPr>
          <p:nvPr/>
        </p:nvSpPr>
        <p:spPr bwMode="auto">
          <a:xfrm>
            <a:off x="2112963" y="4812169"/>
            <a:ext cx="98425" cy="1190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71" name="Oval 199"/>
          <p:cNvSpPr>
            <a:spLocks noChangeArrowheads="1"/>
          </p:cNvSpPr>
          <p:nvPr/>
        </p:nvSpPr>
        <p:spPr bwMode="auto">
          <a:xfrm>
            <a:off x="1738313" y="5107444"/>
            <a:ext cx="98425" cy="1190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72" name="Oval 200"/>
          <p:cNvSpPr>
            <a:spLocks noChangeArrowheads="1"/>
          </p:cNvSpPr>
          <p:nvPr/>
        </p:nvSpPr>
        <p:spPr bwMode="auto">
          <a:xfrm>
            <a:off x="3240088" y="3924756"/>
            <a:ext cx="98425" cy="1190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73" name="Rectangle 201"/>
          <p:cNvSpPr>
            <a:spLocks noChangeArrowheads="1"/>
          </p:cNvSpPr>
          <p:nvPr/>
        </p:nvSpPr>
        <p:spPr bwMode="auto">
          <a:xfrm>
            <a:off x="4845050" y="5113794"/>
            <a:ext cx="1627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4474" name="Rectangle 202"/>
          <p:cNvSpPr>
            <a:spLocks noChangeArrowheads="1"/>
          </p:cNvSpPr>
          <p:nvPr/>
        </p:nvSpPr>
        <p:spPr bwMode="auto">
          <a:xfrm>
            <a:off x="4862513" y="2526169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4475" name="Rectangle 203"/>
          <p:cNvSpPr>
            <a:spLocks noChangeArrowheads="1"/>
          </p:cNvSpPr>
          <p:nvPr/>
        </p:nvSpPr>
        <p:spPr bwMode="auto">
          <a:xfrm>
            <a:off x="3240088" y="3607256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4476" name="Rectangle 204"/>
          <p:cNvSpPr>
            <a:spLocks noChangeArrowheads="1"/>
          </p:cNvSpPr>
          <p:nvPr/>
        </p:nvSpPr>
        <p:spPr bwMode="auto">
          <a:xfrm>
            <a:off x="3200400" y="6337756"/>
            <a:ext cx="29975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rides (millions per year)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77" name="Rectangle 205"/>
          <p:cNvSpPr>
            <a:spLocks noChangeArrowheads="1"/>
          </p:cNvSpPr>
          <p:nvPr/>
        </p:nvSpPr>
        <p:spPr bwMode="auto">
          <a:xfrm>
            <a:off x="304800" y="1613356"/>
            <a:ext cx="914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Fare </a:t>
            </a:r>
          </a:p>
          <a:p>
            <a:pPr marL="1588" indent="-1588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(per ride)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4478" name="AutoShape 206"/>
          <p:cNvSpPr>
            <a:spLocks noChangeAspect="1" noChangeArrowheads="1" noTextEdit="1"/>
          </p:cNvSpPr>
          <p:nvPr/>
        </p:nvSpPr>
        <p:spPr bwMode="auto">
          <a:xfrm>
            <a:off x="5181600" y="1384756"/>
            <a:ext cx="3733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79" name="Rectangle 207"/>
          <p:cNvSpPr>
            <a:spLocks noChangeArrowheads="1"/>
          </p:cNvSpPr>
          <p:nvPr/>
        </p:nvSpPr>
        <p:spPr bwMode="auto">
          <a:xfrm>
            <a:off x="5540375" y="2618244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$7.00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80" name="Rectangle 208"/>
          <p:cNvSpPr>
            <a:spLocks noChangeArrowheads="1"/>
          </p:cNvSpPr>
          <p:nvPr/>
        </p:nvSpPr>
        <p:spPr bwMode="auto">
          <a:xfrm>
            <a:off x="5540375" y="289446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81" name="Rectangle 209"/>
          <p:cNvSpPr>
            <a:spLocks noChangeArrowheads="1"/>
          </p:cNvSpPr>
          <p:nvPr/>
        </p:nvSpPr>
        <p:spPr bwMode="auto">
          <a:xfrm>
            <a:off x="5637213" y="2894469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82" name="Rectangle 210"/>
          <p:cNvSpPr>
            <a:spLocks noChangeArrowheads="1"/>
          </p:cNvSpPr>
          <p:nvPr/>
        </p:nvSpPr>
        <p:spPr bwMode="auto">
          <a:xfrm>
            <a:off x="5540375" y="317228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83" name="Rectangle 211"/>
          <p:cNvSpPr>
            <a:spLocks noChangeArrowheads="1"/>
          </p:cNvSpPr>
          <p:nvPr/>
        </p:nvSpPr>
        <p:spPr bwMode="auto">
          <a:xfrm>
            <a:off x="5637213" y="3172281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84" name="Rectangle 212"/>
          <p:cNvSpPr>
            <a:spLocks noChangeArrowheads="1"/>
          </p:cNvSpPr>
          <p:nvPr/>
        </p:nvSpPr>
        <p:spPr bwMode="auto">
          <a:xfrm>
            <a:off x="5540375" y="3448506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85" name="Rectangle 213"/>
          <p:cNvSpPr>
            <a:spLocks noChangeArrowheads="1"/>
          </p:cNvSpPr>
          <p:nvPr/>
        </p:nvSpPr>
        <p:spPr bwMode="auto">
          <a:xfrm>
            <a:off x="5637213" y="3448506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86" name="Rectangle 214"/>
          <p:cNvSpPr>
            <a:spLocks noChangeArrowheads="1"/>
          </p:cNvSpPr>
          <p:nvPr/>
        </p:nvSpPr>
        <p:spPr bwMode="auto">
          <a:xfrm>
            <a:off x="5540375" y="3723144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87" name="Rectangle 215"/>
          <p:cNvSpPr>
            <a:spLocks noChangeArrowheads="1"/>
          </p:cNvSpPr>
          <p:nvPr/>
        </p:nvSpPr>
        <p:spPr bwMode="auto">
          <a:xfrm>
            <a:off x="5637213" y="3723144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88" name="Rectangle 216"/>
          <p:cNvSpPr>
            <a:spLocks noChangeArrowheads="1"/>
          </p:cNvSpPr>
          <p:nvPr/>
        </p:nvSpPr>
        <p:spPr bwMode="auto">
          <a:xfrm>
            <a:off x="5540375" y="4000956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89" name="Rectangle 217"/>
          <p:cNvSpPr>
            <a:spLocks noChangeArrowheads="1"/>
          </p:cNvSpPr>
          <p:nvPr/>
        </p:nvSpPr>
        <p:spPr bwMode="auto">
          <a:xfrm>
            <a:off x="5637213" y="4000956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90" name="Rectangle 218"/>
          <p:cNvSpPr>
            <a:spLocks noChangeArrowheads="1"/>
          </p:cNvSpPr>
          <p:nvPr/>
        </p:nvSpPr>
        <p:spPr bwMode="auto">
          <a:xfrm>
            <a:off x="5540375" y="427718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91" name="Rectangle 219"/>
          <p:cNvSpPr>
            <a:spLocks noChangeArrowheads="1"/>
          </p:cNvSpPr>
          <p:nvPr/>
        </p:nvSpPr>
        <p:spPr bwMode="auto">
          <a:xfrm>
            <a:off x="5637213" y="4277181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92" name="Rectangle 220"/>
          <p:cNvSpPr>
            <a:spLocks noChangeArrowheads="1"/>
          </p:cNvSpPr>
          <p:nvPr/>
        </p:nvSpPr>
        <p:spPr bwMode="auto">
          <a:xfrm>
            <a:off x="5540375" y="4554994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93" name="Rectangle 221"/>
          <p:cNvSpPr>
            <a:spLocks noChangeArrowheads="1"/>
          </p:cNvSpPr>
          <p:nvPr/>
        </p:nvSpPr>
        <p:spPr bwMode="auto">
          <a:xfrm>
            <a:off x="5637213" y="4554994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94" name="Rectangle 222"/>
          <p:cNvSpPr>
            <a:spLocks noChangeArrowheads="1"/>
          </p:cNvSpPr>
          <p:nvPr/>
        </p:nvSpPr>
        <p:spPr bwMode="auto">
          <a:xfrm>
            <a:off x="5540375" y="483121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95" name="Rectangle 223"/>
          <p:cNvSpPr>
            <a:spLocks noChangeArrowheads="1"/>
          </p:cNvSpPr>
          <p:nvPr/>
        </p:nvSpPr>
        <p:spPr bwMode="auto">
          <a:xfrm>
            <a:off x="5637213" y="4831219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96" name="Rectangle 224"/>
          <p:cNvSpPr>
            <a:spLocks noChangeArrowheads="1"/>
          </p:cNvSpPr>
          <p:nvPr/>
        </p:nvSpPr>
        <p:spPr bwMode="auto">
          <a:xfrm>
            <a:off x="6434270" y="3707268"/>
            <a:ext cx="2438400" cy="268287"/>
          </a:xfrm>
          <a:prstGeom prst="rect">
            <a:avLst/>
          </a:prstGeom>
          <a:solidFill>
            <a:srgbClr val="C7C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497" name="Rectangle 225"/>
          <p:cNvSpPr>
            <a:spLocks noChangeArrowheads="1"/>
          </p:cNvSpPr>
          <p:nvPr/>
        </p:nvSpPr>
        <p:spPr bwMode="auto">
          <a:xfrm>
            <a:off x="8142288" y="2618244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98" name="Rectangle 226"/>
          <p:cNvSpPr>
            <a:spLocks noChangeArrowheads="1"/>
          </p:cNvSpPr>
          <p:nvPr/>
        </p:nvSpPr>
        <p:spPr bwMode="auto">
          <a:xfrm>
            <a:off x="8142288" y="289446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499" name="Rectangle 227"/>
          <p:cNvSpPr>
            <a:spLocks noChangeArrowheads="1"/>
          </p:cNvSpPr>
          <p:nvPr/>
        </p:nvSpPr>
        <p:spPr bwMode="auto">
          <a:xfrm>
            <a:off x="8142288" y="3172281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00" name="Rectangle 228"/>
          <p:cNvSpPr>
            <a:spLocks noChangeArrowheads="1"/>
          </p:cNvSpPr>
          <p:nvPr/>
        </p:nvSpPr>
        <p:spPr bwMode="auto">
          <a:xfrm>
            <a:off x="8142288" y="3448506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01" name="Rectangle 229"/>
          <p:cNvSpPr>
            <a:spLocks noChangeArrowheads="1"/>
          </p:cNvSpPr>
          <p:nvPr/>
        </p:nvSpPr>
        <p:spPr bwMode="auto">
          <a:xfrm>
            <a:off x="8142288" y="372631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02" name="Rectangle 230"/>
          <p:cNvSpPr>
            <a:spLocks noChangeArrowheads="1"/>
          </p:cNvSpPr>
          <p:nvPr/>
        </p:nvSpPr>
        <p:spPr bwMode="auto">
          <a:xfrm>
            <a:off x="8239125" y="4000956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03" name="Rectangle 231"/>
          <p:cNvSpPr>
            <a:spLocks noChangeArrowheads="1"/>
          </p:cNvSpPr>
          <p:nvPr/>
        </p:nvSpPr>
        <p:spPr bwMode="auto">
          <a:xfrm>
            <a:off x="8239125" y="427718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04" name="Rectangle 232"/>
          <p:cNvSpPr>
            <a:spLocks noChangeArrowheads="1"/>
          </p:cNvSpPr>
          <p:nvPr/>
        </p:nvSpPr>
        <p:spPr bwMode="auto">
          <a:xfrm>
            <a:off x="8239125" y="4554994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05" name="Rectangle 233"/>
          <p:cNvSpPr>
            <a:spLocks noChangeArrowheads="1"/>
          </p:cNvSpPr>
          <p:nvPr/>
        </p:nvSpPr>
        <p:spPr bwMode="auto">
          <a:xfrm>
            <a:off x="8239125" y="483121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06" name="Rectangle 234"/>
          <p:cNvSpPr>
            <a:spLocks noChangeArrowheads="1"/>
          </p:cNvSpPr>
          <p:nvPr/>
        </p:nvSpPr>
        <p:spPr bwMode="auto">
          <a:xfrm>
            <a:off x="7007225" y="2618244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07" name="Rectangle 235"/>
          <p:cNvSpPr>
            <a:spLocks noChangeArrowheads="1"/>
          </p:cNvSpPr>
          <p:nvPr/>
        </p:nvSpPr>
        <p:spPr bwMode="auto">
          <a:xfrm>
            <a:off x="7007225" y="289446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08" name="Rectangle 236"/>
          <p:cNvSpPr>
            <a:spLocks noChangeArrowheads="1"/>
          </p:cNvSpPr>
          <p:nvPr/>
        </p:nvSpPr>
        <p:spPr bwMode="auto">
          <a:xfrm>
            <a:off x="7007225" y="317228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09" name="Rectangle 237"/>
          <p:cNvSpPr>
            <a:spLocks noChangeArrowheads="1"/>
          </p:cNvSpPr>
          <p:nvPr/>
        </p:nvSpPr>
        <p:spPr bwMode="auto">
          <a:xfrm>
            <a:off x="7007225" y="3448506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10" name="Rectangle 238"/>
          <p:cNvSpPr>
            <a:spLocks noChangeArrowheads="1"/>
          </p:cNvSpPr>
          <p:nvPr/>
        </p:nvSpPr>
        <p:spPr bwMode="auto">
          <a:xfrm>
            <a:off x="6908800" y="372631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11" name="Rectangle 239"/>
          <p:cNvSpPr>
            <a:spLocks noChangeArrowheads="1"/>
          </p:cNvSpPr>
          <p:nvPr/>
        </p:nvSpPr>
        <p:spPr bwMode="auto">
          <a:xfrm>
            <a:off x="6908800" y="4000956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12" name="Rectangle 240"/>
          <p:cNvSpPr>
            <a:spLocks noChangeArrowheads="1"/>
          </p:cNvSpPr>
          <p:nvPr/>
        </p:nvSpPr>
        <p:spPr bwMode="auto">
          <a:xfrm>
            <a:off x="6908800" y="4277181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13" name="Rectangle 241"/>
          <p:cNvSpPr>
            <a:spLocks noChangeArrowheads="1"/>
          </p:cNvSpPr>
          <p:nvPr/>
        </p:nvSpPr>
        <p:spPr bwMode="auto">
          <a:xfrm>
            <a:off x="6908800" y="4554994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14" name="Rectangle 242"/>
          <p:cNvSpPr>
            <a:spLocks noChangeArrowheads="1"/>
          </p:cNvSpPr>
          <p:nvPr/>
        </p:nvSpPr>
        <p:spPr bwMode="auto">
          <a:xfrm>
            <a:off x="6908800" y="483121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15" name="Rectangle 243"/>
          <p:cNvSpPr>
            <a:spLocks noChangeArrowheads="1"/>
          </p:cNvSpPr>
          <p:nvPr/>
        </p:nvSpPr>
        <p:spPr bwMode="auto">
          <a:xfrm>
            <a:off x="5208588" y="1384756"/>
            <a:ext cx="3679825" cy="1141413"/>
          </a:xfrm>
          <a:prstGeom prst="rect">
            <a:avLst/>
          </a:prstGeom>
          <a:solidFill>
            <a:srgbClr val="EBDF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16" name="Line 244"/>
          <p:cNvSpPr>
            <a:spLocks noChangeShapeType="1"/>
          </p:cNvSpPr>
          <p:nvPr/>
        </p:nvSpPr>
        <p:spPr bwMode="auto">
          <a:xfrm>
            <a:off x="5197475" y="2554744"/>
            <a:ext cx="3686175" cy="4762"/>
          </a:xfrm>
          <a:prstGeom prst="line">
            <a:avLst/>
          </a:prstGeom>
          <a:noFill/>
          <a:ln w="14288">
            <a:solidFill>
              <a:srgbClr val="BCBE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17" name="Line 245"/>
          <p:cNvSpPr>
            <a:spLocks noChangeShapeType="1"/>
          </p:cNvSpPr>
          <p:nvPr/>
        </p:nvSpPr>
        <p:spPr bwMode="auto">
          <a:xfrm>
            <a:off x="5208588" y="2877006"/>
            <a:ext cx="3668712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18" name="Line 246"/>
          <p:cNvSpPr>
            <a:spLocks noChangeShapeType="1"/>
          </p:cNvSpPr>
          <p:nvPr/>
        </p:nvSpPr>
        <p:spPr bwMode="auto">
          <a:xfrm>
            <a:off x="5208588" y="3153231"/>
            <a:ext cx="3668712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19" name="Line 247"/>
          <p:cNvSpPr>
            <a:spLocks noChangeShapeType="1"/>
          </p:cNvSpPr>
          <p:nvPr/>
        </p:nvSpPr>
        <p:spPr bwMode="auto">
          <a:xfrm>
            <a:off x="5208588" y="3431044"/>
            <a:ext cx="3668712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20" name="Line 248"/>
          <p:cNvSpPr>
            <a:spLocks noChangeShapeType="1"/>
          </p:cNvSpPr>
          <p:nvPr/>
        </p:nvSpPr>
        <p:spPr bwMode="auto">
          <a:xfrm>
            <a:off x="5208588" y="3707269"/>
            <a:ext cx="3668712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21" name="Line 249"/>
          <p:cNvSpPr>
            <a:spLocks noChangeShapeType="1"/>
          </p:cNvSpPr>
          <p:nvPr/>
        </p:nvSpPr>
        <p:spPr bwMode="auto">
          <a:xfrm>
            <a:off x="5208588" y="3985081"/>
            <a:ext cx="3668712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22" name="Line 250"/>
          <p:cNvSpPr>
            <a:spLocks noChangeShapeType="1"/>
          </p:cNvSpPr>
          <p:nvPr/>
        </p:nvSpPr>
        <p:spPr bwMode="auto">
          <a:xfrm>
            <a:off x="5208588" y="4259719"/>
            <a:ext cx="3668712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23" name="Line 251"/>
          <p:cNvSpPr>
            <a:spLocks noChangeShapeType="1"/>
          </p:cNvSpPr>
          <p:nvPr/>
        </p:nvSpPr>
        <p:spPr bwMode="auto">
          <a:xfrm>
            <a:off x="5208588" y="4535944"/>
            <a:ext cx="3668712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24" name="Line 252"/>
          <p:cNvSpPr>
            <a:spLocks noChangeShapeType="1"/>
          </p:cNvSpPr>
          <p:nvPr/>
        </p:nvSpPr>
        <p:spPr bwMode="auto">
          <a:xfrm>
            <a:off x="5208588" y="4813756"/>
            <a:ext cx="3668712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25" name="Line 253"/>
          <p:cNvSpPr>
            <a:spLocks noChangeShapeType="1"/>
          </p:cNvSpPr>
          <p:nvPr/>
        </p:nvSpPr>
        <p:spPr bwMode="auto">
          <a:xfrm>
            <a:off x="7666038" y="2554744"/>
            <a:ext cx="0" cy="2522537"/>
          </a:xfrm>
          <a:prstGeom prst="line">
            <a:avLst/>
          </a:prstGeom>
          <a:noFill/>
          <a:ln w="14288">
            <a:solidFill>
              <a:srgbClr val="BCBE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26" name="Line 254"/>
          <p:cNvSpPr>
            <a:spLocks noChangeShapeType="1"/>
          </p:cNvSpPr>
          <p:nvPr/>
        </p:nvSpPr>
        <p:spPr bwMode="auto">
          <a:xfrm>
            <a:off x="6426200" y="1402219"/>
            <a:ext cx="0" cy="3675062"/>
          </a:xfrm>
          <a:prstGeom prst="line">
            <a:avLst/>
          </a:prstGeom>
          <a:noFill/>
          <a:ln w="14288">
            <a:solidFill>
              <a:srgbClr val="BCBE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27" name="Rectangle 255"/>
          <p:cNvSpPr>
            <a:spLocks noChangeArrowheads="1"/>
          </p:cNvSpPr>
          <p:nvPr/>
        </p:nvSpPr>
        <p:spPr bwMode="auto">
          <a:xfrm>
            <a:off x="5208588" y="1402219"/>
            <a:ext cx="3679825" cy="3698875"/>
          </a:xfrm>
          <a:prstGeom prst="rect">
            <a:avLst/>
          </a:prstGeom>
          <a:noFill/>
          <a:ln w="3016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28" name="Rectangle 256"/>
          <p:cNvSpPr>
            <a:spLocks noChangeArrowheads="1"/>
          </p:cNvSpPr>
          <p:nvPr/>
        </p:nvSpPr>
        <p:spPr bwMode="auto">
          <a:xfrm>
            <a:off x="6897688" y="1502231"/>
            <a:ext cx="14181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b="1">
                <a:solidFill>
                  <a:srgbClr val="000000"/>
                </a:solidFill>
                <a:latin typeface="Century Gothic"/>
                <a:cs typeface="Century Gothic"/>
              </a:rPr>
              <a:t>Quantity of rides</a:t>
            </a:r>
            <a:endParaRPr lang="en-US" sz="1400" b="1">
              <a:latin typeface="Century Gothic"/>
              <a:cs typeface="Century Gothic"/>
            </a:endParaRPr>
          </a:p>
        </p:txBody>
      </p:sp>
      <p:sp>
        <p:nvSpPr>
          <p:cNvPr id="54529" name="Rectangle 257"/>
          <p:cNvSpPr>
            <a:spLocks noChangeArrowheads="1"/>
          </p:cNvSpPr>
          <p:nvPr/>
        </p:nvSpPr>
        <p:spPr bwMode="auto">
          <a:xfrm>
            <a:off x="6913563" y="1743531"/>
            <a:ext cx="15236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(millions per year)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30" name="Rectangle 258"/>
          <p:cNvSpPr>
            <a:spLocks noChangeArrowheads="1"/>
          </p:cNvSpPr>
          <p:nvPr/>
        </p:nvSpPr>
        <p:spPr bwMode="auto">
          <a:xfrm>
            <a:off x="5505450" y="2018169"/>
            <a:ext cx="3770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b="1">
                <a:solidFill>
                  <a:srgbClr val="000000"/>
                </a:solidFill>
                <a:latin typeface="Century Gothic"/>
                <a:cs typeface="Century Gothic"/>
              </a:rPr>
              <a:t>Fare</a:t>
            </a:r>
            <a:endParaRPr lang="en-US" sz="1400" b="1">
              <a:latin typeface="Century Gothic"/>
              <a:cs typeface="Century Gothic"/>
            </a:endParaRPr>
          </a:p>
        </p:txBody>
      </p:sp>
      <p:sp>
        <p:nvSpPr>
          <p:cNvPr id="54531" name="Rectangle 259"/>
          <p:cNvSpPr>
            <a:spLocks noChangeArrowheads="1"/>
          </p:cNvSpPr>
          <p:nvPr/>
        </p:nvSpPr>
        <p:spPr bwMode="auto">
          <a:xfrm>
            <a:off x="5389563" y="2262644"/>
            <a:ext cx="80502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(per ride)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32" name="Rectangle 260"/>
          <p:cNvSpPr>
            <a:spLocks noChangeArrowheads="1"/>
          </p:cNvSpPr>
          <p:nvPr/>
        </p:nvSpPr>
        <p:spPr bwMode="auto">
          <a:xfrm>
            <a:off x="7924800" y="2070556"/>
            <a:ext cx="7540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supplied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33" name="Rectangle 261"/>
          <p:cNvSpPr>
            <a:spLocks noChangeArrowheads="1"/>
          </p:cNvSpPr>
          <p:nvPr/>
        </p:nvSpPr>
        <p:spPr bwMode="auto">
          <a:xfrm>
            <a:off x="6477000" y="2081669"/>
            <a:ext cx="1193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demanded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4534" name="Freeform 262"/>
          <p:cNvSpPr>
            <a:spLocks/>
          </p:cNvSpPr>
          <p:nvPr/>
        </p:nvSpPr>
        <p:spPr bwMode="auto">
          <a:xfrm>
            <a:off x="6650038" y="2048331"/>
            <a:ext cx="1898650" cy="0"/>
          </a:xfrm>
          <a:custGeom>
            <a:avLst/>
            <a:gdLst>
              <a:gd name="T0" fmla="*/ 0 w 843"/>
              <a:gd name="T1" fmla="*/ 843 w 843"/>
              <a:gd name="T2" fmla="*/ 0 w 84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843">
                <a:moveTo>
                  <a:pt x="0" y="0"/>
                </a:moveTo>
                <a:lnTo>
                  <a:pt x="84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35" name="Line 263"/>
          <p:cNvSpPr>
            <a:spLocks noChangeShapeType="1"/>
          </p:cNvSpPr>
          <p:nvPr/>
        </p:nvSpPr>
        <p:spPr bwMode="auto">
          <a:xfrm>
            <a:off x="6650038" y="2048331"/>
            <a:ext cx="189865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489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01" y="1066800"/>
            <a:ext cx="6160899" cy="5289550"/>
          </a:xfrm>
        </p:spPr>
        <p:txBody>
          <a:bodyPr>
            <a:noAutofit/>
          </a:bodyPr>
          <a:lstStyle/>
          <a:p>
            <a:r>
              <a:rPr lang="en-US" sz="2800" dirty="0" smtClean="0"/>
              <a:t>With a partner, choose either to  </a:t>
            </a:r>
          </a:p>
          <a:p>
            <a:pPr marL="742950" indent="-742950">
              <a:buAutoNum type="arabicPeriod"/>
            </a:pPr>
            <a:r>
              <a:rPr lang="en-US" sz="2800" dirty="0" smtClean="0"/>
              <a:t>defend the </a:t>
            </a:r>
            <a:r>
              <a:rPr lang="en-US" sz="2800" dirty="0"/>
              <a:t>United </a:t>
            </a:r>
            <a:r>
              <a:rPr lang="en-US" sz="2800" dirty="0" smtClean="0"/>
              <a:t>States’ sugar import quotas or </a:t>
            </a:r>
          </a:p>
          <a:p>
            <a:pPr marL="742950" indent="-742950">
              <a:buAutoNum type="arabicPeriod"/>
            </a:pPr>
            <a:r>
              <a:rPr lang="en-US" sz="2800" dirty="0" smtClean="0"/>
              <a:t>attack them.  </a:t>
            </a:r>
            <a:endParaRPr lang="en-US" sz="2800" dirty="0"/>
          </a:p>
          <a:p>
            <a:r>
              <a:rPr lang="en-US" sz="2800" dirty="0" smtClean="0"/>
              <a:t>Imagine you are a young congressional staffer charged with collecting arguments to use for your side in  Congress.</a:t>
            </a:r>
          </a:p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Brainstorm two or more arguments you would use and be ready to share.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6" name="Content Placeholder 12" descr="file000320849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9146" y="1220373"/>
            <a:ext cx="2913430" cy="388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4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392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4000" dirty="0" smtClean="0"/>
              <a:t>EFFECT OF A QUOTA ON THE MARKET FOR TAXI RIDES</a:t>
            </a:r>
          </a:p>
        </p:txBody>
      </p:sp>
      <p:sp>
        <p:nvSpPr>
          <p:cNvPr id="53402" name="AutoShape 154"/>
          <p:cNvSpPr>
            <a:spLocks noChangeAspect="1" noChangeArrowheads="1" noTextEdit="1"/>
          </p:cNvSpPr>
          <p:nvPr/>
        </p:nvSpPr>
        <p:spPr bwMode="auto">
          <a:xfrm>
            <a:off x="5486400" y="1362531"/>
            <a:ext cx="3581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03" name="Rectangle 155"/>
          <p:cNvSpPr>
            <a:spLocks noChangeArrowheads="1"/>
          </p:cNvSpPr>
          <p:nvPr/>
        </p:nvSpPr>
        <p:spPr bwMode="auto">
          <a:xfrm>
            <a:off x="6689725" y="3069093"/>
            <a:ext cx="1193800" cy="274637"/>
          </a:xfrm>
          <a:prstGeom prst="rect">
            <a:avLst/>
          </a:prstGeom>
          <a:solidFill>
            <a:srgbClr val="C7C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04" name="Rectangle 156"/>
          <p:cNvSpPr>
            <a:spLocks noChangeArrowheads="1"/>
          </p:cNvSpPr>
          <p:nvPr/>
        </p:nvSpPr>
        <p:spPr bwMode="auto">
          <a:xfrm>
            <a:off x="7882546" y="4164098"/>
            <a:ext cx="1155092" cy="263525"/>
          </a:xfrm>
          <a:prstGeom prst="rect">
            <a:avLst/>
          </a:prstGeom>
          <a:solidFill>
            <a:srgbClr val="C7C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05" name="Rectangle 157"/>
          <p:cNvSpPr>
            <a:spLocks noChangeArrowheads="1"/>
          </p:cNvSpPr>
          <p:nvPr/>
        </p:nvSpPr>
        <p:spPr bwMode="auto">
          <a:xfrm>
            <a:off x="5849938" y="2553156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$7.00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06" name="Rectangle 158"/>
          <p:cNvSpPr>
            <a:spLocks noChangeArrowheads="1"/>
          </p:cNvSpPr>
          <p:nvPr/>
        </p:nvSpPr>
        <p:spPr bwMode="auto">
          <a:xfrm>
            <a:off x="5849938" y="282461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07" name="Rectangle 159"/>
          <p:cNvSpPr>
            <a:spLocks noChangeArrowheads="1"/>
          </p:cNvSpPr>
          <p:nvPr/>
        </p:nvSpPr>
        <p:spPr bwMode="auto">
          <a:xfrm>
            <a:off x="5943600" y="2824619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08" name="Rectangle 160"/>
          <p:cNvSpPr>
            <a:spLocks noChangeArrowheads="1"/>
          </p:cNvSpPr>
          <p:nvPr/>
        </p:nvSpPr>
        <p:spPr bwMode="auto">
          <a:xfrm>
            <a:off x="5849938" y="309766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09" name="Rectangle 161"/>
          <p:cNvSpPr>
            <a:spLocks noChangeArrowheads="1"/>
          </p:cNvSpPr>
          <p:nvPr/>
        </p:nvSpPr>
        <p:spPr bwMode="auto">
          <a:xfrm>
            <a:off x="5943600" y="3097669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10" name="Rectangle 162"/>
          <p:cNvSpPr>
            <a:spLocks noChangeArrowheads="1"/>
          </p:cNvSpPr>
          <p:nvPr/>
        </p:nvSpPr>
        <p:spPr bwMode="auto">
          <a:xfrm>
            <a:off x="5849938" y="336913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11" name="Rectangle 163"/>
          <p:cNvSpPr>
            <a:spLocks noChangeArrowheads="1"/>
          </p:cNvSpPr>
          <p:nvPr/>
        </p:nvSpPr>
        <p:spPr bwMode="auto">
          <a:xfrm>
            <a:off x="5943600" y="3369131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12" name="Rectangle 164"/>
          <p:cNvSpPr>
            <a:spLocks noChangeArrowheads="1"/>
          </p:cNvSpPr>
          <p:nvPr/>
        </p:nvSpPr>
        <p:spPr bwMode="auto">
          <a:xfrm>
            <a:off x="5849938" y="364218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13" name="Rectangle 165"/>
          <p:cNvSpPr>
            <a:spLocks noChangeArrowheads="1"/>
          </p:cNvSpPr>
          <p:nvPr/>
        </p:nvSpPr>
        <p:spPr bwMode="auto">
          <a:xfrm>
            <a:off x="5943600" y="3642181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14" name="Rectangle 166"/>
          <p:cNvSpPr>
            <a:spLocks noChangeArrowheads="1"/>
          </p:cNvSpPr>
          <p:nvPr/>
        </p:nvSpPr>
        <p:spPr bwMode="auto">
          <a:xfrm>
            <a:off x="5849938" y="3913644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15" name="Rectangle 167"/>
          <p:cNvSpPr>
            <a:spLocks noChangeArrowheads="1"/>
          </p:cNvSpPr>
          <p:nvPr/>
        </p:nvSpPr>
        <p:spPr bwMode="auto">
          <a:xfrm>
            <a:off x="5943600" y="3913644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16" name="Rectangle 168"/>
          <p:cNvSpPr>
            <a:spLocks noChangeArrowheads="1"/>
          </p:cNvSpPr>
          <p:nvPr/>
        </p:nvSpPr>
        <p:spPr bwMode="auto">
          <a:xfrm>
            <a:off x="5849938" y="4185106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17" name="Rectangle 169"/>
          <p:cNvSpPr>
            <a:spLocks noChangeArrowheads="1"/>
          </p:cNvSpPr>
          <p:nvPr/>
        </p:nvSpPr>
        <p:spPr bwMode="auto">
          <a:xfrm>
            <a:off x="5943600" y="4185106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18" name="Rectangle 170"/>
          <p:cNvSpPr>
            <a:spLocks noChangeArrowheads="1"/>
          </p:cNvSpPr>
          <p:nvPr/>
        </p:nvSpPr>
        <p:spPr bwMode="auto">
          <a:xfrm>
            <a:off x="5849938" y="4458156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19" name="Rectangle 171"/>
          <p:cNvSpPr>
            <a:spLocks noChangeArrowheads="1"/>
          </p:cNvSpPr>
          <p:nvPr/>
        </p:nvSpPr>
        <p:spPr bwMode="auto">
          <a:xfrm>
            <a:off x="5943600" y="4458156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20" name="Rectangle 172"/>
          <p:cNvSpPr>
            <a:spLocks noChangeArrowheads="1"/>
          </p:cNvSpPr>
          <p:nvPr/>
        </p:nvSpPr>
        <p:spPr bwMode="auto">
          <a:xfrm>
            <a:off x="5849938" y="472961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FFFFFF"/>
                </a:solidFill>
                <a:latin typeface="Century Gothic"/>
                <a:cs typeface="Century Gothic"/>
              </a:rPr>
              <a:t>$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21" name="Rectangle 173"/>
          <p:cNvSpPr>
            <a:spLocks noChangeArrowheads="1"/>
          </p:cNvSpPr>
          <p:nvPr/>
        </p:nvSpPr>
        <p:spPr bwMode="auto">
          <a:xfrm>
            <a:off x="5943600" y="4729619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22" name="Rectangle 174"/>
          <p:cNvSpPr>
            <a:spLocks noChangeArrowheads="1"/>
          </p:cNvSpPr>
          <p:nvPr/>
        </p:nvSpPr>
        <p:spPr bwMode="auto">
          <a:xfrm>
            <a:off x="8347075" y="2553156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23" name="Rectangle 175"/>
          <p:cNvSpPr>
            <a:spLocks noChangeArrowheads="1"/>
          </p:cNvSpPr>
          <p:nvPr/>
        </p:nvSpPr>
        <p:spPr bwMode="auto">
          <a:xfrm>
            <a:off x="8347075" y="2829381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24" name="Rectangle 176"/>
          <p:cNvSpPr>
            <a:spLocks noChangeArrowheads="1"/>
          </p:cNvSpPr>
          <p:nvPr/>
        </p:nvSpPr>
        <p:spPr bwMode="auto">
          <a:xfrm>
            <a:off x="8347075" y="309766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25" name="Rectangle 177"/>
          <p:cNvSpPr>
            <a:spLocks noChangeArrowheads="1"/>
          </p:cNvSpPr>
          <p:nvPr/>
        </p:nvSpPr>
        <p:spPr bwMode="auto">
          <a:xfrm>
            <a:off x="8347075" y="3369131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26" name="Rectangle 178"/>
          <p:cNvSpPr>
            <a:spLocks noChangeArrowheads="1"/>
          </p:cNvSpPr>
          <p:nvPr/>
        </p:nvSpPr>
        <p:spPr bwMode="auto">
          <a:xfrm>
            <a:off x="8347075" y="3642181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27" name="Rectangle 179"/>
          <p:cNvSpPr>
            <a:spLocks noChangeArrowheads="1"/>
          </p:cNvSpPr>
          <p:nvPr/>
        </p:nvSpPr>
        <p:spPr bwMode="auto">
          <a:xfrm>
            <a:off x="8440738" y="3913644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28" name="Rectangle 180"/>
          <p:cNvSpPr>
            <a:spLocks noChangeArrowheads="1"/>
          </p:cNvSpPr>
          <p:nvPr/>
        </p:nvSpPr>
        <p:spPr bwMode="auto">
          <a:xfrm>
            <a:off x="8440738" y="4186694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29" name="Rectangle 181"/>
          <p:cNvSpPr>
            <a:spLocks noChangeArrowheads="1"/>
          </p:cNvSpPr>
          <p:nvPr/>
        </p:nvSpPr>
        <p:spPr bwMode="auto">
          <a:xfrm>
            <a:off x="8440738" y="4458156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30" name="Rectangle 182"/>
          <p:cNvSpPr>
            <a:spLocks noChangeArrowheads="1"/>
          </p:cNvSpPr>
          <p:nvPr/>
        </p:nvSpPr>
        <p:spPr bwMode="auto">
          <a:xfrm>
            <a:off x="8440738" y="472961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31" name="Rectangle 183"/>
          <p:cNvSpPr>
            <a:spLocks noChangeArrowheads="1"/>
          </p:cNvSpPr>
          <p:nvPr/>
        </p:nvSpPr>
        <p:spPr bwMode="auto">
          <a:xfrm>
            <a:off x="7258050" y="2553156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32" name="Rectangle 184"/>
          <p:cNvSpPr>
            <a:spLocks noChangeArrowheads="1"/>
          </p:cNvSpPr>
          <p:nvPr/>
        </p:nvSpPr>
        <p:spPr bwMode="auto">
          <a:xfrm>
            <a:off x="7258050" y="282938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33" name="Rectangle 185"/>
          <p:cNvSpPr>
            <a:spLocks noChangeArrowheads="1"/>
          </p:cNvSpPr>
          <p:nvPr/>
        </p:nvSpPr>
        <p:spPr bwMode="auto">
          <a:xfrm>
            <a:off x="7258050" y="309766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34" name="Rectangle 186"/>
          <p:cNvSpPr>
            <a:spLocks noChangeArrowheads="1"/>
          </p:cNvSpPr>
          <p:nvPr/>
        </p:nvSpPr>
        <p:spPr bwMode="auto">
          <a:xfrm>
            <a:off x="7258050" y="336913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35" name="Rectangle 187"/>
          <p:cNvSpPr>
            <a:spLocks noChangeArrowheads="1"/>
          </p:cNvSpPr>
          <p:nvPr/>
        </p:nvSpPr>
        <p:spPr bwMode="auto">
          <a:xfrm>
            <a:off x="7164388" y="3642181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3436" name="Rectangle 188"/>
          <p:cNvSpPr>
            <a:spLocks noChangeArrowheads="1"/>
          </p:cNvSpPr>
          <p:nvPr/>
        </p:nvSpPr>
        <p:spPr bwMode="auto">
          <a:xfrm>
            <a:off x="7164388" y="3913644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37" name="Rectangle 189"/>
          <p:cNvSpPr>
            <a:spLocks noChangeArrowheads="1"/>
          </p:cNvSpPr>
          <p:nvPr/>
        </p:nvSpPr>
        <p:spPr bwMode="auto">
          <a:xfrm>
            <a:off x="7164388" y="4186694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38" name="Rectangle 190"/>
          <p:cNvSpPr>
            <a:spLocks noChangeArrowheads="1"/>
          </p:cNvSpPr>
          <p:nvPr/>
        </p:nvSpPr>
        <p:spPr bwMode="auto">
          <a:xfrm>
            <a:off x="7164388" y="4458156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39" name="Rectangle 191"/>
          <p:cNvSpPr>
            <a:spLocks noChangeArrowheads="1"/>
          </p:cNvSpPr>
          <p:nvPr/>
        </p:nvSpPr>
        <p:spPr bwMode="auto">
          <a:xfrm>
            <a:off x="7164388" y="472961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40" name="Line 192"/>
          <p:cNvSpPr>
            <a:spLocks noChangeShapeType="1"/>
          </p:cNvSpPr>
          <p:nvPr/>
        </p:nvSpPr>
        <p:spPr bwMode="auto">
          <a:xfrm>
            <a:off x="5505450" y="2797631"/>
            <a:ext cx="3536950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41" name="Line 193"/>
          <p:cNvSpPr>
            <a:spLocks noChangeShapeType="1"/>
          </p:cNvSpPr>
          <p:nvPr/>
        </p:nvSpPr>
        <p:spPr bwMode="auto">
          <a:xfrm>
            <a:off x="5505450" y="3069094"/>
            <a:ext cx="3536950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42" name="Line 194"/>
          <p:cNvSpPr>
            <a:spLocks noChangeShapeType="1"/>
          </p:cNvSpPr>
          <p:nvPr/>
        </p:nvSpPr>
        <p:spPr bwMode="auto">
          <a:xfrm>
            <a:off x="5505450" y="3342144"/>
            <a:ext cx="3536950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43" name="Line 195"/>
          <p:cNvSpPr>
            <a:spLocks noChangeShapeType="1"/>
          </p:cNvSpPr>
          <p:nvPr/>
        </p:nvSpPr>
        <p:spPr bwMode="auto">
          <a:xfrm>
            <a:off x="5505450" y="3613606"/>
            <a:ext cx="3536950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44" name="Line 196"/>
          <p:cNvSpPr>
            <a:spLocks noChangeShapeType="1"/>
          </p:cNvSpPr>
          <p:nvPr/>
        </p:nvSpPr>
        <p:spPr bwMode="auto">
          <a:xfrm>
            <a:off x="5505450" y="3885069"/>
            <a:ext cx="3536950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45" name="Line 197"/>
          <p:cNvSpPr>
            <a:spLocks noChangeShapeType="1"/>
          </p:cNvSpPr>
          <p:nvPr/>
        </p:nvSpPr>
        <p:spPr bwMode="auto">
          <a:xfrm>
            <a:off x="5505450" y="4158119"/>
            <a:ext cx="3536950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46" name="Line 198"/>
          <p:cNvSpPr>
            <a:spLocks noChangeShapeType="1"/>
          </p:cNvSpPr>
          <p:nvPr/>
        </p:nvSpPr>
        <p:spPr bwMode="auto">
          <a:xfrm>
            <a:off x="5505450" y="4429581"/>
            <a:ext cx="3536950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47" name="Line 199"/>
          <p:cNvSpPr>
            <a:spLocks noChangeShapeType="1"/>
          </p:cNvSpPr>
          <p:nvPr/>
        </p:nvSpPr>
        <p:spPr bwMode="auto">
          <a:xfrm>
            <a:off x="5505450" y="4702631"/>
            <a:ext cx="3536950" cy="0"/>
          </a:xfrm>
          <a:prstGeom prst="line">
            <a:avLst/>
          </a:prstGeom>
          <a:noFill/>
          <a:ln w="1111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48" name="Freeform 200"/>
          <p:cNvSpPr>
            <a:spLocks/>
          </p:cNvSpPr>
          <p:nvPr/>
        </p:nvSpPr>
        <p:spPr bwMode="auto">
          <a:xfrm>
            <a:off x="5511800" y="1395869"/>
            <a:ext cx="3536950" cy="1123950"/>
          </a:xfrm>
          <a:custGeom>
            <a:avLst/>
            <a:gdLst>
              <a:gd name="T0" fmla="*/ 1637 w 1637"/>
              <a:gd name="T1" fmla="*/ 468 h 468"/>
              <a:gd name="T2" fmla="*/ 2 w 1637"/>
              <a:gd name="T3" fmla="*/ 468 h 468"/>
              <a:gd name="T4" fmla="*/ 0 w 1637"/>
              <a:gd name="T5" fmla="*/ 0 h 468"/>
              <a:gd name="T6" fmla="*/ 1634 w 1637"/>
              <a:gd name="T7" fmla="*/ 0 h 468"/>
              <a:gd name="T8" fmla="*/ 1637 w 1637"/>
              <a:gd name="T9" fmla="*/ 468 h 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7" h="468">
                <a:moveTo>
                  <a:pt x="1637" y="468"/>
                </a:moveTo>
                <a:lnTo>
                  <a:pt x="2" y="468"/>
                </a:lnTo>
                <a:lnTo>
                  <a:pt x="0" y="0"/>
                </a:lnTo>
                <a:lnTo>
                  <a:pt x="1634" y="0"/>
                </a:lnTo>
                <a:lnTo>
                  <a:pt x="1637" y="468"/>
                </a:lnTo>
                <a:close/>
              </a:path>
            </a:pathLst>
          </a:custGeom>
          <a:solidFill>
            <a:srgbClr val="EBDF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49" name="Line 201"/>
          <p:cNvSpPr>
            <a:spLocks noChangeShapeType="1"/>
          </p:cNvSpPr>
          <p:nvPr/>
        </p:nvSpPr>
        <p:spPr bwMode="auto">
          <a:xfrm>
            <a:off x="5502275" y="2524581"/>
            <a:ext cx="3535363" cy="6350"/>
          </a:xfrm>
          <a:prstGeom prst="line">
            <a:avLst/>
          </a:prstGeom>
          <a:noFill/>
          <a:ln w="14288">
            <a:solidFill>
              <a:srgbClr val="BCBE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50" name="Line 202"/>
          <p:cNvSpPr>
            <a:spLocks noChangeShapeType="1"/>
          </p:cNvSpPr>
          <p:nvPr/>
        </p:nvSpPr>
        <p:spPr bwMode="auto">
          <a:xfrm flipV="1">
            <a:off x="7883525" y="2530931"/>
            <a:ext cx="0" cy="2438400"/>
          </a:xfrm>
          <a:prstGeom prst="line">
            <a:avLst/>
          </a:prstGeom>
          <a:noFill/>
          <a:ln w="14288">
            <a:solidFill>
              <a:srgbClr val="BCBE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51" name="Line 203"/>
          <p:cNvSpPr>
            <a:spLocks noChangeShapeType="1"/>
          </p:cNvSpPr>
          <p:nvPr/>
        </p:nvSpPr>
        <p:spPr bwMode="auto">
          <a:xfrm flipV="1">
            <a:off x="6689725" y="1391106"/>
            <a:ext cx="0" cy="3582988"/>
          </a:xfrm>
          <a:prstGeom prst="line">
            <a:avLst/>
          </a:prstGeom>
          <a:noFill/>
          <a:ln w="14288">
            <a:solidFill>
              <a:srgbClr val="BCBE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52" name="Rectangle 204"/>
          <p:cNvSpPr>
            <a:spLocks noChangeArrowheads="1"/>
          </p:cNvSpPr>
          <p:nvPr/>
        </p:nvSpPr>
        <p:spPr bwMode="auto">
          <a:xfrm>
            <a:off x="5511800" y="1391106"/>
            <a:ext cx="3530600" cy="3600450"/>
          </a:xfrm>
          <a:prstGeom prst="rect">
            <a:avLst/>
          </a:prstGeom>
          <a:noFill/>
          <a:ln w="28575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53" name="Rectangle 205"/>
          <p:cNvSpPr>
            <a:spLocks noChangeArrowheads="1"/>
          </p:cNvSpPr>
          <p:nvPr/>
        </p:nvSpPr>
        <p:spPr bwMode="auto">
          <a:xfrm>
            <a:off x="7132638" y="1478419"/>
            <a:ext cx="14181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b="1">
                <a:solidFill>
                  <a:srgbClr val="000000"/>
                </a:solidFill>
                <a:latin typeface="Century Gothic"/>
                <a:cs typeface="Century Gothic"/>
              </a:rPr>
              <a:t>Quantity of rides</a:t>
            </a:r>
            <a:endParaRPr lang="en-US" sz="1400" b="1">
              <a:latin typeface="Century Gothic"/>
              <a:cs typeface="Century Gothic"/>
            </a:endParaRPr>
          </a:p>
        </p:txBody>
      </p:sp>
      <p:sp>
        <p:nvSpPr>
          <p:cNvPr id="53454" name="Rectangle 206"/>
          <p:cNvSpPr>
            <a:spLocks noChangeArrowheads="1"/>
          </p:cNvSpPr>
          <p:nvPr/>
        </p:nvSpPr>
        <p:spPr bwMode="auto">
          <a:xfrm>
            <a:off x="7146925" y="1714956"/>
            <a:ext cx="15236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(millions per year)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55" name="Rectangle 207"/>
          <p:cNvSpPr>
            <a:spLocks noChangeArrowheads="1"/>
          </p:cNvSpPr>
          <p:nvPr/>
        </p:nvSpPr>
        <p:spPr bwMode="auto">
          <a:xfrm>
            <a:off x="5797550" y="1986419"/>
            <a:ext cx="3770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b="1">
                <a:solidFill>
                  <a:srgbClr val="000000"/>
                </a:solidFill>
                <a:latin typeface="Century Gothic"/>
                <a:cs typeface="Century Gothic"/>
              </a:rPr>
              <a:t>Fare</a:t>
            </a:r>
            <a:endParaRPr lang="en-US" sz="1400" b="1">
              <a:latin typeface="Century Gothic"/>
              <a:cs typeface="Century Gothic"/>
            </a:endParaRPr>
          </a:p>
        </p:txBody>
      </p:sp>
      <p:sp>
        <p:nvSpPr>
          <p:cNvPr id="53456" name="Rectangle 208"/>
          <p:cNvSpPr>
            <a:spLocks noChangeArrowheads="1"/>
          </p:cNvSpPr>
          <p:nvPr/>
        </p:nvSpPr>
        <p:spPr bwMode="auto">
          <a:xfrm>
            <a:off x="5684838" y="2226131"/>
            <a:ext cx="80502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(per ride)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57" name="Rectangle 209"/>
          <p:cNvSpPr>
            <a:spLocks noChangeArrowheads="1"/>
          </p:cNvSpPr>
          <p:nvPr/>
        </p:nvSpPr>
        <p:spPr bwMode="auto">
          <a:xfrm>
            <a:off x="7924800" y="2048331"/>
            <a:ext cx="990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supplied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3458" name="Rectangle 210"/>
          <p:cNvSpPr>
            <a:spLocks noChangeArrowheads="1"/>
          </p:cNvSpPr>
          <p:nvPr/>
        </p:nvSpPr>
        <p:spPr bwMode="auto">
          <a:xfrm>
            <a:off x="6705600" y="2048331"/>
            <a:ext cx="1168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demanded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3459" name="Freeform 211"/>
          <p:cNvSpPr>
            <a:spLocks/>
          </p:cNvSpPr>
          <p:nvPr/>
        </p:nvSpPr>
        <p:spPr bwMode="auto">
          <a:xfrm>
            <a:off x="6894513" y="2014994"/>
            <a:ext cx="1820862" cy="0"/>
          </a:xfrm>
          <a:custGeom>
            <a:avLst/>
            <a:gdLst>
              <a:gd name="T0" fmla="*/ 0 w 843"/>
              <a:gd name="T1" fmla="*/ 843 w 843"/>
              <a:gd name="T2" fmla="*/ 0 w 84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843">
                <a:moveTo>
                  <a:pt x="0" y="0"/>
                </a:moveTo>
                <a:lnTo>
                  <a:pt x="84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60" name="Line 212"/>
          <p:cNvSpPr>
            <a:spLocks noChangeShapeType="1"/>
          </p:cNvSpPr>
          <p:nvPr/>
        </p:nvSpPr>
        <p:spPr bwMode="auto">
          <a:xfrm>
            <a:off x="6894513" y="2014994"/>
            <a:ext cx="1820862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548912" name="Straight Connector 86"/>
          <p:cNvCxnSpPr>
            <a:cxnSpLocks noChangeShapeType="1"/>
          </p:cNvCxnSpPr>
          <p:nvPr/>
        </p:nvCxnSpPr>
        <p:spPr bwMode="auto">
          <a:xfrm>
            <a:off x="1254125" y="3729494"/>
            <a:ext cx="2184400" cy="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8914" name="Straight Connector 86"/>
          <p:cNvCxnSpPr>
            <a:cxnSpLocks noChangeShapeType="1"/>
          </p:cNvCxnSpPr>
          <p:nvPr/>
        </p:nvCxnSpPr>
        <p:spPr bwMode="auto">
          <a:xfrm>
            <a:off x="3502025" y="3696156"/>
            <a:ext cx="4763" cy="2017713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464" name="Line 216"/>
          <p:cNvSpPr>
            <a:spLocks noChangeShapeType="1"/>
          </p:cNvSpPr>
          <p:nvPr/>
        </p:nvSpPr>
        <p:spPr bwMode="auto">
          <a:xfrm>
            <a:off x="2695575" y="5036006"/>
            <a:ext cx="215900" cy="7461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65" name="Line 217"/>
          <p:cNvSpPr>
            <a:spLocks noChangeShapeType="1"/>
          </p:cNvSpPr>
          <p:nvPr/>
        </p:nvSpPr>
        <p:spPr bwMode="auto">
          <a:xfrm flipH="1">
            <a:off x="2695575" y="2569031"/>
            <a:ext cx="6350" cy="3086100"/>
          </a:xfrm>
          <a:prstGeom prst="line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66" name="Rectangle 218"/>
          <p:cNvSpPr>
            <a:spLocks noChangeArrowheads="1"/>
          </p:cNvSpPr>
          <p:nvPr/>
        </p:nvSpPr>
        <p:spPr bwMode="auto">
          <a:xfrm>
            <a:off x="2773363" y="2851606"/>
            <a:ext cx="1696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A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3467" name="Rectangle 219"/>
          <p:cNvSpPr>
            <a:spLocks noChangeArrowheads="1"/>
          </p:cNvSpPr>
          <p:nvPr/>
        </p:nvSpPr>
        <p:spPr bwMode="auto">
          <a:xfrm>
            <a:off x="2795588" y="4256544"/>
            <a:ext cx="1322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B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3471" name="Line 223"/>
          <p:cNvSpPr>
            <a:spLocks noChangeShapeType="1"/>
          </p:cNvSpPr>
          <p:nvPr/>
        </p:nvSpPr>
        <p:spPr bwMode="auto">
          <a:xfrm>
            <a:off x="1058863" y="2608719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2" name="Line 224"/>
          <p:cNvSpPr>
            <a:spLocks noChangeShapeType="1"/>
          </p:cNvSpPr>
          <p:nvPr/>
        </p:nvSpPr>
        <p:spPr bwMode="auto">
          <a:xfrm>
            <a:off x="1058863" y="2884944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3" name="Line 225"/>
          <p:cNvSpPr>
            <a:spLocks noChangeShapeType="1"/>
          </p:cNvSpPr>
          <p:nvPr/>
        </p:nvSpPr>
        <p:spPr bwMode="auto">
          <a:xfrm>
            <a:off x="1058863" y="3159581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4" name="Line 226"/>
          <p:cNvSpPr>
            <a:spLocks noChangeShapeType="1"/>
          </p:cNvSpPr>
          <p:nvPr/>
        </p:nvSpPr>
        <p:spPr bwMode="auto">
          <a:xfrm>
            <a:off x="1058863" y="4272419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5" name="Line 227"/>
          <p:cNvSpPr>
            <a:spLocks noChangeShapeType="1"/>
          </p:cNvSpPr>
          <p:nvPr/>
        </p:nvSpPr>
        <p:spPr bwMode="auto">
          <a:xfrm>
            <a:off x="1058863" y="3438981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6" name="Line 228"/>
          <p:cNvSpPr>
            <a:spLocks noChangeShapeType="1"/>
          </p:cNvSpPr>
          <p:nvPr/>
        </p:nvSpPr>
        <p:spPr bwMode="auto">
          <a:xfrm>
            <a:off x="1058863" y="3715206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7" name="Line 229"/>
          <p:cNvSpPr>
            <a:spLocks noChangeShapeType="1"/>
          </p:cNvSpPr>
          <p:nvPr/>
        </p:nvSpPr>
        <p:spPr bwMode="auto">
          <a:xfrm>
            <a:off x="1058863" y="3991431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8" name="Line 230"/>
          <p:cNvSpPr>
            <a:spLocks noChangeShapeType="1"/>
          </p:cNvSpPr>
          <p:nvPr/>
        </p:nvSpPr>
        <p:spPr bwMode="auto">
          <a:xfrm>
            <a:off x="1058863" y="4548644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9" name="Line 231"/>
          <p:cNvSpPr>
            <a:spLocks noChangeShapeType="1"/>
          </p:cNvSpPr>
          <p:nvPr/>
        </p:nvSpPr>
        <p:spPr bwMode="auto">
          <a:xfrm>
            <a:off x="1058863" y="4821694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0" name="Line 232"/>
          <p:cNvSpPr>
            <a:spLocks noChangeShapeType="1"/>
          </p:cNvSpPr>
          <p:nvPr/>
        </p:nvSpPr>
        <p:spPr bwMode="auto">
          <a:xfrm>
            <a:off x="1876425" y="5518606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1" name="Line 233"/>
          <p:cNvSpPr>
            <a:spLocks noChangeShapeType="1"/>
          </p:cNvSpPr>
          <p:nvPr/>
        </p:nvSpPr>
        <p:spPr bwMode="auto">
          <a:xfrm>
            <a:off x="2287588" y="5518606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2" name="Line 234"/>
          <p:cNvSpPr>
            <a:spLocks noChangeShapeType="1"/>
          </p:cNvSpPr>
          <p:nvPr/>
        </p:nvSpPr>
        <p:spPr bwMode="auto">
          <a:xfrm>
            <a:off x="3105150" y="5518606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3" name="Line 235"/>
          <p:cNvSpPr>
            <a:spLocks noChangeShapeType="1"/>
          </p:cNvSpPr>
          <p:nvPr/>
        </p:nvSpPr>
        <p:spPr bwMode="auto">
          <a:xfrm>
            <a:off x="3513138" y="5518606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4" name="Line 236"/>
          <p:cNvSpPr>
            <a:spLocks noChangeShapeType="1"/>
          </p:cNvSpPr>
          <p:nvPr/>
        </p:nvSpPr>
        <p:spPr bwMode="auto">
          <a:xfrm>
            <a:off x="3924300" y="5518606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5" name="Line 237"/>
          <p:cNvSpPr>
            <a:spLocks noChangeShapeType="1"/>
          </p:cNvSpPr>
          <p:nvPr/>
        </p:nvSpPr>
        <p:spPr bwMode="auto">
          <a:xfrm>
            <a:off x="4332288" y="5518606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6" name="Line 238"/>
          <p:cNvSpPr>
            <a:spLocks noChangeShapeType="1"/>
          </p:cNvSpPr>
          <p:nvPr/>
        </p:nvSpPr>
        <p:spPr bwMode="auto">
          <a:xfrm>
            <a:off x="4741863" y="5518606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7" name="Line 239"/>
          <p:cNvSpPr>
            <a:spLocks noChangeShapeType="1"/>
          </p:cNvSpPr>
          <p:nvPr/>
        </p:nvSpPr>
        <p:spPr bwMode="auto">
          <a:xfrm>
            <a:off x="5149850" y="5518606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8" name="Line 240"/>
          <p:cNvSpPr>
            <a:spLocks noChangeShapeType="1"/>
          </p:cNvSpPr>
          <p:nvPr/>
        </p:nvSpPr>
        <p:spPr bwMode="auto">
          <a:xfrm flipV="1">
            <a:off x="1058863" y="1676856"/>
            <a:ext cx="0" cy="35242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9" name="Freeform 241"/>
          <p:cNvSpPr>
            <a:spLocks/>
          </p:cNvSpPr>
          <p:nvPr/>
        </p:nvSpPr>
        <p:spPr bwMode="auto">
          <a:xfrm>
            <a:off x="1058863" y="5288419"/>
            <a:ext cx="371475" cy="366712"/>
          </a:xfrm>
          <a:custGeom>
            <a:avLst/>
            <a:gdLst>
              <a:gd name="T0" fmla="*/ 163 w 163"/>
              <a:gd name="T1" fmla="*/ 154 h 154"/>
              <a:gd name="T2" fmla="*/ 0 w 163"/>
              <a:gd name="T3" fmla="*/ 154 h 154"/>
              <a:gd name="T4" fmla="*/ 0 w 163"/>
              <a:gd name="T5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3" h="154">
                <a:moveTo>
                  <a:pt x="163" y="154"/>
                </a:moveTo>
                <a:lnTo>
                  <a:pt x="0" y="154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90" name="Line 242"/>
          <p:cNvSpPr>
            <a:spLocks noChangeShapeType="1"/>
          </p:cNvSpPr>
          <p:nvPr/>
        </p:nvSpPr>
        <p:spPr bwMode="auto">
          <a:xfrm flipV="1">
            <a:off x="1006475" y="5164594"/>
            <a:ext cx="106363" cy="698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91" name="Line 243"/>
          <p:cNvSpPr>
            <a:spLocks noChangeShapeType="1"/>
          </p:cNvSpPr>
          <p:nvPr/>
        </p:nvSpPr>
        <p:spPr bwMode="auto">
          <a:xfrm flipV="1">
            <a:off x="1006475" y="5255081"/>
            <a:ext cx="106363" cy="698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92" name="Line 244"/>
          <p:cNvSpPr>
            <a:spLocks noChangeShapeType="1"/>
          </p:cNvSpPr>
          <p:nvPr/>
        </p:nvSpPr>
        <p:spPr bwMode="auto">
          <a:xfrm flipH="1">
            <a:off x="1398588" y="5597981"/>
            <a:ext cx="65087" cy="1190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93" name="Line 245"/>
          <p:cNvSpPr>
            <a:spLocks noChangeShapeType="1"/>
          </p:cNvSpPr>
          <p:nvPr/>
        </p:nvSpPr>
        <p:spPr bwMode="auto">
          <a:xfrm flipH="1">
            <a:off x="1484313" y="5597981"/>
            <a:ext cx="63500" cy="1190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94" name="Line 246"/>
          <p:cNvSpPr>
            <a:spLocks noChangeShapeType="1"/>
          </p:cNvSpPr>
          <p:nvPr/>
        </p:nvSpPr>
        <p:spPr bwMode="auto">
          <a:xfrm>
            <a:off x="1876425" y="2608719"/>
            <a:ext cx="3273425" cy="2212975"/>
          </a:xfrm>
          <a:prstGeom prst="line">
            <a:avLst/>
          </a:prstGeom>
          <a:noFill/>
          <a:ln w="3016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95" name="Line 247"/>
          <p:cNvSpPr>
            <a:spLocks noChangeShapeType="1"/>
          </p:cNvSpPr>
          <p:nvPr/>
        </p:nvSpPr>
        <p:spPr bwMode="auto">
          <a:xfrm flipH="1">
            <a:off x="1876425" y="2608719"/>
            <a:ext cx="3273425" cy="2212975"/>
          </a:xfrm>
          <a:prstGeom prst="line">
            <a:avLst/>
          </a:prstGeom>
          <a:noFill/>
          <a:ln w="3016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96" name="Rectangle 248"/>
          <p:cNvSpPr>
            <a:spLocks noChangeArrowheads="1"/>
          </p:cNvSpPr>
          <p:nvPr/>
        </p:nvSpPr>
        <p:spPr bwMode="auto">
          <a:xfrm>
            <a:off x="1827213" y="568846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97" name="Rectangle 249"/>
          <p:cNvSpPr>
            <a:spLocks noChangeArrowheads="1"/>
          </p:cNvSpPr>
          <p:nvPr/>
        </p:nvSpPr>
        <p:spPr bwMode="auto">
          <a:xfrm>
            <a:off x="2236788" y="568846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98" name="Rectangle 250"/>
          <p:cNvSpPr>
            <a:spLocks noChangeArrowheads="1"/>
          </p:cNvSpPr>
          <p:nvPr/>
        </p:nvSpPr>
        <p:spPr bwMode="auto">
          <a:xfrm>
            <a:off x="862013" y="568846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99" name="Rectangle 251"/>
          <p:cNvSpPr>
            <a:spLocks noChangeArrowheads="1"/>
          </p:cNvSpPr>
          <p:nvPr/>
        </p:nvSpPr>
        <p:spPr bwMode="auto">
          <a:xfrm>
            <a:off x="2644775" y="568846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0" name="Rectangle 252"/>
          <p:cNvSpPr>
            <a:spLocks noChangeArrowheads="1"/>
          </p:cNvSpPr>
          <p:nvPr/>
        </p:nvSpPr>
        <p:spPr bwMode="auto">
          <a:xfrm>
            <a:off x="3055938" y="568846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1" name="Rectangle 253"/>
          <p:cNvSpPr>
            <a:spLocks noChangeArrowheads="1"/>
          </p:cNvSpPr>
          <p:nvPr/>
        </p:nvSpPr>
        <p:spPr bwMode="auto">
          <a:xfrm>
            <a:off x="3413125" y="568846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2" name="Rectangle 254"/>
          <p:cNvSpPr>
            <a:spLocks noChangeArrowheads="1"/>
          </p:cNvSpPr>
          <p:nvPr/>
        </p:nvSpPr>
        <p:spPr bwMode="auto">
          <a:xfrm>
            <a:off x="3824288" y="568846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3" name="Rectangle 255"/>
          <p:cNvSpPr>
            <a:spLocks noChangeArrowheads="1"/>
          </p:cNvSpPr>
          <p:nvPr/>
        </p:nvSpPr>
        <p:spPr bwMode="auto">
          <a:xfrm>
            <a:off x="4232275" y="568846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4" name="Rectangle 256"/>
          <p:cNvSpPr>
            <a:spLocks noChangeArrowheads="1"/>
          </p:cNvSpPr>
          <p:nvPr/>
        </p:nvSpPr>
        <p:spPr bwMode="auto">
          <a:xfrm>
            <a:off x="4640263" y="568846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5" name="Rectangle 257"/>
          <p:cNvSpPr>
            <a:spLocks noChangeArrowheads="1"/>
          </p:cNvSpPr>
          <p:nvPr/>
        </p:nvSpPr>
        <p:spPr bwMode="auto">
          <a:xfrm>
            <a:off x="5049838" y="568846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6" name="Rectangle 258"/>
          <p:cNvSpPr>
            <a:spLocks noChangeArrowheads="1"/>
          </p:cNvSpPr>
          <p:nvPr/>
        </p:nvSpPr>
        <p:spPr bwMode="auto">
          <a:xfrm>
            <a:off x="525463" y="2483306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$7.00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7" name="Rectangle 259"/>
          <p:cNvSpPr>
            <a:spLocks noChangeArrowheads="1"/>
          </p:cNvSpPr>
          <p:nvPr/>
        </p:nvSpPr>
        <p:spPr bwMode="auto">
          <a:xfrm>
            <a:off x="625475" y="2756356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8" name="Rectangle 260"/>
          <p:cNvSpPr>
            <a:spLocks noChangeArrowheads="1"/>
          </p:cNvSpPr>
          <p:nvPr/>
        </p:nvSpPr>
        <p:spPr bwMode="auto">
          <a:xfrm>
            <a:off x="625475" y="3037344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9" name="Rectangle 261"/>
          <p:cNvSpPr>
            <a:spLocks noChangeArrowheads="1"/>
          </p:cNvSpPr>
          <p:nvPr/>
        </p:nvSpPr>
        <p:spPr bwMode="auto">
          <a:xfrm>
            <a:off x="625475" y="3311981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10" name="Rectangle 262"/>
          <p:cNvSpPr>
            <a:spLocks noChangeArrowheads="1"/>
          </p:cNvSpPr>
          <p:nvPr/>
        </p:nvSpPr>
        <p:spPr bwMode="auto">
          <a:xfrm>
            <a:off x="625475" y="3591381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11" name="Rectangle 263"/>
          <p:cNvSpPr>
            <a:spLocks noChangeArrowheads="1"/>
          </p:cNvSpPr>
          <p:nvPr/>
        </p:nvSpPr>
        <p:spPr bwMode="auto">
          <a:xfrm>
            <a:off x="625475" y="3870781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12" name="Rectangle 264"/>
          <p:cNvSpPr>
            <a:spLocks noChangeArrowheads="1"/>
          </p:cNvSpPr>
          <p:nvPr/>
        </p:nvSpPr>
        <p:spPr bwMode="auto">
          <a:xfrm>
            <a:off x="625475" y="4147006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13" name="Rectangle 265"/>
          <p:cNvSpPr>
            <a:spLocks noChangeArrowheads="1"/>
          </p:cNvSpPr>
          <p:nvPr/>
        </p:nvSpPr>
        <p:spPr bwMode="auto">
          <a:xfrm>
            <a:off x="625475" y="4424819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14" name="Rectangle 266"/>
          <p:cNvSpPr>
            <a:spLocks noChangeArrowheads="1"/>
          </p:cNvSpPr>
          <p:nvPr/>
        </p:nvSpPr>
        <p:spPr bwMode="auto">
          <a:xfrm>
            <a:off x="625475" y="4697869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15" name="Oval 267"/>
          <p:cNvSpPr>
            <a:spLocks noChangeArrowheads="1"/>
          </p:cNvSpPr>
          <p:nvPr/>
        </p:nvSpPr>
        <p:spPr bwMode="auto">
          <a:xfrm>
            <a:off x="5097463" y="2551569"/>
            <a:ext cx="107950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16" name="Oval 268"/>
          <p:cNvSpPr>
            <a:spLocks noChangeArrowheads="1"/>
          </p:cNvSpPr>
          <p:nvPr/>
        </p:nvSpPr>
        <p:spPr bwMode="auto">
          <a:xfrm>
            <a:off x="4687888" y="2827794"/>
            <a:ext cx="109537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17" name="Oval 269"/>
          <p:cNvSpPr>
            <a:spLocks noChangeArrowheads="1"/>
          </p:cNvSpPr>
          <p:nvPr/>
        </p:nvSpPr>
        <p:spPr bwMode="auto">
          <a:xfrm>
            <a:off x="4279900" y="3104019"/>
            <a:ext cx="106363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18" name="Oval 270"/>
          <p:cNvSpPr>
            <a:spLocks noChangeArrowheads="1"/>
          </p:cNvSpPr>
          <p:nvPr/>
        </p:nvSpPr>
        <p:spPr bwMode="auto">
          <a:xfrm>
            <a:off x="3868738" y="3385006"/>
            <a:ext cx="109537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19" name="Oval 271"/>
          <p:cNvSpPr>
            <a:spLocks noChangeArrowheads="1"/>
          </p:cNvSpPr>
          <p:nvPr/>
        </p:nvSpPr>
        <p:spPr bwMode="auto">
          <a:xfrm>
            <a:off x="1824038" y="2551569"/>
            <a:ext cx="107950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0" name="Oval 272"/>
          <p:cNvSpPr>
            <a:spLocks noChangeArrowheads="1"/>
          </p:cNvSpPr>
          <p:nvPr/>
        </p:nvSpPr>
        <p:spPr bwMode="auto">
          <a:xfrm>
            <a:off x="2232025" y="2827794"/>
            <a:ext cx="109538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1" name="Oval 273"/>
          <p:cNvSpPr>
            <a:spLocks noChangeArrowheads="1"/>
          </p:cNvSpPr>
          <p:nvPr/>
        </p:nvSpPr>
        <p:spPr bwMode="auto">
          <a:xfrm>
            <a:off x="2643188" y="3104019"/>
            <a:ext cx="106362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2" name="Oval 274"/>
          <p:cNvSpPr>
            <a:spLocks noChangeArrowheads="1"/>
          </p:cNvSpPr>
          <p:nvPr/>
        </p:nvSpPr>
        <p:spPr bwMode="auto">
          <a:xfrm>
            <a:off x="3057525" y="3385006"/>
            <a:ext cx="107950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3" name="Oval 275"/>
          <p:cNvSpPr>
            <a:spLocks noChangeArrowheads="1"/>
          </p:cNvSpPr>
          <p:nvPr/>
        </p:nvSpPr>
        <p:spPr bwMode="auto">
          <a:xfrm>
            <a:off x="3460750" y="3661231"/>
            <a:ext cx="107950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4" name="Oval 276"/>
          <p:cNvSpPr>
            <a:spLocks noChangeArrowheads="1"/>
          </p:cNvSpPr>
          <p:nvPr/>
        </p:nvSpPr>
        <p:spPr bwMode="auto">
          <a:xfrm>
            <a:off x="3051175" y="3934281"/>
            <a:ext cx="109538" cy="1127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5" name="Oval 277"/>
          <p:cNvSpPr>
            <a:spLocks noChangeArrowheads="1"/>
          </p:cNvSpPr>
          <p:nvPr/>
        </p:nvSpPr>
        <p:spPr bwMode="auto">
          <a:xfrm>
            <a:off x="3868738" y="3934281"/>
            <a:ext cx="109537" cy="1127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6" name="Oval 278"/>
          <p:cNvSpPr>
            <a:spLocks noChangeArrowheads="1"/>
          </p:cNvSpPr>
          <p:nvPr/>
        </p:nvSpPr>
        <p:spPr bwMode="auto">
          <a:xfrm>
            <a:off x="4279900" y="4215269"/>
            <a:ext cx="106363" cy="1143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7" name="Oval 279"/>
          <p:cNvSpPr>
            <a:spLocks noChangeArrowheads="1"/>
          </p:cNvSpPr>
          <p:nvPr/>
        </p:nvSpPr>
        <p:spPr bwMode="auto">
          <a:xfrm>
            <a:off x="4687888" y="4491494"/>
            <a:ext cx="109537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8" name="Oval 280"/>
          <p:cNvSpPr>
            <a:spLocks noChangeArrowheads="1"/>
          </p:cNvSpPr>
          <p:nvPr/>
        </p:nvSpPr>
        <p:spPr bwMode="auto">
          <a:xfrm>
            <a:off x="5097463" y="4767719"/>
            <a:ext cx="107950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9" name="Oval 281"/>
          <p:cNvSpPr>
            <a:spLocks noChangeArrowheads="1"/>
          </p:cNvSpPr>
          <p:nvPr/>
        </p:nvSpPr>
        <p:spPr bwMode="auto">
          <a:xfrm>
            <a:off x="2643188" y="4215269"/>
            <a:ext cx="106362" cy="1143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30" name="Oval 282"/>
          <p:cNvSpPr>
            <a:spLocks noChangeArrowheads="1"/>
          </p:cNvSpPr>
          <p:nvPr/>
        </p:nvSpPr>
        <p:spPr bwMode="auto">
          <a:xfrm>
            <a:off x="2232025" y="4491494"/>
            <a:ext cx="109538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31" name="Oval 283"/>
          <p:cNvSpPr>
            <a:spLocks noChangeArrowheads="1"/>
          </p:cNvSpPr>
          <p:nvPr/>
        </p:nvSpPr>
        <p:spPr bwMode="auto">
          <a:xfrm>
            <a:off x="1824038" y="4767719"/>
            <a:ext cx="107950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32" name="Rectangle 284"/>
          <p:cNvSpPr>
            <a:spLocks noChangeArrowheads="1"/>
          </p:cNvSpPr>
          <p:nvPr/>
        </p:nvSpPr>
        <p:spPr bwMode="auto">
          <a:xfrm>
            <a:off x="5226050" y="4743906"/>
            <a:ext cx="1627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3533" name="Rectangle 285"/>
          <p:cNvSpPr>
            <a:spLocks noChangeArrowheads="1"/>
          </p:cNvSpPr>
          <p:nvPr/>
        </p:nvSpPr>
        <p:spPr bwMode="auto">
          <a:xfrm>
            <a:off x="5243513" y="2381706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3534" name="Rectangle 286"/>
          <p:cNvSpPr>
            <a:spLocks noChangeArrowheads="1"/>
          </p:cNvSpPr>
          <p:nvPr/>
        </p:nvSpPr>
        <p:spPr bwMode="auto">
          <a:xfrm>
            <a:off x="3460750" y="3361194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3535" name="Line 287"/>
          <p:cNvSpPr>
            <a:spLocks noChangeShapeType="1"/>
          </p:cNvSpPr>
          <p:nvPr/>
        </p:nvSpPr>
        <p:spPr bwMode="auto">
          <a:xfrm flipH="1">
            <a:off x="1516063" y="5655131"/>
            <a:ext cx="3894137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42" name="Freeform 294"/>
          <p:cNvSpPr>
            <a:spLocks/>
          </p:cNvSpPr>
          <p:nvPr/>
        </p:nvSpPr>
        <p:spPr bwMode="auto">
          <a:xfrm>
            <a:off x="2852738" y="4982031"/>
            <a:ext cx="652462" cy="275769"/>
          </a:xfrm>
          <a:custGeom>
            <a:avLst/>
            <a:gdLst>
              <a:gd name="T0" fmla="*/ 113 w 113"/>
              <a:gd name="T1" fmla="*/ 42 h 58"/>
              <a:gd name="T2" fmla="*/ 97 w 113"/>
              <a:gd name="T3" fmla="*/ 58 h 58"/>
              <a:gd name="T4" fmla="*/ 16 w 113"/>
              <a:gd name="T5" fmla="*/ 58 h 58"/>
              <a:gd name="T6" fmla="*/ 0 w 113"/>
              <a:gd name="T7" fmla="*/ 42 h 58"/>
              <a:gd name="T8" fmla="*/ 0 w 113"/>
              <a:gd name="T9" fmla="*/ 16 h 58"/>
              <a:gd name="T10" fmla="*/ 16 w 113"/>
              <a:gd name="T11" fmla="*/ 0 h 58"/>
              <a:gd name="T12" fmla="*/ 97 w 113"/>
              <a:gd name="T13" fmla="*/ 0 h 58"/>
              <a:gd name="T14" fmla="*/ 113 w 113"/>
              <a:gd name="T15" fmla="*/ 16 h 58"/>
              <a:gd name="T16" fmla="*/ 113 w 113"/>
              <a:gd name="T17" fmla="*/ 42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3" h="58">
                <a:moveTo>
                  <a:pt x="113" y="42"/>
                </a:moveTo>
                <a:cubicBezTo>
                  <a:pt x="113" y="51"/>
                  <a:pt x="106" y="58"/>
                  <a:pt x="97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7" y="58"/>
                  <a:pt x="0" y="51"/>
                  <a:pt x="0" y="42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97" y="0"/>
                  <a:pt x="97" y="0"/>
                  <a:pt x="97" y="0"/>
                </a:cubicBezTo>
                <a:cubicBezTo>
                  <a:pt x="106" y="0"/>
                  <a:pt x="113" y="7"/>
                  <a:pt x="113" y="16"/>
                </a:cubicBezTo>
                <a:lnTo>
                  <a:pt x="113" y="42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43" name="Rectangle 295"/>
          <p:cNvSpPr>
            <a:spLocks noChangeArrowheads="1"/>
          </p:cNvSpPr>
          <p:nvPr/>
        </p:nvSpPr>
        <p:spPr bwMode="auto">
          <a:xfrm>
            <a:off x="2901950" y="5020130"/>
            <a:ext cx="6794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Quota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3544" name="Rectangle 296"/>
          <p:cNvSpPr>
            <a:spLocks noChangeArrowheads="1"/>
          </p:cNvSpPr>
          <p:nvPr/>
        </p:nvSpPr>
        <p:spPr bwMode="auto">
          <a:xfrm>
            <a:off x="2744788" y="6109156"/>
            <a:ext cx="29975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rides (millions per year)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45" name="Rectangle 297"/>
          <p:cNvSpPr>
            <a:spLocks noChangeArrowheads="1"/>
          </p:cNvSpPr>
          <p:nvPr/>
        </p:nvSpPr>
        <p:spPr bwMode="auto">
          <a:xfrm>
            <a:off x="304800" y="1514931"/>
            <a:ext cx="990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Fare </a:t>
            </a:r>
          </a:p>
          <a:p>
            <a:pPr marL="1588" indent="-1588"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(per ride)</a:t>
            </a:r>
            <a:endParaRPr lang="en-US" sz="1400">
              <a:latin typeface="Century Gothic"/>
              <a:cs typeface="Century Gothic"/>
            </a:endParaRPr>
          </a:p>
        </p:txBody>
      </p:sp>
      <p:cxnSp>
        <p:nvCxnSpPr>
          <p:cNvPr id="2" name="Straight Connector 86"/>
          <p:cNvCxnSpPr>
            <a:cxnSpLocks noChangeShapeType="1"/>
          </p:cNvCxnSpPr>
          <p:nvPr/>
        </p:nvCxnSpPr>
        <p:spPr bwMode="auto">
          <a:xfrm>
            <a:off x="1254125" y="4267656"/>
            <a:ext cx="1422400" cy="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Straight Connector 86"/>
          <p:cNvCxnSpPr>
            <a:cxnSpLocks noChangeShapeType="1"/>
          </p:cNvCxnSpPr>
          <p:nvPr/>
        </p:nvCxnSpPr>
        <p:spPr bwMode="auto">
          <a:xfrm>
            <a:off x="1254125" y="3154819"/>
            <a:ext cx="1422400" cy="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485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03" grpId="0" animBg="1"/>
      <p:bldP spid="53404" grpId="0" animBg="1"/>
      <p:bldP spid="53464" grpId="0" animBg="1"/>
      <p:bldP spid="53465" grpId="0" animBg="1"/>
      <p:bldP spid="53466" grpId="0"/>
      <p:bldP spid="53467" grpId="0"/>
      <p:bldP spid="53521" grpId="1" animBg="1"/>
      <p:bldP spid="53542" grpId="0" animBg="1"/>
      <p:bldP spid="53543" grpId="0"/>
      <p:bldP spid="53543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4000" dirty="0" smtClean="0"/>
              <a:t>EFFECT OF A QUOTA ON THE MARKET FOR TAXI RIDES</a:t>
            </a:r>
          </a:p>
        </p:txBody>
      </p:sp>
      <p:sp>
        <p:nvSpPr>
          <p:cNvPr id="53461" name="Freeform 213"/>
          <p:cNvSpPr>
            <a:spLocks/>
          </p:cNvSpPr>
          <p:nvPr/>
        </p:nvSpPr>
        <p:spPr bwMode="auto">
          <a:xfrm>
            <a:off x="2771775" y="3127375"/>
            <a:ext cx="817563" cy="1112838"/>
          </a:xfrm>
          <a:custGeom>
            <a:avLst/>
            <a:gdLst>
              <a:gd name="T0" fmla="*/ 0 w 359"/>
              <a:gd name="T1" fmla="*/ 0 h 468"/>
              <a:gd name="T2" fmla="*/ 0 w 359"/>
              <a:gd name="T3" fmla="*/ 468 h 468"/>
              <a:gd name="T4" fmla="*/ 359 w 359"/>
              <a:gd name="T5" fmla="*/ 234 h 468"/>
              <a:gd name="T6" fmla="*/ 0 w 359"/>
              <a:gd name="T7" fmla="*/ 0 h 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9" h="468">
                <a:moveTo>
                  <a:pt x="0" y="0"/>
                </a:moveTo>
                <a:lnTo>
                  <a:pt x="0" y="468"/>
                </a:lnTo>
                <a:lnTo>
                  <a:pt x="359" y="234"/>
                </a:lnTo>
                <a:lnTo>
                  <a:pt x="0" y="0"/>
                </a:lnTo>
                <a:close/>
              </a:path>
            </a:pathLst>
          </a:custGeom>
          <a:solidFill>
            <a:srgbClr val="FFE5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548912" name="Straight Connector 86"/>
          <p:cNvCxnSpPr>
            <a:cxnSpLocks noChangeShapeType="1"/>
          </p:cNvCxnSpPr>
          <p:nvPr/>
        </p:nvCxnSpPr>
        <p:spPr bwMode="auto">
          <a:xfrm>
            <a:off x="1330325" y="3697288"/>
            <a:ext cx="2184400" cy="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8914" name="Straight Connector 86"/>
          <p:cNvCxnSpPr>
            <a:cxnSpLocks noChangeShapeType="1"/>
          </p:cNvCxnSpPr>
          <p:nvPr/>
        </p:nvCxnSpPr>
        <p:spPr bwMode="auto">
          <a:xfrm>
            <a:off x="3578225" y="3663950"/>
            <a:ext cx="4763" cy="2017713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464" name="Line 216"/>
          <p:cNvSpPr>
            <a:spLocks noChangeShapeType="1"/>
          </p:cNvSpPr>
          <p:nvPr/>
        </p:nvSpPr>
        <p:spPr bwMode="auto">
          <a:xfrm>
            <a:off x="2771775" y="5003800"/>
            <a:ext cx="215900" cy="7461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65" name="Line 217"/>
          <p:cNvSpPr>
            <a:spLocks noChangeShapeType="1"/>
          </p:cNvSpPr>
          <p:nvPr/>
        </p:nvSpPr>
        <p:spPr bwMode="auto">
          <a:xfrm flipH="1">
            <a:off x="2771775" y="2536825"/>
            <a:ext cx="6350" cy="3086100"/>
          </a:xfrm>
          <a:prstGeom prst="line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66" name="Rectangle 218"/>
          <p:cNvSpPr>
            <a:spLocks noChangeArrowheads="1"/>
          </p:cNvSpPr>
          <p:nvPr/>
        </p:nvSpPr>
        <p:spPr bwMode="auto">
          <a:xfrm>
            <a:off x="2849563" y="2819400"/>
            <a:ext cx="1696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A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53467" name="Rectangle 219"/>
          <p:cNvSpPr>
            <a:spLocks noChangeArrowheads="1"/>
          </p:cNvSpPr>
          <p:nvPr/>
        </p:nvSpPr>
        <p:spPr bwMode="auto">
          <a:xfrm>
            <a:off x="2871788" y="4224338"/>
            <a:ext cx="1322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B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53471" name="Line 223"/>
          <p:cNvSpPr>
            <a:spLocks noChangeShapeType="1"/>
          </p:cNvSpPr>
          <p:nvPr/>
        </p:nvSpPr>
        <p:spPr bwMode="auto">
          <a:xfrm>
            <a:off x="1135063" y="2576513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2" name="Line 224"/>
          <p:cNvSpPr>
            <a:spLocks noChangeShapeType="1"/>
          </p:cNvSpPr>
          <p:nvPr/>
        </p:nvSpPr>
        <p:spPr bwMode="auto">
          <a:xfrm>
            <a:off x="1135063" y="2852738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3" name="Line 225"/>
          <p:cNvSpPr>
            <a:spLocks noChangeShapeType="1"/>
          </p:cNvSpPr>
          <p:nvPr/>
        </p:nvSpPr>
        <p:spPr bwMode="auto">
          <a:xfrm>
            <a:off x="1135063" y="3127375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4" name="Line 226"/>
          <p:cNvSpPr>
            <a:spLocks noChangeShapeType="1"/>
          </p:cNvSpPr>
          <p:nvPr/>
        </p:nvSpPr>
        <p:spPr bwMode="auto">
          <a:xfrm>
            <a:off x="1135063" y="4240213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5" name="Line 227"/>
          <p:cNvSpPr>
            <a:spLocks noChangeShapeType="1"/>
          </p:cNvSpPr>
          <p:nvPr/>
        </p:nvSpPr>
        <p:spPr bwMode="auto">
          <a:xfrm>
            <a:off x="1135063" y="3406775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6" name="Line 228"/>
          <p:cNvSpPr>
            <a:spLocks noChangeShapeType="1"/>
          </p:cNvSpPr>
          <p:nvPr/>
        </p:nvSpPr>
        <p:spPr bwMode="auto">
          <a:xfrm>
            <a:off x="1135063" y="3683000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7" name="Line 229"/>
          <p:cNvSpPr>
            <a:spLocks noChangeShapeType="1"/>
          </p:cNvSpPr>
          <p:nvPr/>
        </p:nvSpPr>
        <p:spPr bwMode="auto">
          <a:xfrm>
            <a:off x="1135063" y="3959225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8" name="Line 230"/>
          <p:cNvSpPr>
            <a:spLocks noChangeShapeType="1"/>
          </p:cNvSpPr>
          <p:nvPr/>
        </p:nvSpPr>
        <p:spPr bwMode="auto">
          <a:xfrm>
            <a:off x="1135063" y="4516438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9" name="Line 231"/>
          <p:cNvSpPr>
            <a:spLocks noChangeShapeType="1"/>
          </p:cNvSpPr>
          <p:nvPr/>
        </p:nvSpPr>
        <p:spPr bwMode="auto">
          <a:xfrm>
            <a:off x="1135063" y="4789488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0" name="Line 232"/>
          <p:cNvSpPr>
            <a:spLocks noChangeShapeType="1"/>
          </p:cNvSpPr>
          <p:nvPr/>
        </p:nvSpPr>
        <p:spPr bwMode="auto">
          <a:xfrm>
            <a:off x="1952625" y="5486400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1" name="Line 233"/>
          <p:cNvSpPr>
            <a:spLocks noChangeShapeType="1"/>
          </p:cNvSpPr>
          <p:nvPr/>
        </p:nvSpPr>
        <p:spPr bwMode="auto">
          <a:xfrm>
            <a:off x="2363788" y="5486400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2" name="Line 234"/>
          <p:cNvSpPr>
            <a:spLocks noChangeShapeType="1"/>
          </p:cNvSpPr>
          <p:nvPr/>
        </p:nvSpPr>
        <p:spPr bwMode="auto">
          <a:xfrm>
            <a:off x="3181350" y="5486400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3" name="Line 235"/>
          <p:cNvSpPr>
            <a:spLocks noChangeShapeType="1"/>
          </p:cNvSpPr>
          <p:nvPr/>
        </p:nvSpPr>
        <p:spPr bwMode="auto">
          <a:xfrm>
            <a:off x="3589338" y="5486400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4" name="Line 236"/>
          <p:cNvSpPr>
            <a:spLocks noChangeShapeType="1"/>
          </p:cNvSpPr>
          <p:nvPr/>
        </p:nvSpPr>
        <p:spPr bwMode="auto">
          <a:xfrm>
            <a:off x="4000500" y="5486400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5" name="Line 237"/>
          <p:cNvSpPr>
            <a:spLocks noChangeShapeType="1"/>
          </p:cNvSpPr>
          <p:nvPr/>
        </p:nvSpPr>
        <p:spPr bwMode="auto">
          <a:xfrm>
            <a:off x="4408488" y="5486400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6" name="Line 238"/>
          <p:cNvSpPr>
            <a:spLocks noChangeShapeType="1"/>
          </p:cNvSpPr>
          <p:nvPr/>
        </p:nvSpPr>
        <p:spPr bwMode="auto">
          <a:xfrm>
            <a:off x="4818063" y="5486400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7" name="Line 239"/>
          <p:cNvSpPr>
            <a:spLocks noChangeShapeType="1"/>
          </p:cNvSpPr>
          <p:nvPr/>
        </p:nvSpPr>
        <p:spPr bwMode="auto">
          <a:xfrm>
            <a:off x="5226050" y="5486400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8" name="Line 240"/>
          <p:cNvSpPr>
            <a:spLocks noChangeShapeType="1"/>
          </p:cNvSpPr>
          <p:nvPr/>
        </p:nvSpPr>
        <p:spPr bwMode="auto">
          <a:xfrm flipV="1">
            <a:off x="1135063" y="1644650"/>
            <a:ext cx="0" cy="35242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9" name="Freeform 241"/>
          <p:cNvSpPr>
            <a:spLocks/>
          </p:cNvSpPr>
          <p:nvPr/>
        </p:nvSpPr>
        <p:spPr bwMode="auto">
          <a:xfrm>
            <a:off x="1135063" y="5256213"/>
            <a:ext cx="371475" cy="366712"/>
          </a:xfrm>
          <a:custGeom>
            <a:avLst/>
            <a:gdLst>
              <a:gd name="T0" fmla="*/ 163 w 163"/>
              <a:gd name="T1" fmla="*/ 154 h 154"/>
              <a:gd name="T2" fmla="*/ 0 w 163"/>
              <a:gd name="T3" fmla="*/ 154 h 154"/>
              <a:gd name="T4" fmla="*/ 0 w 163"/>
              <a:gd name="T5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3" h="154">
                <a:moveTo>
                  <a:pt x="163" y="154"/>
                </a:moveTo>
                <a:lnTo>
                  <a:pt x="0" y="154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90" name="Line 242"/>
          <p:cNvSpPr>
            <a:spLocks noChangeShapeType="1"/>
          </p:cNvSpPr>
          <p:nvPr/>
        </p:nvSpPr>
        <p:spPr bwMode="auto">
          <a:xfrm flipV="1">
            <a:off x="1082675" y="5132388"/>
            <a:ext cx="106363" cy="698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91" name="Line 243"/>
          <p:cNvSpPr>
            <a:spLocks noChangeShapeType="1"/>
          </p:cNvSpPr>
          <p:nvPr/>
        </p:nvSpPr>
        <p:spPr bwMode="auto">
          <a:xfrm flipV="1">
            <a:off x="1082675" y="5222875"/>
            <a:ext cx="106363" cy="698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92" name="Line 244"/>
          <p:cNvSpPr>
            <a:spLocks noChangeShapeType="1"/>
          </p:cNvSpPr>
          <p:nvPr/>
        </p:nvSpPr>
        <p:spPr bwMode="auto">
          <a:xfrm flipH="1">
            <a:off x="1474788" y="5565775"/>
            <a:ext cx="65087" cy="1190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93" name="Line 245"/>
          <p:cNvSpPr>
            <a:spLocks noChangeShapeType="1"/>
          </p:cNvSpPr>
          <p:nvPr/>
        </p:nvSpPr>
        <p:spPr bwMode="auto">
          <a:xfrm flipH="1">
            <a:off x="1560513" y="5565775"/>
            <a:ext cx="63500" cy="1190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94" name="Line 246"/>
          <p:cNvSpPr>
            <a:spLocks noChangeShapeType="1"/>
          </p:cNvSpPr>
          <p:nvPr/>
        </p:nvSpPr>
        <p:spPr bwMode="auto">
          <a:xfrm>
            <a:off x="1952625" y="2576513"/>
            <a:ext cx="3273425" cy="2212975"/>
          </a:xfrm>
          <a:prstGeom prst="line">
            <a:avLst/>
          </a:prstGeom>
          <a:noFill/>
          <a:ln w="3016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95" name="Line 247"/>
          <p:cNvSpPr>
            <a:spLocks noChangeShapeType="1"/>
          </p:cNvSpPr>
          <p:nvPr/>
        </p:nvSpPr>
        <p:spPr bwMode="auto">
          <a:xfrm flipH="1">
            <a:off x="1952625" y="2576513"/>
            <a:ext cx="3273425" cy="2212975"/>
          </a:xfrm>
          <a:prstGeom prst="line">
            <a:avLst/>
          </a:prstGeom>
          <a:noFill/>
          <a:ln w="3016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96" name="Rectangle 248"/>
          <p:cNvSpPr>
            <a:spLocks noChangeArrowheads="1"/>
          </p:cNvSpPr>
          <p:nvPr/>
        </p:nvSpPr>
        <p:spPr bwMode="auto">
          <a:xfrm>
            <a:off x="1903413" y="565626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97" name="Rectangle 249"/>
          <p:cNvSpPr>
            <a:spLocks noChangeArrowheads="1"/>
          </p:cNvSpPr>
          <p:nvPr/>
        </p:nvSpPr>
        <p:spPr bwMode="auto">
          <a:xfrm>
            <a:off x="2312988" y="565626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98" name="Rectangle 250"/>
          <p:cNvSpPr>
            <a:spLocks noChangeArrowheads="1"/>
          </p:cNvSpPr>
          <p:nvPr/>
        </p:nvSpPr>
        <p:spPr bwMode="auto">
          <a:xfrm>
            <a:off x="938213" y="565626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99" name="Rectangle 251"/>
          <p:cNvSpPr>
            <a:spLocks noChangeArrowheads="1"/>
          </p:cNvSpPr>
          <p:nvPr/>
        </p:nvSpPr>
        <p:spPr bwMode="auto">
          <a:xfrm>
            <a:off x="2720975" y="565626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0" name="Rectangle 252"/>
          <p:cNvSpPr>
            <a:spLocks noChangeArrowheads="1"/>
          </p:cNvSpPr>
          <p:nvPr/>
        </p:nvSpPr>
        <p:spPr bwMode="auto">
          <a:xfrm>
            <a:off x="3132138" y="565626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1" name="Rectangle 253"/>
          <p:cNvSpPr>
            <a:spLocks noChangeArrowheads="1"/>
          </p:cNvSpPr>
          <p:nvPr/>
        </p:nvSpPr>
        <p:spPr bwMode="auto">
          <a:xfrm>
            <a:off x="3489325" y="565626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2" name="Rectangle 254"/>
          <p:cNvSpPr>
            <a:spLocks noChangeArrowheads="1"/>
          </p:cNvSpPr>
          <p:nvPr/>
        </p:nvSpPr>
        <p:spPr bwMode="auto">
          <a:xfrm>
            <a:off x="3900488" y="565626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3" name="Rectangle 255"/>
          <p:cNvSpPr>
            <a:spLocks noChangeArrowheads="1"/>
          </p:cNvSpPr>
          <p:nvPr/>
        </p:nvSpPr>
        <p:spPr bwMode="auto">
          <a:xfrm>
            <a:off x="4308475" y="565626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4" name="Rectangle 256"/>
          <p:cNvSpPr>
            <a:spLocks noChangeArrowheads="1"/>
          </p:cNvSpPr>
          <p:nvPr/>
        </p:nvSpPr>
        <p:spPr bwMode="auto">
          <a:xfrm>
            <a:off x="4716463" y="565626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5" name="Rectangle 257"/>
          <p:cNvSpPr>
            <a:spLocks noChangeArrowheads="1"/>
          </p:cNvSpPr>
          <p:nvPr/>
        </p:nvSpPr>
        <p:spPr bwMode="auto">
          <a:xfrm>
            <a:off x="5126038" y="565626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6" name="Rectangle 258"/>
          <p:cNvSpPr>
            <a:spLocks noChangeArrowheads="1"/>
          </p:cNvSpPr>
          <p:nvPr/>
        </p:nvSpPr>
        <p:spPr bwMode="auto">
          <a:xfrm>
            <a:off x="601663" y="2451100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$7.00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7" name="Rectangle 259"/>
          <p:cNvSpPr>
            <a:spLocks noChangeArrowheads="1"/>
          </p:cNvSpPr>
          <p:nvPr/>
        </p:nvSpPr>
        <p:spPr bwMode="auto">
          <a:xfrm>
            <a:off x="701675" y="272415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8" name="Rectangle 260"/>
          <p:cNvSpPr>
            <a:spLocks noChangeArrowheads="1"/>
          </p:cNvSpPr>
          <p:nvPr/>
        </p:nvSpPr>
        <p:spPr bwMode="auto">
          <a:xfrm>
            <a:off x="701675" y="3005138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6.00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3509" name="Rectangle 261"/>
          <p:cNvSpPr>
            <a:spLocks noChangeArrowheads="1"/>
          </p:cNvSpPr>
          <p:nvPr/>
        </p:nvSpPr>
        <p:spPr bwMode="auto">
          <a:xfrm>
            <a:off x="701675" y="327977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10" name="Rectangle 262"/>
          <p:cNvSpPr>
            <a:spLocks noChangeArrowheads="1"/>
          </p:cNvSpPr>
          <p:nvPr/>
        </p:nvSpPr>
        <p:spPr bwMode="auto">
          <a:xfrm>
            <a:off x="701675" y="355917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11" name="Rectangle 263"/>
          <p:cNvSpPr>
            <a:spLocks noChangeArrowheads="1"/>
          </p:cNvSpPr>
          <p:nvPr/>
        </p:nvSpPr>
        <p:spPr bwMode="auto">
          <a:xfrm>
            <a:off x="701675" y="3838575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12" name="Rectangle 264"/>
          <p:cNvSpPr>
            <a:spLocks noChangeArrowheads="1"/>
          </p:cNvSpPr>
          <p:nvPr/>
        </p:nvSpPr>
        <p:spPr bwMode="auto">
          <a:xfrm>
            <a:off x="701675" y="4114800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4.00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3513" name="Rectangle 265"/>
          <p:cNvSpPr>
            <a:spLocks noChangeArrowheads="1"/>
          </p:cNvSpPr>
          <p:nvPr/>
        </p:nvSpPr>
        <p:spPr bwMode="auto">
          <a:xfrm>
            <a:off x="701675" y="4392613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14" name="Rectangle 266"/>
          <p:cNvSpPr>
            <a:spLocks noChangeArrowheads="1"/>
          </p:cNvSpPr>
          <p:nvPr/>
        </p:nvSpPr>
        <p:spPr bwMode="auto">
          <a:xfrm>
            <a:off x="701675" y="4665663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15" name="Oval 267"/>
          <p:cNvSpPr>
            <a:spLocks noChangeArrowheads="1"/>
          </p:cNvSpPr>
          <p:nvPr/>
        </p:nvSpPr>
        <p:spPr bwMode="auto">
          <a:xfrm>
            <a:off x="5173663" y="2519363"/>
            <a:ext cx="107950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16" name="Oval 268"/>
          <p:cNvSpPr>
            <a:spLocks noChangeArrowheads="1"/>
          </p:cNvSpPr>
          <p:nvPr/>
        </p:nvSpPr>
        <p:spPr bwMode="auto">
          <a:xfrm>
            <a:off x="4764088" y="2795588"/>
            <a:ext cx="109537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17" name="Oval 269"/>
          <p:cNvSpPr>
            <a:spLocks noChangeArrowheads="1"/>
          </p:cNvSpPr>
          <p:nvPr/>
        </p:nvSpPr>
        <p:spPr bwMode="auto">
          <a:xfrm>
            <a:off x="4356100" y="3071813"/>
            <a:ext cx="106363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18" name="Oval 270"/>
          <p:cNvSpPr>
            <a:spLocks noChangeArrowheads="1"/>
          </p:cNvSpPr>
          <p:nvPr/>
        </p:nvSpPr>
        <p:spPr bwMode="auto">
          <a:xfrm>
            <a:off x="3944938" y="3352800"/>
            <a:ext cx="109537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19" name="Oval 271"/>
          <p:cNvSpPr>
            <a:spLocks noChangeArrowheads="1"/>
          </p:cNvSpPr>
          <p:nvPr/>
        </p:nvSpPr>
        <p:spPr bwMode="auto">
          <a:xfrm>
            <a:off x="1900238" y="2519363"/>
            <a:ext cx="107950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0" name="Oval 272"/>
          <p:cNvSpPr>
            <a:spLocks noChangeArrowheads="1"/>
          </p:cNvSpPr>
          <p:nvPr/>
        </p:nvSpPr>
        <p:spPr bwMode="auto">
          <a:xfrm>
            <a:off x="2308225" y="2795588"/>
            <a:ext cx="109538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1" name="Oval 273"/>
          <p:cNvSpPr>
            <a:spLocks noChangeArrowheads="1"/>
          </p:cNvSpPr>
          <p:nvPr/>
        </p:nvSpPr>
        <p:spPr bwMode="auto">
          <a:xfrm>
            <a:off x="2719388" y="3071813"/>
            <a:ext cx="106362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2" name="Oval 274"/>
          <p:cNvSpPr>
            <a:spLocks noChangeArrowheads="1"/>
          </p:cNvSpPr>
          <p:nvPr/>
        </p:nvSpPr>
        <p:spPr bwMode="auto">
          <a:xfrm>
            <a:off x="3133725" y="3352800"/>
            <a:ext cx="107950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3" name="Oval 275"/>
          <p:cNvSpPr>
            <a:spLocks noChangeArrowheads="1"/>
          </p:cNvSpPr>
          <p:nvPr/>
        </p:nvSpPr>
        <p:spPr bwMode="auto">
          <a:xfrm>
            <a:off x="3536950" y="3629025"/>
            <a:ext cx="107950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4" name="Oval 276"/>
          <p:cNvSpPr>
            <a:spLocks noChangeArrowheads="1"/>
          </p:cNvSpPr>
          <p:nvPr/>
        </p:nvSpPr>
        <p:spPr bwMode="auto">
          <a:xfrm>
            <a:off x="3127375" y="3902075"/>
            <a:ext cx="109538" cy="1127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5" name="Oval 277"/>
          <p:cNvSpPr>
            <a:spLocks noChangeArrowheads="1"/>
          </p:cNvSpPr>
          <p:nvPr/>
        </p:nvSpPr>
        <p:spPr bwMode="auto">
          <a:xfrm>
            <a:off x="3944938" y="3902075"/>
            <a:ext cx="109537" cy="1127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6" name="Oval 278"/>
          <p:cNvSpPr>
            <a:spLocks noChangeArrowheads="1"/>
          </p:cNvSpPr>
          <p:nvPr/>
        </p:nvSpPr>
        <p:spPr bwMode="auto">
          <a:xfrm>
            <a:off x="4356100" y="4183063"/>
            <a:ext cx="106363" cy="1143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7" name="Oval 279"/>
          <p:cNvSpPr>
            <a:spLocks noChangeArrowheads="1"/>
          </p:cNvSpPr>
          <p:nvPr/>
        </p:nvSpPr>
        <p:spPr bwMode="auto">
          <a:xfrm>
            <a:off x="4764088" y="4459288"/>
            <a:ext cx="109537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8" name="Oval 280"/>
          <p:cNvSpPr>
            <a:spLocks noChangeArrowheads="1"/>
          </p:cNvSpPr>
          <p:nvPr/>
        </p:nvSpPr>
        <p:spPr bwMode="auto">
          <a:xfrm>
            <a:off x="5173663" y="4735513"/>
            <a:ext cx="107950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9" name="Oval 281"/>
          <p:cNvSpPr>
            <a:spLocks noChangeArrowheads="1"/>
          </p:cNvSpPr>
          <p:nvPr/>
        </p:nvSpPr>
        <p:spPr bwMode="auto">
          <a:xfrm>
            <a:off x="2719388" y="4183063"/>
            <a:ext cx="106362" cy="1143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30" name="Oval 282"/>
          <p:cNvSpPr>
            <a:spLocks noChangeArrowheads="1"/>
          </p:cNvSpPr>
          <p:nvPr/>
        </p:nvSpPr>
        <p:spPr bwMode="auto">
          <a:xfrm>
            <a:off x="2308225" y="4459288"/>
            <a:ext cx="109538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31" name="Oval 283"/>
          <p:cNvSpPr>
            <a:spLocks noChangeArrowheads="1"/>
          </p:cNvSpPr>
          <p:nvPr/>
        </p:nvSpPr>
        <p:spPr bwMode="auto">
          <a:xfrm>
            <a:off x="1900238" y="4735513"/>
            <a:ext cx="107950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32" name="Rectangle 284"/>
          <p:cNvSpPr>
            <a:spLocks noChangeArrowheads="1"/>
          </p:cNvSpPr>
          <p:nvPr/>
        </p:nvSpPr>
        <p:spPr bwMode="auto">
          <a:xfrm>
            <a:off x="5302250" y="4711700"/>
            <a:ext cx="1627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3533" name="Rectangle 285"/>
          <p:cNvSpPr>
            <a:spLocks noChangeArrowheads="1"/>
          </p:cNvSpPr>
          <p:nvPr/>
        </p:nvSpPr>
        <p:spPr bwMode="auto">
          <a:xfrm>
            <a:off x="5319713" y="2349500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3534" name="Rectangle 286"/>
          <p:cNvSpPr>
            <a:spLocks noChangeArrowheads="1"/>
          </p:cNvSpPr>
          <p:nvPr/>
        </p:nvSpPr>
        <p:spPr bwMode="auto">
          <a:xfrm>
            <a:off x="3536950" y="3328988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3535" name="Line 287"/>
          <p:cNvSpPr>
            <a:spLocks noChangeShapeType="1"/>
          </p:cNvSpPr>
          <p:nvPr/>
        </p:nvSpPr>
        <p:spPr bwMode="auto">
          <a:xfrm flipH="1">
            <a:off x="1592263" y="5622925"/>
            <a:ext cx="3894137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37" name="Line 289"/>
          <p:cNvSpPr>
            <a:spLocks noChangeShapeType="1"/>
          </p:cNvSpPr>
          <p:nvPr/>
        </p:nvSpPr>
        <p:spPr bwMode="auto">
          <a:xfrm flipV="1">
            <a:off x="2886075" y="2643188"/>
            <a:ext cx="509588" cy="119697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38" name="Freeform 290"/>
          <p:cNvSpPr>
            <a:spLocks/>
          </p:cNvSpPr>
          <p:nvPr/>
        </p:nvSpPr>
        <p:spPr bwMode="auto">
          <a:xfrm>
            <a:off x="3343275" y="2317750"/>
            <a:ext cx="1228725" cy="534988"/>
          </a:xfrm>
          <a:custGeom>
            <a:avLst/>
            <a:gdLst>
              <a:gd name="T0" fmla="*/ 193 w 193"/>
              <a:gd name="T1" fmla="*/ 79 h 95"/>
              <a:gd name="T2" fmla="*/ 177 w 193"/>
              <a:gd name="T3" fmla="*/ 95 h 95"/>
              <a:gd name="T4" fmla="*/ 16 w 193"/>
              <a:gd name="T5" fmla="*/ 95 h 95"/>
              <a:gd name="T6" fmla="*/ 0 w 193"/>
              <a:gd name="T7" fmla="*/ 79 h 95"/>
              <a:gd name="T8" fmla="*/ 0 w 193"/>
              <a:gd name="T9" fmla="*/ 16 h 95"/>
              <a:gd name="T10" fmla="*/ 16 w 193"/>
              <a:gd name="T11" fmla="*/ 0 h 95"/>
              <a:gd name="T12" fmla="*/ 177 w 193"/>
              <a:gd name="T13" fmla="*/ 0 h 95"/>
              <a:gd name="T14" fmla="*/ 193 w 193"/>
              <a:gd name="T15" fmla="*/ 16 h 95"/>
              <a:gd name="T16" fmla="*/ 193 w 193"/>
              <a:gd name="T17" fmla="*/ 7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3" h="95">
                <a:moveTo>
                  <a:pt x="193" y="79"/>
                </a:moveTo>
                <a:cubicBezTo>
                  <a:pt x="193" y="88"/>
                  <a:pt x="186" y="95"/>
                  <a:pt x="177" y="95"/>
                </a:cubicBezTo>
                <a:cubicBezTo>
                  <a:pt x="16" y="95"/>
                  <a:pt x="16" y="95"/>
                  <a:pt x="16" y="95"/>
                </a:cubicBezTo>
                <a:cubicBezTo>
                  <a:pt x="7" y="95"/>
                  <a:pt x="0" y="88"/>
                  <a:pt x="0" y="79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186" y="0"/>
                  <a:pt x="193" y="7"/>
                  <a:pt x="193" y="16"/>
                </a:cubicBezTo>
                <a:lnTo>
                  <a:pt x="193" y="79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40" name="Rectangle 292"/>
          <p:cNvSpPr>
            <a:spLocks noChangeArrowheads="1"/>
          </p:cNvSpPr>
          <p:nvPr/>
        </p:nvSpPr>
        <p:spPr bwMode="auto">
          <a:xfrm>
            <a:off x="3419475" y="2408238"/>
            <a:ext cx="1193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Deadweight loss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3542" name="Freeform 294"/>
          <p:cNvSpPr>
            <a:spLocks/>
          </p:cNvSpPr>
          <p:nvPr/>
        </p:nvSpPr>
        <p:spPr bwMode="auto">
          <a:xfrm>
            <a:off x="2928938" y="4949825"/>
            <a:ext cx="652462" cy="307975"/>
          </a:xfrm>
          <a:custGeom>
            <a:avLst/>
            <a:gdLst>
              <a:gd name="T0" fmla="*/ 113 w 113"/>
              <a:gd name="T1" fmla="*/ 42 h 58"/>
              <a:gd name="T2" fmla="*/ 97 w 113"/>
              <a:gd name="T3" fmla="*/ 58 h 58"/>
              <a:gd name="T4" fmla="*/ 16 w 113"/>
              <a:gd name="T5" fmla="*/ 58 h 58"/>
              <a:gd name="T6" fmla="*/ 0 w 113"/>
              <a:gd name="T7" fmla="*/ 42 h 58"/>
              <a:gd name="T8" fmla="*/ 0 w 113"/>
              <a:gd name="T9" fmla="*/ 16 h 58"/>
              <a:gd name="T10" fmla="*/ 16 w 113"/>
              <a:gd name="T11" fmla="*/ 0 h 58"/>
              <a:gd name="T12" fmla="*/ 97 w 113"/>
              <a:gd name="T13" fmla="*/ 0 h 58"/>
              <a:gd name="T14" fmla="*/ 113 w 113"/>
              <a:gd name="T15" fmla="*/ 16 h 58"/>
              <a:gd name="T16" fmla="*/ 113 w 113"/>
              <a:gd name="T17" fmla="*/ 42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3" h="58">
                <a:moveTo>
                  <a:pt x="113" y="42"/>
                </a:moveTo>
                <a:cubicBezTo>
                  <a:pt x="113" y="51"/>
                  <a:pt x="106" y="58"/>
                  <a:pt x="97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7" y="58"/>
                  <a:pt x="0" y="51"/>
                  <a:pt x="0" y="42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97" y="0"/>
                  <a:pt x="97" y="0"/>
                  <a:pt x="97" y="0"/>
                </a:cubicBezTo>
                <a:cubicBezTo>
                  <a:pt x="106" y="0"/>
                  <a:pt x="113" y="7"/>
                  <a:pt x="113" y="16"/>
                </a:cubicBezTo>
                <a:lnTo>
                  <a:pt x="113" y="42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43" name="Rectangle 295"/>
          <p:cNvSpPr>
            <a:spLocks noChangeArrowheads="1"/>
          </p:cNvSpPr>
          <p:nvPr/>
        </p:nvSpPr>
        <p:spPr bwMode="auto">
          <a:xfrm>
            <a:off x="2978150" y="4987925"/>
            <a:ext cx="56657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Quota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3544" name="Rectangle 296"/>
          <p:cNvSpPr>
            <a:spLocks noChangeArrowheads="1"/>
          </p:cNvSpPr>
          <p:nvPr/>
        </p:nvSpPr>
        <p:spPr bwMode="auto">
          <a:xfrm>
            <a:off x="2820988" y="6076950"/>
            <a:ext cx="29975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rides (millions per year)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45" name="Rectangle 297"/>
          <p:cNvSpPr>
            <a:spLocks noChangeArrowheads="1"/>
          </p:cNvSpPr>
          <p:nvPr/>
        </p:nvSpPr>
        <p:spPr bwMode="auto">
          <a:xfrm>
            <a:off x="381000" y="1482725"/>
            <a:ext cx="990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Fare </a:t>
            </a:r>
          </a:p>
          <a:p>
            <a:pPr marL="1588" indent="-1588"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(per ride)</a:t>
            </a:r>
            <a:endParaRPr lang="en-US" sz="1400">
              <a:latin typeface="Century Gothic"/>
              <a:cs typeface="Century Gothic"/>
            </a:endParaRPr>
          </a:p>
        </p:txBody>
      </p:sp>
      <p:cxnSp>
        <p:nvCxnSpPr>
          <p:cNvPr id="2" name="Straight Connector 86"/>
          <p:cNvCxnSpPr>
            <a:cxnSpLocks noChangeShapeType="1"/>
          </p:cNvCxnSpPr>
          <p:nvPr/>
        </p:nvCxnSpPr>
        <p:spPr bwMode="auto">
          <a:xfrm>
            <a:off x="1330325" y="4235450"/>
            <a:ext cx="1422400" cy="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Straight Connector 86"/>
          <p:cNvCxnSpPr>
            <a:cxnSpLocks noChangeShapeType="1"/>
          </p:cNvCxnSpPr>
          <p:nvPr/>
        </p:nvCxnSpPr>
        <p:spPr bwMode="auto">
          <a:xfrm>
            <a:off x="1330325" y="3122613"/>
            <a:ext cx="1422400" cy="0"/>
          </a:xfrm>
          <a:prstGeom prst="line">
            <a:avLst/>
          </a:prstGeom>
          <a:noFill/>
          <a:ln w="15875" cap="rnd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3"/>
          <p:cNvSpPr/>
          <p:nvPr/>
        </p:nvSpPr>
        <p:spPr>
          <a:xfrm>
            <a:off x="5595937" y="1371600"/>
            <a:ext cx="35480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990033"/>
                </a:solidFill>
                <a:latin typeface="Century Gothic"/>
                <a:cs typeface="Century Gothic"/>
              </a:rPr>
              <a:t>Demand price:  </a:t>
            </a:r>
            <a:r>
              <a:rPr lang="en-US" sz="2400" dirty="0">
                <a:latin typeface="Century Gothic"/>
                <a:cs typeface="Century Gothic"/>
              </a:rPr>
              <a:t>the price of a given quantity at which consumers will</a:t>
            </a:r>
          </a:p>
          <a:p>
            <a:r>
              <a:rPr lang="en-US" sz="2400" dirty="0">
                <a:latin typeface="Century Gothic"/>
                <a:cs typeface="Century Gothic"/>
              </a:rPr>
              <a:t>demand that quantity</a:t>
            </a:r>
            <a:r>
              <a:rPr lang="en-US" sz="2400" dirty="0" smtClean="0">
                <a:latin typeface="Century Gothic"/>
                <a:cs typeface="Century Gothic"/>
              </a:rPr>
              <a:t>.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5595937" y="3840540"/>
            <a:ext cx="35480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990033"/>
                </a:solidFill>
                <a:latin typeface="Century Gothic"/>
                <a:cs typeface="Century Gothic"/>
              </a:rPr>
              <a:t>Supply price: </a:t>
            </a:r>
            <a:r>
              <a:rPr lang="en-US" sz="2400" dirty="0">
                <a:latin typeface="Century Gothic"/>
                <a:cs typeface="Century Gothic"/>
              </a:rPr>
              <a:t>the price of a given quantity at which producers will </a:t>
            </a:r>
            <a:r>
              <a:rPr lang="en-US" sz="2400" dirty="0" smtClean="0">
                <a:latin typeface="Century Gothic"/>
                <a:cs typeface="Century Gothic"/>
              </a:rPr>
              <a:t>supply that </a:t>
            </a:r>
            <a:r>
              <a:rPr lang="en-US" sz="2400" dirty="0">
                <a:latin typeface="Century Gothic"/>
                <a:cs typeface="Century Gothic"/>
              </a:rPr>
              <a:t>quantity.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7154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535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00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5350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7" dur="2000" fill="hold"/>
                                        <p:tgtEl>
                                          <p:spTgt spid="535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00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9" dur="indefinite"/>
                                        <p:tgtEl>
                                          <p:spTgt spid="535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61" grpId="0" animBg="1"/>
      <p:bldP spid="53464" grpId="0" animBg="1"/>
      <p:bldP spid="53465" grpId="0" animBg="1"/>
      <p:bldP spid="53466" grpId="0"/>
      <p:bldP spid="53467" grpId="0"/>
      <p:bldP spid="53508" grpId="0"/>
      <p:bldP spid="53508" grpId="1"/>
      <p:bldP spid="53512" grpId="0"/>
      <p:bldP spid="53512" grpId="1"/>
      <p:bldP spid="53521" grpId="0" animBg="1"/>
      <p:bldP spid="53537" grpId="0" animBg="1"/>
      <p:bldP spid="53538" grpId="0" animBg="1"/>
      <p:bldP spid="53540" grpId="0"/>
      <p:bldP spid="53542" grpId="0" animBg="1"/>
      <p:bldP spid="53543" grpId="0"/>
      <p:bldP spid="4" grpId="0"/>
      <p:bldP spid="15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4000" dirty="0" smtClean="0"/>
              <a:t>EFFECT OF A QUOTA ON THE MARKET FOR TAXI RIDES</a:t>
            </a:r>
          </a:p>
        </p:txBody>
      </p:sp>
      <p:sp>
        <p:nvSpPr>
          <p:cNvPr id="53461" name="Freeform 213"/>
          <p:cNvSpPr>
            <a:spLocks/>
          </p:cNvSpPr>
          <p:nvPr/>
        </p:nvSpPr>
        <p:spPr bwMode="auto">
          <a:xfrm>
            <a:off x="2771775" y="3083381"/>
            <a:ext cx="817563" cy="1112838"/>
          </a:xfrm>
          <a:custGeom>
            <a:avLst/>
            <a:gdLst>
              <a:gd name="T0" fmla="*/ 0 w 359"/>
              <a:gd name="T1" fmla="*/ 0 h 468"/>
              <a:gd name="T2" fmla="*/ 0 w 359"/>
              <a:gd name="T3" fmla="*/ 468 h 468"/>
              <a:gd name="T4" fmla="*/ 359 w 359"/>
              <a:gd name="T5" fmla="*/ 234 h 468"/>
              <a:gd name="T6" fmla="*/ 0 w 359"/>
              <a:gd name="T7" fmla="*/ 0 h 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9" h="468">
                <a:moveTo>
                  <a:pt x="0" y="0"/>
                </a:moveTo>
                <a:lnTo>
                  <a:pt x="0" y="468"/>
                </a:lnTo>
                <a:lnTo>
                  <a:pt x="359" y="234"/>
                </a:lnTo>
                <a:lnTo>
                  <a:pt x="0" y="0"/>
                </a:lnTo>
                <a:close/>
              </a:path>
            </a:pathLst>
          </a:custGeom>
          <a:solidFill>
            <a:srgbClr val="FFE5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cxnSp>
        <p:nvCxnSpPr>
          <p:cNvPr id="548912" name="Straight Connector 86"/>
          <p:cNvCxnSpPr>
            <a:cxnSpLocks noChangeShapeType="1"/>
          </p:cNvCxnSpPr>
          <p:nvPr/>
        </p:nvCxnSpPr>
        <p:spPr bwMode="auto">
          <a:xfrm>
            <a:off x="1330325" y="3653294"/>
            <a:ext cx="2184400" cy="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8914" name="Straight Connector 86"/>
          <p:cNvCxnSpPr>
            <a:cxnSpLocks noChangeShapeType="1"/>
          </p:cNvCxnSpPr>
          <p:nvPr/>
        </p:nvCxnSpPr>
        <p:spPr bwMode="auto">
          <a:xfrm>
            <a:off x="3578225" y="3619956"/>
            <a:ext cx="4763" cy="2017713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464" name="Line 216"/>
          <p:cNvSpPr>
            <a:spLocks noChangeShapeType="1"/>
          </p:cNvSpPr>
          <p:nvPr/>
        </p:nvSpPr>
        <p:spPr bwMode="auto">
          <a:xfrm>
            <a:off x="2771775" y="4959806"/>
            <a:ext cx="215900" cy="7461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65" name="Line 217"/>
          <p:cNvSpPr>
            <a:spLocks noChangeShapeType="1"/>
          </p:cNvSpPr>
          <p:nvPr/>
        </p:nvSpPr>
        <p:spPr bwMode="auto">
          <a:xfrm flipH="1">
            <a:off x="2771775" y="2492831"/>
            <a:ext cx="6350" cy="3086100"/>
          </a:xfrm>
          <a:prstGeom prst="line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66" name="Rectangle 218"/>
          <p:cNvSpPr>
            <a:spLocks noChangeArrowheads="1"/>
          </p:cNvSpPr>
          <p:nvPr/>
        </p:nvSpPr>
        <p:spPr bwMode="auto">
          <a:xfrm>
            <a:off x="2849563" y="2775406"/>
            <a:ext cx="1696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A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53467" name="Rectangle 219"/>
          <p:cNvSpPr>
            <a:spLocks noChangeArrowheads="1"/>
          </p:cNvSpPr>
          <p:nvPr/>
        </p:nvSpPr>
        <p:spPr bwMode="auto">
          <a:xfrm>
            <a:off x="2871788" y="4180344"/>
            <a:ext cx="1322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B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53468" name="Line 220"/>
          <p:cNvSpPr>
            <a:spLocks noChangeShapeType="1"/>
          </p:cNvSpPr>
          <p:nvPr/>
        </p:nvSpPr>
        <p:spPr bwMode="auto">
          <a:xfrm>
            <a:off x="2619375" y="3235781"/>
            <a:ext cx="0" cy="808038"/>
          </a:xfrm>
          <a:prstGeom prst="line">
            <a:avLst/>
          </a:prstGeom>
          <a:noFill/>
          <a:ln w="301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69" name="Freeform 221"/>
          <p:cNvSpPr>
            <a:spLocks/>
          </p:cNvSpPr>
          <p:nvPr/>
        </p:nvSpPr>
        <p:spPr bwMode="auto">
          <a:xfrm>
            <a:off x="2571750" y="3999369"/>
            <a:ext cx="95250" cy="163512"/>
          </a:xfrm>
          <a:custGeom>
            <a:avLst/>
            <a:gdLst>
              <a:gd name="T0" fmla="*/ 9 w 18"/>
              <a:gd name="T1" fmla="*/ 5 h 29"/>
              <a:gd name="T2" fmla="*/ 18 w 18"/>
              <a:gd name="T3" fmla="*/ 0 h 29"/>
              <a:gd name="T4" fmla="*/ 18 w 18"/>
              <a:gd name="T5" fmla="*/ 0 h 29"/>
              <a:gd name="T6" fmla="*/ 12 w 18"/>
              <a:gd name="T7" fmla="*/ 15 h 29"/>
              <a:gd name="T8" fmla="*/ 9 w 18"/>
              <a:gd name="T9" fmla="*/ 29 h 29"/>
              <a:gd name="T10" fmla="*/ 6 w 18"/>
              <a:gd name="T11" fmla="*/ 15 h 29"/>
              <a:gd name="T12" fmla="*/ 0 w 18"/>
              <a:gd name="T13" fmla="*/ 0 h 29"/>
              <a:gd name="T14" fmla="*/ 0 w 18"/>
              <a:gd name="T15" fmla="*/ 0 h 29"/>
              <a:gd name="T16" fmla="*/ 9 w 18"/>
              <a:gd name="T17" fmla="*/ 5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" h="29">
                <a:moveTo>
                  <a:pt x="9" y="5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2" y="15"/>
                  <a:pt x="12" y="15"/>
                  <a:pt x="12" y="15"/>
                </a:cubicBezTo>
                <a:cubicBezTo>
                  <a:pt x="11" y="19"/>
                  <a:pt x="10" y="24"/>
                  <a:pt x="9" y="29"/>
                </a:cubicBezTo>
                <a:cubicBezTo>
                  <a:pt x="8" y="24"/>
                  <a:pt x="7" y="19"/>
                  <a:pt x="6" y="15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9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0" name="Freeform 222"/>
          <p:cNvSpPr>
            <a:spLocks/>
          </p:cNvSpPr>
          <p:nvPr/>
        </p:nvSpPr>
        <p:spPr bwMode="auto">
          <a:xfrm>
            <a:off x="2571750" y="3116719"/>
            <a:ext cx="95250" cy="163512"/>
          </a:xfrm>
          <a:custGeom>
            <a:avLst/>
            <a:gdLst>
              <a:gd name="T0" fmla="*/ 9 w 18"/>
              <a:gd name="T1" fmla="*/ 24 h 29"/>
              <a:gd name="T2" fmla="*/ 0 w 18"/>
              <a:gd name="T3" fmla="*/ 29 h 29"/>
              <a:gd name="T4" fmla="*/ 0 w 18"/>
              <a:gd name="T5" fmla="*/ 28 h 29"/>
              <a:gd name="T6" fmla="*/ 6 w 18"/>
              <a:gd name="T7" fmla="*/ 14 h 29"/>
              <a:gd name="T8" fmla="*/ 9 w 18"/>
              <a:gd name="T9" fmla="*/ 0 h 29"/>
              <a:gd name="T10" fmla="*/ 12 w 18"/>
              <a:gd name="T11" fmla="*/ 14 h 29"/>
              <a:gd name="T12" fmla="*/ 18 w 18"/>
              <a:gd name="T13" fmla="*/ 28 h 29"/>
              <a:gd name="T14" fmla="*/ 18 w 18"/>
              <a:gd name="T15" fmla="*/ 29 h 29"/>
              <a:gd name="T16" fmla="*/ 9 w 18"/>
              <a:gd name="T17" fmla="*/ 24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" h="29">
                <a:moveTo>
                  <a:pt x="9" y="24"/>
                </a:moveTo>
                <a:cubicBezTo>
                  <a:pt x="0" y="29"/>
                  <a:pt x="0" y="29"/>
                  <a:pt x="0" y="29"/>
                </a:cubicBezTo>
                <a:cubicBezTo>
                  <a:pt x="0" y="28"/>
                  <a:pt x="0" y="28"/>
                  <a:pt x="0" y="28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9"/>
                  <a:pt x="8" y="5"/>
                  <a:pt x="9" y="0"/>
                </a:cubicBezTo>
                <a:cubicBezTo>
                  <a:pt x="10" y="5"/>
                  <a:pt x="11" y="9"/>
                  <a:pt x="12" y="14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9"/>
                  <a:pt x="18" y="29"/>
                  <a:pt x="18" y="29"/>
                </a:cubicBezTo>
                <a:lnTo>
                  <a:pt x="9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1" name="Line 223"/>
          <p:cNvSpPr>
            <a:spLocks noChangeShapeType="1"/>
          </p:cNvSpPr>
          <p:nvPr/>
        </p:nvSpPr>
        <p:spPr bwMode="auto">
          <a:xfrm>
            <a:off x="1135063" y="2532519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2" name="Line 224"/>
          <p:cNvSpPr>
            <a:spLocks noChangeShapeType="1"/>
          </p:cNvSpPr>
          <p:nvPr/>
        </p:nvSpPr>
        <p:spPr bwMode="auto">
          <a:xfrm>
            <a:off x="1135063" y="2808744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3" name="Line 225"/>
          <p:cNvSpPr>
            <a:spLocks noChangeShapeType="1"/>
          </p:cNvSpPr>
          <p:nvPr/>
        </p:nvSpPr>
        <p:spPr bwMode="auto">
          <a:xfrm>
            <a:off x="1135063" y="3083381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4" name="Line 226"/>
          <p:cNvSpPr>
            <a:spLocks noChangeShapeType="1"/>
          </p:cNvSpPr>
          <p:nvPr/>
        </p:nvSpPr>
        <p:spPr bwMode="auto">
          <a:xfrm>
            <a:off x="1135063" y="4196219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5" name="Line 227"/>
          <p:cNvSpPr>
            <a:spLocks noChangeShapeType="1"/>
          </p:cNvSpPr>
          <p:nvPr/>
        </p:nvSpPr>
        <p:spPr bwMode="auto">
          <a:xfrm>
            <a:off x="1135063" y="3362781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6" name="Line 228"/>
          <p:cNvSpPr>
            <a:spLocks noChangeShapeType="1"/>
          </p:cNvSpPr>
          <p:nvPr/>
        </p:nvSpPr>
        <p:spPr bwMode="auto">
          <a:xfrm>
            <a:off x="1135063" y="3639006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7" name="Line 229"/>
          <p:cNvSpPr>
            <a:spLocks noChangeShapeType="1"/>
          </p:cNvSpPr>
          <p:nvPr/>
        </p:nvSpPr>
        <p:spPr bwMode="auto">
          <a:xfrm>
            <a:off x="1135063" y="3915231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8" name="Line 230"/>
          <p:cNvSpPr>
            <a:spLocks noChangeShapeType="1"/>
          </p:cNvSpPr>
          <p:nvPr/>
        </p:nvSpPr>
        <p:spPr bwMode="auto">
          <a:xfrm>
            <a:off x="1135063" y="4472444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79" name="Line 231"/>
          <p:cNvSpPr>
            <a:spLocks noChangeShapeType="1"/>
          </p:cNvSpPr>
          <p:nvPr/>
        </p:nvSpPr>
        <p:spPr bwMode="auto">
          <a:xfrm>
            <a:off x="1135063" y="4745494"/>
            <a:ext cx="1301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0" name="Line 232"/>
          <p:cNvSpPr>
            <a:spLocks noChangeShapeType="1"/>
          </p:cNvSpPr>
          <p:nvPr/>
        </p:nvSpPr>
        <p:spPr bwMode="auto">
          <a:xfrm>
            <a:off x="1952625" y="5442406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1" name="Line 233"/>
          <p:cNvSpPr>
            <a:spLocks noChangeShapeType="1"/>
          </p:cNvSpPr>
          <p:nvPr/>
        </p:nvSpPr>
        <p:spPr bwMode="auto">
          <a:xfrm>
            <a:off x="2363788" y="5442406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2" name="Line 234"/>
          <p:cNvSpPr>
            <a:spLocks noChangeShapeType="1"/>
          </p:cNvSpPr>
          <p:nvPr/>
        </p:nvSpPr>
        <p:spPr bwMode="auto">
          <a:xfrm>
            <a:off x="3181350" y="5442406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3" name="Line 235"/>
          <p:cNvSpPr>
            <a:spLocks noChangeShapeType="1"/>
          </p:cNvSpPr>
          <p:nvPr/>
        </p:nvSpPr>
        <p:spPr bwMode="auto">
          <a:xfrm>
            <a:off x="3589338" y="5442406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4" name="Line 236"/>
          <p:cNvSpPr>
            <a:spLocks noChangeShapeType="1"/>
          </p:cNvSpPr>
          <p:nvPr/>
        </p:nvSpPr>
        <p:spPr bwMode="auto">
          <a:xfrm>
            <a:off x="4000500" y="5442406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5" name="Line 237"/>
          <p:cNvSpPr>
            <a:spLocks noChangeShapeType="1"/>
          </p:cNvSpPr>
          <p:nvPr/>
        </p:nvSpPr>
        <p:spPr bwMode="auto">
          <a:xfrm>
            <a:off x="4408488" y="5442406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6" name="Line 238"/>
          <p:cNvSpPr>
            <a:spLocks noChangeShapeType="1"/>
          </p:cNvSpPr>
          <p:nvPr/>
        </p:nvSpPr>
        <p:spPr bwMode="auto">
          <a:xfrm>
            <a:off x="4818063" y="5442406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7" name="Line 239"/>
          <p:cNvSpPr>
            <a:spLocks noChangeShapeType="1"/>
          </p:cNvSpPr>
          <p:nvPr/>
        </p:nvSpPr>
        <p:spPr bwMode="auto">
          <a:xfrm>
            <a:off x="5226050" y="5442406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8" name="Line 240"/>
          <p:cNvSpPr>
            <a:spLocks noChangeShapeType="1"/>
          </p:cNvSpPr>
          <p:nvPr/>
        </p:nvSpPr>
        <p:spPr bwMode="auto">
          <a:xfrm flipV="1">
            <a:off x="1135063" y="1600656"/>
            <a:ext cx="0" cy="35242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89" name="Freeform 241"/>
          <p:cNvSpPr>
            <a:spLocks/>
          </p:cNvSpPr>
          <p:nvPr/>
        </p:nvSpPr>
        <p:spPr bwMode="auto">
          <a:xfrm>
            <a:off x="1135063" y="5212219"/>
            <a:ext cx="371475" cy="366712"/>
          </a:xfrm>
          <a:custGeom>
            <a:avLst/>
            <a:gdLst>
              <a:gd name="T0" fmla="*/ 163 w 163"/>
              <a:gd name="T1" fmla="*/ 154 h 154"/>
              <a:gd name="T2" fmla="*/ 0 w 163"/>
              <a:gd name="T3" fmla="*/ 154 h 154"/>
              <a:gd name="T4" fmla="*/ 0 w 163"/>
              <a:gd name="T5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3" h="154">
                <a:moveTo>
                  <a:pt x="163" y="154"/>
                </a:moveTo>
                <a:lnTo>
                  <a:pt x="0" y="154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90" name="Line 242"/>
          <p:cNvSpPr>
            <a:spLocks noChangeShapeType="1"/>
          </p:cNvSpPr>
          <p:nvPr/>
        </p:nvSpPr>
        <p:spPr bwMode="auto">
          <a:xfrm flipV="1">
            <a:off x="1082675" y="5088394"/>
            <a:ext cx="106363" cy="698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91" name="Line 243"/>
          <p:cNvSpPr>
            <a:spLocks noChangeShapeType="1"/>
          </p:cNvSpPr>
          <p:nvPr/>
        </p:nvSpPr>
        <p:spPr bwMode="auto">
          <a:xfrm flipV="1">
            <a:off x="1082675" y="5178881"/>
            <a:ext cx="106363" cy="698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92" name="Line 244"/>
          <p:cNvSpPr>
            <a:spLocks noChangeShapeType="1"/>
          </p:cNvSpPr>
          <p:nvPr/>
        </p:nvSpPr>
        <p:spPr bwMode="auto">
          <a:xfrm flipH="1">
            <a:off x="1474788" y="5521781"/>
            <a:ext cx="65087" cy="1190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93" name="Line 245"/>
          <p:cNvSpPr>
            <a:spLocks noChangeShapeType="1"/>
          </p:cNvSpPr>
          <p:nvPr/>
        </p:nvSpPr>
        <p:spPr bwMode="auto">
          <a:xfrm flipH="1">
            <a:off x="1560513" y="5521781"/>
            <a:ext cx="63500" cy="1190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94" name="Line 246"/>
          <p:cNvSpPr>
            <a:spLocks noChangeShapeType="1"/>
          </p:cNvSpPr>
          <p:nvPr/>
        </p:nvSpPr>
        <p:spPr bwMode="auto">
          <a:xfrm>
            <a:off x="1952625" y="2532519"/>
            <a:ext cx="3273425" cy="2212975"/>
          </a:xfrm>
          <a:prstGeom prst="line">
            <a:avLst/>
          </a:prstGeom>
          <a:noFill/>
          <a:ln w="3016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95" name="Line 247"/>
          <p:cNvSpPr>
            <a:spLocks noChangeShapeType="1"/>
          </p:cNvSpPr>
          <p:nvPr/>
        </p:nvSpPr>
        <p:spPr bwMode="auto">
          <a:xfrm flipH="1">
            <a:off x="1952625" y="2532519"/>
            <a:ext cx="3273425" cy="2212975"/>
          </a:xfrm>
          <a:prstGeom prst="line">
            <a:avLst/>
          </a:prstGeom>
          <a:noFill/>
          <a:ln w="3016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496" name="Rectangle 248"/>
          <p:cNvSpPr>
            <a:spLocks noChangeArrowheads="1"/>
          </p:cNvSpPr>
          <p:nvPr/>
        </p:nvSpPr>
        <p:spPr bwMode="auto">
          <a:xfrm>
            <a:off x="1903413" y="561226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97" name="Rectangle 249"/>
          <p:cNvSpPr>
            <a:spLocks noChangeArrowheads="1"/>
          </p:cNvSpPr>
          <p:nvPr/>
        </p:nvSpPr>
        <p:spPr bwMode="auto">
          <a:xfrm>
            <a:off x="2312988" y="561226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98" name="Rectangle 250"/>
          <p:cNvSpPr>
            <a:spLocks noChangeArrowheads="1"/>
          </p:cNvSpPr>
          <p:nvPr/>
        </p:nvSpPr>
        <p:spPr bwMode="auto">
          <a:xfrm>
            <a:off x="938213" y="561226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499" name="Rectangle 251"/>
          <p:cNvSpPr>
            <a:spLocks noChangeArrowheads="1"/>
          </p:cNvSpPr>
          <p:nvPr/>
        </p:nvSpPr>
        <p:spPr bwMode="auto">
          <a:xfrm>
            <a:off x="2720975" y="561226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0" name="Rectangle 252"/>
          <p:cNvSpPr>
            <a:spLocks noChangeArrowheads="1"/>
          </p:cNvSpPr>
          <p:nvPr/>
        </p:nvSpPr>
        <p:spPr bwMode="auto">
          <a:xfrm>
            <a:off x="3132138" y="561226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1" name="Rectangle 253"/>
          <p:cNvSpPr>
            <a:spLocks noChangeArrowheads="1"/>
          </p:cNvSpPr>
          <p:nvPr/>
        </p:nvSpPr>
        <p:spPr bwMode="auto">
          <a:xfrm>
            <a:off x="3489325" y="561226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2" name="Rectangle 254"/>
          <p:cNvSpPr>
            <a:spLocks noChangeArrowheads="1"/>
          </p:cNvSpPr>
          <p:nvPr/>
        </p:nvSpPr>
        <p:spPr bwMode="auto">
          <a:xfrm>
            <a:off x="3900488" y="561226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3" name="Rectangle 255"/>
          <p:cNvSpPr>
            <a:spLocks noChangeArrowheads="1"/>
          </p:cNvSpPr>
          <p:nvPr/>
        </p:nvSpPr>
        <p:spPr bwMode="auto">
          <a:xfrm>
            <a:off x="4308475" y="561226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4" name="Rectangle 256"/>
          <p:cNvSpPr>
            <a:spLocks noChangeArrowheads="1"/>
          </p:cNvSpPr>
          <p:nvPr/>
        </p:nvSpPr>
        <p:spPr bwMode="auto">
          <a:xfrm>
            <a:off x="4716463" y="561226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5" name="Rectangle 257"/>
          <p:cNvSpPr>
            <a:spLocks noChangeArrowheads="1"/>
          </p:cNvSpPr>
          <p:nvPr/>
        </p:nvSpPr>
        <p:spPr bwMode="auto">
          <a:xfrm>
            <a:off x="5126038" y="561226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6" name="Rectangle 258"/>
          <p:cNvSpPr>
            <a:spLocks noChangeArrowheads="1"/>
          </p:cNvSpPr>
          <p:nvPr/>
        </p:nvSpPr>
        <p:spPr bwMode="auto">
          <a:xfrm>
            <a:off x="601663" y="2407106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$7.00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7" name="Rectangle 259"/>
          <p:cNvSpPr>
            <a:spLocks noChangeArrowheads="1"/>
          </p:cNvSpPr>
          <p:nvPr/>
        </p:nvSpPr>
        <p:spPr bwMode="auto">
          <a:xfrm>
            <a:off x="701675" y="2680156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08" name="Rectangle 260"/>
          <p:cNvSpPr>
            <a:spLocks noChangeArrowheads="1"/>
          </p:cNvSpPr>
          <p:nvPr/>
        </p:nvSpPr>
        <p:spPr bwMode="auto">
          <a:xfrm>
            <a:off x="701675" y="2961144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6.00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3509" name="Rectangle 261"/>
          <p:cNvSpPr>
            <a:spLocks noChangeArrowheads="1"/>
          </p:cNvSpPr>
          <p:nvPr/>
        </p:nvSpPr>
        <p:spPr bwMode="auto">
          <a:xfrm>
            <a:off x="701675" y="3235781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10" name="Rectangle 262"/>
          <p:cNvSpPr>
            <a:spLocks noChangeArrowheads="1"/>
          </p:cNvSpPr>
          <p:nvPr/>
        </p:nvSpPr>
        <p:spPr bwMode="auto">
          <a:xfrm>
            <a:off x="701675" y="3515181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11" name="Rectangle 263"/>
          <p:cNvSpPr>
            <a:spLocks noChangeArrowheads="1"/>
          </p:cNvSpPr>
          <p:nvPr/>
        </p:nvSpPr>
        <p:spPr bwMode="auto">
          <a:xfrm>
            <a:off x="701675" y="3794581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12" name="Rectangle 264"/>
          <p:cNvSpPr>
            <a:spLocks noChangeArrowheads="1"/>
          </p:cNvSpPr>
          <p:nvPr/>
        </p:nvSpPr>
        <p:spPr bwMode="auto">
          <a:xfrm>
            <a:off x="701675" y="4070806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4.00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3513" name="Rectangle 265"/>
          <p:cNvSpPr>
            <a:spLocks noChangeArrowheads="1"/>
          </p:cNvSpPr>
          <p:nvPr/>
        </p:nvSpPr>
        <p:spPr bwMode="auto">
          <a:xfrm>
            <a:off x="701675" y="4348619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3.50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14" name="Rectangle 266"/>
          <p:cNvSpPr>
            <a:spLocks noChangeArrowheads="1"/>
          </p:cNvSpPr>
          <p:nvPr/>
        </p:nvSpPr>
        <p:spPr bwMode="auto">
          <a:xfrm>
            <a:off x="701675" y="4621669"/>
            <a:ext cx="3482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3.00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15" name="Oval 267"/>
          <p:cNvSpPr>
            <a:spLocks noChangeArrowheads="1"/>
          </p:cNvSpPr>
          <p:nvPr/>
        </p:nvSpPr>
        <p:spPr bwMode="auto">
          <a:xfrm>
            <a:off x="5173663" y="2475369"/>
            <a:ext cx="107950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16" name="Oval 268"/>
          <p:cNvSpPr>
            <a:spLocks noChangeArrowheads="1"/>
          </p:cNvSpPr>
          <p:nvPr/>
        </p:nvSpPr>
        <p:spPr bwMode="auto">
          <a:xfrm>
            <a:off x="4764088" y="2751594"/>
            <a:ext cx="109537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17" name="Oval 269"/>
          <p:cNvSpPr>
            <a:spLocks noChangeArrowheads="1"/>
          </p:cNvSpPr>
          <p:nvPr/>
        </p:nvSpPr>
        <p:spPr bwMode="auto">
          <a:xfrm>
            <a:off x="4356100" y="3027819"/>
            <a:ext cx="106363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18" name="Oval 270"/>
          <p:cNvSpPr>
            <a:spLocks noChangeArrowheads="1"/>
          </p:cNvSpPr>
          <p:nvPr/>
        </p:nvSpPr>
        <p:spPr bwMode="auto">
          <a:xfrm>
            <a:off x="3944938" y="3308806"/>
            <a:ext cx="109537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19" name="Oval 271"/>
          <p:cNvSpPr>
            <a:spLocks noChangeArrowheads="1"/>
          </p:cNvSpPr>
          <p:nvPr/>
        </p:nvSpPr>
        <p:spPr bwMode="auto">
          <a:xfrm>
            <a:off x="1900238" y="2475369"/>
            <a:ext cx="107950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0" name="Oval 272"/>
          <p:cNvSpPr>
            <a:spLocks noChangeArrowheads="1"/>
          </p:cNvSpPr>
          <p:nvPr/>
        </p:nvSpPr>
        <p:spPr bwMode="auto">
          <a:xfrm>
            <a:off x="2308225" y="2751594"/>
            <a:ext cx="109538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1" name="Oval 273"/>
          <p:cNvSpPr>
            <a:spLocks noChangeArrowheads="1"/>
          </p:cNvSpPr>
          <p:nvPr/>
        </p:nvSpPr>
        <p:spPr bwMode="auto">
          <a:xfrm>
            <a:off x="2719388" y="3027819"/>
            <a:ext cx="106362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2" name="Oval 274"/>
          <p:cNvSpPr>
            <a:spLocks noChangeArrowheads="1"/>
          </p:cNvSpPr>
          <p:nvPr/>
        </p:nvSpPr>
        <p:spPr bwMode="auto">
          <a:xfrm>
            <a:off x="3133725" y="3308806"/>
            <a:ext cx="107950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3" name="Oval 275"/>
          <p:cNvSpPr>
            <a:spLocks noChangeArrowheads="1"/>
          </p:cNvSpPr>
          <p:nvPr/>
        </p:nvSpPr>
        <p:spPr bwMode="auto">
          <a:xfrm>
            <a:off x="3536950" y="3585031"/>
            <a:ext cx="107950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4" name="Oval 276"/>
          <p:cNvSpPr>
            <a:spLocks noChangeArrowheads="1"/>
          </p:cNvSpPr>
          <p:nvPr/>
        </p:nvSpPr>
        <p:spPr bwMode="auto">
          <a:xfrm>
            <a:off x="3127375" y="3858081"/>
            <a:ext cx="109538" cy="1127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5" name="Oval 277"/>
          <p:cNvSpPr>
            <a:spLocks noChangeArrowheads="1"/>
          </p:cNvSpPr>
          <p:nvPr/>
        </p:nvSpPr>
        <p:spPr bwMode="auto">
          <a:xfrm>
            <a:off x="3944938" y="3858081"/>
            <a:ext cx="109537" cy="1127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6" name="Oval 278"/>
          <p:cNvSpPr>
            <a:spLocks noChangeArrowheads="1"/>
          </p:cNvSpPr>
          <p:nvPr/>
        </p:nvSpPr>
        <p:spPr bwMode="auto">
          <a:xfrm>
            <a:off x="4356100" y="4139069"/>
            <a:ext cx="106363" cy="1143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7" name="Oval 279"/>
          <p:cNvSpPr>
            <a:spLocks noChangeArrowheads="1"/>
          </p:cNvSpPr>
          <p:nvPr/>
        </p:nvSpPr>
        <p:spPr bwMode="auto">
          <a:xfrm>
            <a:off x="4764088" y="4415294"/>
            <a:ext cx="109537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8" name="Oval 280"/>
          <p:cNvSpPr>
            <a:spLocks noChangeArrowheads="1"/>
          </p:cNvSpPr>
          <p:nvPr/>
        </p:nvSpPr>
        <p:spPr bwMode="auto">
          <a:xfrm>
            <a:off x="5173663" y="4691519"/>
            <a:ext cx="107950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29" name="Oval 281"/>
          <p:cNvSpPr>
            <a:spLocks noChangeArrowheads="1"/>
          </p:cNvSpPr>
          <p:nvPr/>
        </p:nvSpPr>
        <p:spPr bwMode="auto">
          <a:xfrm>
            <a:off x="2719388" y="4139069"/>
            <a:ext cx="106362" cy="1143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30" name="Oval 282"/>
          <p:cNvSpPr>
            <a:spLocks noChangeArrowheads="1"/>
          </p:cNvSpPr>
          <p:nvPr/>
        </p:nvSpPr>
        <p:spPr bwMode="auto">
          <a:xfrm>
            <a:off x="2308225" y="4415294"/>
            <a:ext cx="109538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31" name="Oval 283"/>
          <p:cNvSpPr>
            <a:spLocks noChangeArrowheads="1"/>
          </p:cNvSpPr>
          <p:nvPr/>
        </p:nvSpPr>
        <p:spPr bwMode="auto">
          <a:xfrm>
            <a:off x="1900238" y="4691519"/>
            <a:ext cx="107950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32" name="Rectangle 284"/>
          <p:cNvSpPr>
            <a:spLocks noChangeArrowheads="1"/>
          </p:cNvSpPr>
          <p:nvPr/>
        </p:nvSpPr>
        <p:spPr bwMode="auto">
          <a:xfrm>
            <a:off x="5302250" y="4667706"/>
            <a:ext cx="1627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3533" name="Rectangle 285"/>
          <p:cNvSpPr>
            <a:spLocks noChangeArrowheads="1"/>
          </p:cNvSpPr>
          <p:nvPr/>
        </p:nvSpPr>
        <p:spPr bwMode="auto">
          <a:xfrm>
            <a:off x="5319713" y="2305506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3534" name="Rectangle 286"/>
          <p:cNvSpPr>
            <a:spLocks noChangeArrowheads="1"/>
          </p:cNvSpPr>
          <p:nvPr/>
        </p:nvSpPr>
        <p:spPr bwMode="auto">
          <a:xfrm>
            <a:off x="3536950" y="3284994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>
              <a:latin typeface="Century Gothic"/>
              <a:cs typeface="Century Gothic"/>
            </a:endParaRPr>
          </a:p>
        </p:txBody>
      </p:sp>
      <p:sp>
        <p:nvSpPr>
          <p:cNvPr id="53535" name="Line 287"/>
          <p:cNvSpPr>
            <a:spLocks noChangeShapeType="1"/>
          </p:cNvSpPr>
          <p:nvPr/>
        </p:nvSpPr>
        <p:spPr bwMode="auto">
          <a:xfrm flipH="1">
            <a:off x="1592263" y="5578931"/>
            <a:ext cx="3894137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36" name="Line 288"/>
          <p:cNvSpPr>
            <a:spLocks noChangeShapeType="1"/>
          </p:cNvSpPr>
          <p:nvPr/>
        </p:nvSpPr>
        <p:spPr bwMode="auto">
          <a:xfrm>
            <a:off x="2201863" y="3510419"/>
            <a:ext cx="220662" cy="74612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37" name="Line 289"/>
          <p:cNvSpPr>
            <a:spLocks noChangeShapeType="1"/>
          </p:cNvSpPr>
          <p:nvPr/>
        </p:nvSpPr>
        <p:spPr bwMode="auto">
          <a:xfrm flipV="1">
            <a:off x="2886075" y="2599194"/>
            <a:ext cx="509588" cy="119697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38" name="Freeform 290"/>
          <p:cNvSpPr>
            <a:spLocks/>
          </p:cNvSpPr>
          <p:nvPr/>
        </p:nvSpPr>
        <p:spPr bwMode="auto">
          <a:xfrm>
            <a:off x="3343275" y="2273756"/>
            <a:ext cx="1152525" cy="534988"/>
          </a:xfrm>
          <a:custGeom>
            <a:avLst/>
            <a:gdLst>
              <a:gd name="T0" fmla="*/ 193 w 193"/>
              <a:gd name="T1" fmla="*/ 79 h 95"/>
              <a:gd name="T2" fmla="*/ 177 w 193"/>
              <a:gd name="T3" fmla="*/ 95 h 95"/>
              <a:gd name="T4" fmla="*/ 16 w 193"/>
              <a:gd name="T5" fmla="*/ 95 h 95"/>
              <a:gd name="T6" fmla="*/ 0 w 193"/>
              <a:gd name="T7" fmla="*/ 79 h 95"/>
              <a:gd name="T8" fmla="*/ 0 w 193"/>
              <a:gd name="T9" fmla="*/ 16 h 95"/>
              <a:gd name="T10" fmla="*/ 16 w 193"/>
              <a:gd name="T11" fmla="*/ 0 h 95"/>
              <a:gd name="T12" fmla="*/ 177 w 193"/>
              <a:gd name="T13" fmla="*/ 0 h 95"/>
              <a:gd name="T14" fmla="*/ 193 w 193"/>
              <a:gd name="T15" fmla="*/ 16 h 95"/>
              <a:gd name="T16" fmla="*/ 193 w 193"/>
              <a:gd name="T17" fmla="*/ 7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3" h="95">
                <a:moveTo>
                  <a:pt x="193" y="79"/>
                </a:moveTo>
                <a:cubicBezTo>
                  <a:pt x="193" y="88"/>
                  <a:pt x="186" y="95"/>
                  <a:pt x="177" y="95"/>
                </a:cubicBezTo>
                <a:cubicBezTo>
                  <a:pt x="16" y="95"/>
                  <a:pt x="16" y="95"/>
                  <a:pt x="16" y="95"/>
                </a:cubicBezTo>
                <a:cubicBezTo>
                  <a:pt x="7" y="95"/>
                  <a:pt x="0" y="88"/>
                  <a:pt x="0" y="79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186" y="0"/>
                  <a:pt x="193" y="7"/>
                  <a:pt x="193" y="16"/>
                </a:cubicBezTo>
                <a:lnTo>
                  <a:pt x="193" y="79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39" name="Freeform 291"/>
          <p:cNvSpPr>
            <a:spLocks/>
          </p:cNvSpPr>
          <p:nvPr/>
        </p:nvSpPr>
        <p:spPr bwMode="auto">
          <a:xfrm>
            <a:off x="1447800" y="3115131"/>
            <a:ext cx="811213" cy="465138"/>
          </a:xfrm>
          <a:custGeom>
            <a:avLst/>
            <a:gdLst>
              <a:gd name="T0" fmla="*/ 151 w 151"/>
              <a:gd name="T1" fmla="*/ 76 h 92"/>
              <a:gd name="T2" fmla="*/ 135 w 151"/>
              <a:gd name="T3" fmla="*/ 92 h 92"/>
              <a:gd name="T4" fmla="*/ 16 w 151"/>
              <a:gd name="T5" fmla="*/ 92 h 92"/>
              <a:gd name="T6" fmla="*/ 0 w 151"/>
              <a:gd name="T7" fmla="*/ 76 h 92"/>
              <a:gd name="T8" fmla="*/ 0 w 151"/>
              <a:gd name="T9" fmla="*/ 16 h 92"/>
              <a:gd name="T10" fmla="*/ 16 w 151"/>
              <a:gd name="T11" fmla="*/ 0 h 92"/>
              <a:gd name="T12" fmla="*/ 135 w 151"/>
              <a:gd name="T13" fmla="*/ 0 h 92"/>
              <a:gd name="T14" fmla="*/ 151 w 151"/>
              <a:gd name="T15" fmla="*/ 16 h 92"/>
              <a:gd name="T16" fmla="*/ 151 w 151"/>
              <a:gd name="T17" fmla="*/ 7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1" h="92">
                <a:moveTo>
                  <a:pt x="151" y="76"/>
                </a:moveTo>
                <a:cubicBezTo>
                  <a:pt x="151" y="85"/>
                  <a:pt x="144" y="92"/>
                  <a:pt x="135" y="92"/>
                </a:cubicBezTo>
                <a:cubicBezTo>
                  <a:pt x="16" y="92"/>
                  <a:pt x="16" y="92"/>
                  <a:pt x="16" y="92"/>
                </a:cubicBezTo>
                <a:cubicBezTo>
                  <a:pt x="7" y="92"/>
                  <a:pt x="0" y="85"/>
                  <a:pt x="0" y="7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8"/>
                  <a:pt x="7" y="0"/>
                  <a:pt x="16" y="0"/>
                </a:cubicBezTo>
                <a:cubicBezTo>
                  <a:pt x="135" y="0"/>
                  <a:pt x="135" y="0"/>
                  <a:pt x="135" y="0"/>
                </a:cubicBezTo>
                <a:cubicBezTo>
                  <a:pt x="144" y="0"/>
                  <a:pt x="151" y="8"/>
                  <a:pt x="151" y="16"/>
                </a:cubicBezTo>
                <a:lnTo>
                  <a:pt x="151" y="76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40" name="Rectangle 292"/>
          <p:cNvSpPr>
            <a:spLocks noChangeArrowheads="1"/>
          </p:cNvSpPr>
          <p:nvPr/>
        </p:nvSpPr>
        <p:spPr bwMode="auto">
          <a:xfrm>
            <a:off x="3419475" y="2364244"/>
            <a:ext cx="1193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Deadweight loss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3541" name="Rectangle 293"/>
          <p:cNvSpPr>
            <a:spLocks noChangeArrowheads="1"/>
          </p:cNvSpPr>
          <p:nvPr/>
        </p:nvSpPr>
        <p:spPr bwMode="auto">
          <a:xfrm>
            <a:off x="1524000" y="3115131"/>
            <a:ext cx="7350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The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wedge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3542" name="Freeform 294"/>
          <p:cNvSpPr>
            <a:spLocks/>
          </p:cNvSpPr>
          <p:nvPr/>
        </p:nvSpPr>
        <p:spPr bwMode="auto">
          <a:xfrm>
            <a:off x="2928938" y="4905831"/>
            <a:ext cx="576262" cy="266700"/>
          </a:xfrm>
          <a:custGeom>
            <a:avLst/>
            <a:gdLst>
              <a:gd name="T0" fmla="*/ 113 w 113"/>
              <a:gd name="T1" fmla="*/ 42 h 58"/>
              <a:gd name="T2" fmla="*/ 97 w 113"/>
              <a:gd name="T3" fmla="*/ 58 h 58"/>
              <a:gd name="T4" fmla="*/ 16 w 113"/>
              <a:gd name="T5" fmla="*/ 58 h 58"/>
              <a:gd name="T6" fmla="*/ 0 w 113"/>
              <a:gd name="T7" fmla="*/ 42 h 58"/>
              <a:gd name="T8" fmla="*/ 0 w 113"/>
              <a:gd name="T9" fmla="*/ 16 h 58"/>
              <a:gd name="T10" fmla="*/ 16 w 113"/>
              <a:gd name="T11" fmla="*/ 0 h 58"/>
              <a:gd name="T12" fmla="*/ 97 w 113"/>
              <a:gd name="T13" fmla="*/ 0 h 58"/>
              <a:gd name="T14" fmla="*/ 113 w 113"/>
              <a:gd name="T15" fmla="*/ 16 h 58"/>
              <a:gd name="T16" fmla="*/ 113 w 113"/>
              <a:gd name="T17" fmla="*/ 42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3" h="58">
                <a:moveTo>
                  <a:pt x="113" y="42"/>
                </a:moveTo>
                <a:cubicBezTo>
                  <a:pt x="113" y="51"/>
                  <a:pt x="106" y="58"/>
                  <a:pt x="97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7" y="58"/>
                  <a:pt x="0" y="51"/>
                  <a:pt x="0" y="42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97" y="0"/>
                  <a:pt x="97" y="0"/>
                  <a:pt x="97" y="0"/>
                </a:cubicBezTo>
                <a:cubicBezTo>
                  <a:pt x="106" y="0"/>
                  <a:pt x="113" y="7"/>
                  <a:pt x="113" y="16"/>
                </a:cubicBezTo>
                <a:lnTo>
                  <a:pt x="113" y="42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3543" name="Rectangle 295"/>
          <p:cNvSpPr>
            <a:spLocks noChangeArrowheads="1"/>
          </p:cNvSpPr>
          <p:nvPr/>
        </p:nvSpPr>
        <p:spPr bwMode="auto">
          <a:xfrm>
            <a:off x="2978150" y="4943931"/>
            <a:ext cx="56657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Quota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3544" name="Rectangle 296"/>
          <p:cNvSpPr>
            <a:spLocks noChangeArrowheads="1"/>
          </p:cNvSpPr>
          <p:nvPr/>
        </p:nvSpPr>
        <p:spPr bwMode="auto">
          <a:xfrm>
            <a:off x="2820988" y="6032956"/>
            <a:ext cx="29975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rides (millions per year)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3545" name="Rectangle 297"/>
          <p:cNvSpPr>
            <a:spLocks noChangeArrowheads="1"/>
          </p:cNvSpPr>
          <p:nvPr/>
        </p:nvSpPr>
        <p:spPr bwMode="auto">
          <a:xfrm>
            <a:off x="381000" y="1438731"/>
            <a:ext cx="990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Fare </a:t>
            </a:r>
          </a:p>
          <a:p>
            <a:pPr marL="1588" indent="-1588"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(per ride)</a:t>
            </a:r>
            <a:endParaRPr lang="en-US" sz="1400">
              <a:latin typeface="Century Gothic"/>
              <a:cs typeface="Century Gothic"/>
            </a:endParaRPr>
          </a:p>
        </p:txBody>
      </p:sp>
      <p:cxnSp>
        <p:nvCxnSpPr>
          <p:cNvPr id="2" name="Straight Connector 86"/>
          <p:cNvCxnSpPr>
            <a:cxnSpLocks noChangeShapeType="1"/>
          </p:cNvCxnSpPr>
          <p:nvPr/>
        </p:nvCxnSpPr>
        <p:spPr bwMode="auto">
          <a:xfrm>
            <a:off x="1330325" y="4191456"/>
            <a:ext cx="1422400" cy="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Straight Connector 86"/>
          <p:cNvCxnSpPr>
            <a:cxnSpLocks noChangeShapeType="1"/>
          </p:cNvCxnSpPr>
          <p:nvPr/>
        </p:nvCxnSpPr>
        <p:spPr bwMode="auto">
          <a:xfrm>
            <a:off x="1330325" y="3078619"/>
            <a:ext cx="1422400" cy="0"/>
          </a:xfrm>
          <a:prstGeom prst="line">
            <a:avLst/>
          </a:prstGeom>
          <a:noFill/>
          <a:ln w="15875" cap="rnd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3"/>
          <p:cNvSpPr/>
          <p:nvPr/>
        </p:nvSpPr>
        <p:spPr>
          <a:xfrm>
            <a:off x="5791200" y="2277943"/>
            <a:ext cx="33528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990033"/>
                </a:solidFill>
                <a:latin typeface="Century Gothic"/>
                <a:cs typeface="Century Gothic"/>
              </a:rPr>
              <a:t>The Wedge</a:t>
            </a:r>
            <a:r>
              <a:rPr lang="en-US" sz="2400" b="1" dirty="0">
                <a:solidFill>
                  <a:srgbClr val="990033"/>
                </a:solidFill>
                <a:latin typeface="Century Gothic"/>
                <a:cs typeface="Century Gothic"/>
              </a:rPr>
              <a:t>,</a:t>
            </a:r>
            <a:r>
              <a:rPr lang="en-US" sz="2400" b="1" dirty="0" smtClean="0">
                <a:solidFill>
                  <a:srgbClr val="990033"/>
                </a:solidFill>
                <a:latin typeface="Century Gothic"/>
                <a:cs typeface="Century Gothic"/>
              </a:rPr>
              <a:t> or Quota, rent:</a:t>
            </a:r>
            <a:r>
              <a:rPr lang="en-US" sz="2400" dirty="0" smtClean="0">
                <a:latin typeface="Century Gothic"/>
                <a:cs typeface="Century Gothic"/>
              </a:rPr>
              <a:t> the difference </a:t>
            </a:r>
            <a:r>
              <a:rPr lang="en-US" sz="2400" dirty="0">
                <a:latin typeface="Century Gothic"/>
                <a:cs typeface="Century Gothic"/>
              </a:rPr>
              <a:t>between the demand price and the </a:t>
            </a:r>
            <a:r>
              <a:rPr lang="en-US" sz="2400" dirty="0" smtClean="0">
                <a:latin typeface="Century Gothic"/>
                <a:cs typeface="Century Gothic"/>
              </a:rPr>
              <a:t>supply price </a:t>
            </a:r>
            <a:r>
              <a:rPr lang="en-US" sz="2400" dirty="0">
                <a:latin typeface="Century Gothic"/>
                <a:cs typeface="Century Gothic"/>
              </a:rPr>
              <a:t>at the quota </a:t>
            </a:r>
            <a:r>
              <a:rPr lang="en-US" sz="2400" dirty="0" smtClean="0">
                <a:latin typeface="Century Gothic"/>
                <a:cs typeface="Century Gothic"/>
              </a:rPr>
              <a:t>limit.  Equal to </a:t>
            </a:r>
            <a:r>
              <a:rPr lang="en-US" sz="2400" dirty="0">
                <a:latin typeface="Century Gothic"/>
                <a:cs typeface="Century Gothic"/>
              </a:rPr>
              <a:t>the market price of the license when </a:t>
            </a:r>
            <a:r>
              <a:rPr lang="en-US" sz="2400" dirty="0" smtClean="0">
                <a:latin typeface="Century Gothic"/>
                <a:cs typeface="Century Gothic"/>
              </a:rPr>
              <a:t>the license </a:t>
            </a:r>
            <a:r>
              <a:rPr lang="en-US" sz="2400" dirty="0">
                <a:latin typeface="Century Gothic"/>
                <a:cs typeface="Century Gothic"/>
              </a:rPr>
              <a:t>is traded.</a:t>
            </a:r>
          </a:p>
          <a:p>
            <a:r>
              <a:rPr lang="en-US" sz="2400" dirty="0"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5822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35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00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5350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35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00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535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68" grpId="0" animBg="1"/>
      <p:bldP spid="53469" grpId="0" animBg="1"/>
      <p:bldP spid="53470" grpId="0" animBg="1"/>
      <p:bldP spid="53508" grpId="0"/>
      <p:bldP spid="53508" grpId="1"/>
      <p:bldP spid="53512" grpId="0"/>
      <p:bldP spid="53512" grpId="1"/>
      <p:bldP spid="53536" grpId="0" animBg="1"/>
      <p:bldP spid="53539" grpId="0" animBg="1"/>
      <p:bldP spid="5354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THE COSTS OF QUANTITY CONTROLS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1828800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Like price controls, </a:t>
            </a:r>
            <a:r>
              <a:rPr lang="en-US" sz="2800" dirty="0" smtClean="0">
                <a:solidFill>
                  <a:schemeClr val="accent2"/>
                </a:solidFill>
              </a:rPr>
              <a:t>quotas impose losses on society.</a:t>
            </a:r>
          </a:p>
          <a:p>
            <a:pPr marL="457200" indent="-457200">
              <a:buClr>
                <a:schemeClr val="accent3"/>
              </a:buClr>
              <a:buFont typeface="Wingdings" charset="2"/>
              <a:buChar char="§"/>
            </a:pPr>
            <a:r>
              <a:rPr lang="en-US" sz="2400" dirty="0" smtClean="0"/>
              <a:t>Deadweight </a:t>
            </a:r>
            <a:r>
              <a:rPr lang="en-US" sz="2400" dirty="0"/>
              <a:t>loss </a:t>
            </a:r>
            <a:r>
              <a:rPr lang="en-US" sz="2400" dirty="0" smtClean="0"/>
              <a:t>(some </a:t>
            </a:r>
            <a:r>
              <a:rPr lang="en-US" sz="2400" dirty="0"/>
              <a:t>mutually beneficial transactions don’t </a:t>
            </a:r>
            <a:r>
              <a:rPr lang="en-US" sz="2400" dirty="0" smtClean="0"/>
              <a:t>occur)</a:t>
            </a:r>
            <a:endParaRPr lang="en-US" sz="2400" dirty="0"/>
          </a:p>
          <a:p>
            <a:pPr marL="457200" indent="-457200">
              <a:buClr>
                <a:schemeClr val="accent3"/>
              </a:buClr>
              <a:buFont typeface="Wingdings" charset="2"/>
              <a:buChar char="§"/>
            </a:pPr>
            <a:r>
              <a:rPr lang="en-US" sz="2400" dirty="0" smtClean="0"/>
              <a:t>Incentives </a:t>
            </a:r>
            <a:r>
              <a:rPr lang="en-US" sz="2400" dirty="0"/>
              <a:t>for illegal activities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876800"/>
            <a:ext cx="9144000" cy="70788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Unlicensed 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cabs are 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 side effect 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of quantity 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controls… but also an opportunity for alternate models like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Über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.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914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Content Placeholder 1"/>
          <p:cNvSpPr txBox="1">
            <a:spLocks/>
          </p:cNvSpPr>
          <p:nvPr/>
        </p:nvSpPr>
        <p:spPr bwMode="auto">
          <a:xfrm>
            <a:off x="0" y="56388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If prices are distorted, they cannot give </a:t>
            </a:r>
            <a:r>
              <a:rPr 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good information to buyers and 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sellers.</a:t>
            </a:r>
            <a:endParaRPr lang="en-US" sz="28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  <p:pic>
        <p:nvPicPr>
          <p:cNvPr id="52228" name="Picture 6" descr="Cowen_UN6_PH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582738"/>
            <a:ext cx="6096000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0" y="1143000"/>
            <a:ext cx="9144000" cy="609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ＭＳ Ｐゴシック"/>
                <a:cs typeface="Century Gothic"/>
              </a:rPr>
              <a:t>Distorted price signals cause resources to be misallocated.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r>
              <a:rPr lang="en-US" sz="4000" dirty="0" smtClean="0"/>
              <a:t>INTERFERENCE IN MARKETS HAS CONSEQUENCES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6610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676400"/>
            <a:ext cx="4191000" cy="3916363"/>
          </a:xfrm>
        </p:spPr>
        <p:txBody>
          <a:bodyPr>
            <a:normAutofit/>
          </a:bodyPr>
          <a:lstStyle/>
          <a:p>
            <a:r>
              <a:rPr lang="en-US" dirty="0" smtClean="0"/>
              <a:t>What is the consumer surplus if the market is allowed to be at equilibrium?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$50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$25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$12.50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$5 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4448175" cy="390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4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722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752600"/>
            <a:ext cx="4495800" cy="37258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What is the producer surplus if the market is allowed to be at equilibrium?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$50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$25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$12.50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$5  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4448175" cy="390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4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0301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52600"/>
            <a:ext cx="4152900" cy="4068763"/>
          </a:xfrm>
        </p:spPr>
        <p:txBody>
          <a:bodyPr>
            <a:normAutofit/>
          </a:bodyPr>
          <a:lstStyle/>
          <a:p>
            <a:r>
              <a:rPr lang="en-US" dirty="0" smtClean="0"/>
              <a:t>What is the deadweight loss if the government were to limit sales to 3?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$8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$6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$4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$3  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582453"/>
            <a:ext cx="4815425" cy="422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4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5881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1676399"/>
            <a:ext cx="4876800" cy="428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1752600"/>
            <a:ext cx="4305300" cy="3886200"/>
          </a:xfrm>
        </p:spPr>
        <p:txBody>
          <a:bodyPr>
            <a:normAutofit/>
          </a:bodyPr>
          <a:lstStyle/>
          <a:p>
            <a:r>
              <a:rPr lang="en-US" dirty="0" smtClean="0"/>
              <a:t>What is the value of the quota rent if the quota is set to 2 units?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$8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$6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$4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$3 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587342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PRICE CONTROLS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990033"/>
                </a:solidFill>
              </a:rPr>
              <a:t>P</a:t>
            </a:r>
            <a:r>
              <a:rPr lang="en-US" dirty="0" smtClean="0">
                <a:solidFill>
                  <a:srgbClr val="990033"/>
                </a:solidFill>
              </a:rPr>
              <a:t>rice controls: </a:t>
            </a:r>
            <a:r>
              <a:rPr lang="en-US" b="0" dirty="0"/>
              <a:t>legal restrictions on how high or low a market </a:t>
            </a:r>
            <a:r>
              <a:rPr lang="en-US" b="0" dirty="0" smtClean="0"/>
              <a:t>price may </a:t>
            </a:r>
            <a:r>
              <a:rPr lang="en-US" b="0" dirty="0"/>
              <a:t>go.  </a:t>
            </a:r>
            <a:r>
              <a:rPr lang="en-US" b="0" dirty="0" smtClean="0"/>
              <a:t>There are </a:t>
            </a:r>
            <a:r>
              <a:rPr lang="en-US" dirty="0" smtClean="0"/>
              <a:t>two main types:</a:t>
            </a:r>
            <a:endParaRPr lang="en-US" dirty="0"/>
          </a:p>
          <a:p>
            <a:pPr lvl="1"/>
            <a:r>
              <a:rPr lang="en-US" sz="3200" dirty="0">
                <a:solidFill>
                  <a:srgbClr val="990033"/>
                </a:solidFill>
              </a:rPr>
              <a:t>Price </a:t>
            </a:r>
            <a:r>
              <a:rPr lang="en-US" sz="3200" dirty="0" smtClean="0">
                <a:solidFill>
                  <a:srgbClr val="990033"/>
                </a:solidFill>
              </a:rPr>
              <a:t>ceiling: </a:t>
            </a:r>
            <a:r>
              <a:rPr lang="en-US" sz="3200" b="0" dirty="0"/>
              <a:t>a </a:t>
            </a:r>
            <a:r>
              <a:rPr lang="en-US" sz="3200" dirty="0"/>
              <a:t>maximum price </a:t>
            </a:r>
            <a:r>
              <a:rPr lang="en-US" sz="3200" b="0" dirty="0"/>
              <a:t>sellers are allowed to charge for a </a:t>
            </a:r>
            <a:r>
              <a:rPr lang="en-US" sz="3200" b="0" dirty="0" smtClean="0"/>
              <a:t>good or service</a:t>
            </a:r>
            <a:r>
              <a:rPr lang="en-US" sz="3200" b="0" i="1" dirty="0"/>
              <a:t> </a:t>
            </a:r>
            <a:r>
              <a:rPr lang="en-US" sz="3200" i="1" dirty="0" smtClean="0">
                <a:solidFill>
                  <a:schemeClr val="accent1">
                    <a:lumMod val="75000"/>
                  </a:schemeClr>
                </a:solidFill>
              </a:rPr>
              <a:t>(usually set BELOW equilibrium).</a:t>
            </a:r>
            <a:endParaRPr lang="en-US" sz="3200" i="1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3200" dirty="0" smtClean="0">
                <a:solidFill>
                  <a:srgbClr val="990033"/>
                </a:solidFill>
              </a:rPr>
              <a:t>Price floor: </a:t>
            </a:r>
            <a:r>
              <a:rPr lang="en-US" sz="3200" b="0" dirty="0" smtClean="0"/>
              <a:t>a </a:t>
            </a:r>
            <a:r>
              <a:rPr lang="en-US" sz="3200" dirty="0"/>
              <a:t>minimum price </a:t>
            </a:r>
            <a:r>
              <a:rPr lang="en-US" sz="3200" b="0" dirty="0"/>
              <a:t>buyers are required to pay for a good </a:t>
            </a:r>
            <a:r>
              <a:rPr lang="en-US" sz="3200" b="0" dirty="0" smtClean="0"/>
              <a:t>or service</a:t>
            </a:r>
            <a:r>
              <a:rPr lang="en-US" sz="3200" b="0" i="1" dirty="0"/>
              <a:t> 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(usually set </a:t>
            </a:r>
            <a:r>
              <a:rPr lang="en-US" sz="3200" i="1" dirty="0" smtClean="0">
                <a:solidFill>
                  <a:schemeClr val="accent1">
                    <a:lumMod val="75000"/>
                  </a:schemeClr>
                </a:solidFill>
              </a:rPr>
              <a:t>ABOVE 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equilibrium</a:t>
            </a:r>
            <a:r>
              <a:rPr lang="en-US" sz="3200" i="1" dirty="0" smtClean="0">
                <a:solidFill>
                  <a:schemeClr val="accent1">
                    <a:lumMod val="75000"/>
                  </a:schemeClr>
                </a:solidFill>
              </a:rPr>
              <a:t>).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3570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37000"/>
            </a:schemeClr>
          </a:solidFill>
        </p:spPr>
        <p:txBody>
          <a:bodyPr/>
          <a:lstStyle/>
          <a:p>
            <a:r>
              <a:rPr lang="en-US" dirty="0" smtClean="0"/>
              <a:t>PRICE CEILINGS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505200"/>
            <a:ext cx="9144000" cy="1600200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Venezuela’s food 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shortages: Price ceilings may be well intentioned but are usually not a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good idea.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7959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dirty="0" smtClean="0"/>
              <a:t>HOW PRICE CEILINGS CAUSE INEFFICIENCY 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8839200" cy="46482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sz="3600" dirty="0" smtClean="0"/>
              <a:t>Price ceilings cause predictable side effects:</a:t>
            </a:r>
          </a:p>
          <a:p>
            <a:pPr marL="571500" indent="-571500" eaLnBrk="1" hangingPunct="1">
              <a:buClr>
                <a:schemeClr val="accent3"/>
              </a:buClr>
              <a:buFont typeface="Wingdings" charset="2"/>
              <a:buChar char="§"/>
            </a:pPr>
            <a:r>
              <a:rPr lang="en-US" sz="3600" dirty="0" smtClean="0"/>
              <a:t>Inefficiently low quantity</a:t>
            </a:r>
          </a:p>
          <a:p>
            <a:pPr marL="514350" indent="-571500">
              <a:buClr>
                <a:schemeClr val="accent3"/>
              </a:buClr>
              <a:buFont typeface="Wingdings" charset="2"/>
              <a:buChar char="§"/>
            </a:pPr>
            <a:r>
              <a:rPr lang="en-US" sz="3600" dirty="0" smtClean="0"/>
              <a:t>Inefficient allocation to customers</a:t>
            </a:r>
          </a:p>
          <a:p>
            <a:pPr marL="571500" indent="-571500" eaLnBrk="1" hangingPunct="1">
              <a:buClr>
                <a:schemeClr val="accent3"/>
              </a:buClr>
              <a:buFont typeface="Wingdings" charset="2"/>
              <a:buChar char="§"/>
            </a:pPr>
            <a:r>
              <a:rPr lang="en-US" sz="3600" dirty="0" smtClean="0"/>
              <a:t>Wasted resources</a:t>
            </a:r>
          </a:p>
          <a:p>
            <a:pPr marL="571500" indent="-571500" eaLnBrk="1" hangingPunct="1">
              <a:buClr>
                <a:schemeClr val="accent3"/>
              </a:buClr>
              <a:buFont typeface="Wingdings" charset="2"/>
              <a:buChar char="§"/>
            </a:pPr>
            <a:r>
              <a:rPr lang="en-US" sz="3600" dirty="0" smtClean="0"/>
              <a:t>Inefficiently low quality</a:t>
            </a:r>
          </a:p>
          <a:p>
            <a:pPr marL="571500" indent="-571500" eaLnBrk="1" hangingPunct="1">
              <a:buClr>
                <a:schemeClr val="accent3"/>
              </a:buClr>
              <a:buFont typeface="Wingdings" charset="2"/>
              <a:buChar char="§"/>
            </a:pPr>
            <a:r>
              <a:rPr lang="en-US" sz="3600" dirty="0" smtClean="0"/>
              <a:t>Black markets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0818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/>
            <a:r>
              <a:rPr lang="en-US" sz="4000" dirty="0" smtClean="0"/>
              <a:t>THE MARKET FOR APARTMENTS</a:t>
            </a:r>
          </a:p>
        </p:txBody>
      </p:sp>
      <p:sp>
        <p:nvSpPr>
          <p:cNvPr id="30850" name="Rectangle 9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51" name="Rectangle 13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52" name="Rectangle 21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53" name="Line 133"/>
          <p:cNvSpPr>
            <a:spLocks noChangeShapeType="1"/>
          </p:cNvSpPr>
          <p:nvPr/>
        </p:nvSpPr>
        <p:spPr bwMode="auto">
          <a:xfrm>
            <a:off x="1749425" y="2203450"/>
            <a:ext cx="9842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54" name="Line 134"/>
          <p:cNvSpPr>
            <a:spLocks noChangeShapeType="1"/>
          </p:cNvSpPr>
          <p:nvPr/>
        </p:nvSpPr>
        <p:spPr bwMode="auto">
          <a:xfrm>
            <a:off x="1749425" y="2828925"/>
            <a:ext cx="9842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55" name="Line 135"/>
          <p:cNvSpPr>
            <a:spLocks noChangeShapeType="1"/>
          </p:cNvSpPr>
          <p:nvPr/>
        </p:nvSpPr>
        <p:spPr bwMode="auto">
          <a:xfrm>
            <a:off x="1749425" y="4078288"/>
            <a:ext cx="9842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56" name="Line 136"/>
          <p:cNvSpPr>
            <a:spLocks noChangeShapeType="1"/>
          </p:cNvSpPr>
          <p:nvPr/>
        </p:nvSpPr>
        <p:spPr bwMode="auto">
          <a:xfrm>
            <a:off x="1749425" y="4703763"/>
            <a:ext cx="9842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57" name="Line 137"/>
          <p:cNvSpPr>
            <a:spLocks noChangeShapeType="1"/>
          </p:cNvSpPr>
          <p:nvPr/>
        </p:nvSpPr>
        <p:spPr bwMode="auto">
          <a:xfrm>
            <a:off x="1749425" y="2514600"/>
            <a:ext cx="9842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58" name="Line 138"/>
          <p:cNvSpPr>
            <a:spLocks noChangeShapeType="1"/>
          </p:cNvSpPr>
          <p:nvPr/>
        </p:nvSpPr>
        <p:spPr bwMode="auto">
          <a:xfrm>
            <a:off x="1749425" y="3141663"/>
            <a:ext cx="9842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59" name="Line 139"/>
          <p:cNvSpPr>
            <a:spLocks noChangeShapeType="1"/>
          </p:cNvSpPr>
          <p:nvPr/>
        </p:nvSpPr>
        <p:spPr bwMode="auto">
          <a:xfrm>
            <a:off x="1749425" y="3455988"/>
            <a:ext cx="9842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60" name="Line 140"/>
          <p:cNvSpPr>
            <a:spLocks noChangeShapeType="1"/>
          </p:cNvSpPr>
          <p:nvPr/>
        </p:nvSpPr>
        <p:spPr bwMode="auto">
          <a:xfrm>
            <a:off x="1749425" y="3765550"/>
            <a:ext cx="9842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61" name="Line 141"/>
          <p:cNvSpPr>
            <a:spLocks noChangeShapeType="1"/>
          </p:cNvSpPr>
          <p:nvPr/>
        </p:nvSpPr>
        <p:spPr bwMode="auto">
          <a:xfrm>
            <a:off x="1749425" y="4391025"/>
            <a:ext cx="9842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62" name="Line 142"/>
          <p:cNvSpPr>
            <a:spLocks noChangeShapeType="1"/>
          </p:cNvSpPr>
          <p:nvPr/>
        </p:nvSpPr>
        <p:spPr bwMode="auto">
          <a:xfrm>
            <a:off x="4919663" y="5211763"/>
            <a:ext cx="0" cy="1143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63" name="Line 143"/>
          <p:cNvSpPr>
            <a:spLocks noChangeShapeType="1"/>
          </p:cNvSpPr>
          <p:nvPr/>
        </p:nvSpPr>
        <p:spPr bwMode="auto">
          <a:xfrm>
            <a:off x="4603750" y="5211763"/>
            <a:ext cx="0" cy="1143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64" name="Line 144"/>
          <p:cNvSpPr>
            <a:spLocks noChangeShapeType="1"/>
          </p:cNvSpPr>
          <p:nvPr/>
        </p:nvSpPr>
        <p:spPr bwMode="auto">
          <a:xfrm>
            <a:off x="4286250" y="5211763"/>
            <a:ext cx="0" cy="1143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65" name="Line 145"/>
          <p:cNvSpPr>
            <a:spLocks noChangeShapeType="1"/>
          </p:cNvSpPr>
          <p:nvPr/>
        </p:nvSpPr>
        <p:spPr bwMode="auto">
          <a:xfrm>
            <a:off x="3968750" y="5211763"/>
            <a:ext cx="0" cy="1143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66" name="Line 146"/>
          <p:cNvSpPr>
            <a:spLocks noChangeShapeType="1"/>
          </p:cNvSpPr>
          <p:nvPr/>
        </p:nvSpPr>
        <p:spPr bwMode="auto">
          <a:xfrm>
            <a:off x="3335338" y="5211763"/>
            <a:ext cx="0" cy="1143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67" name="Line 147"/>
          <p:cNvSpPr>
            <a:spLocks noChangeShapeType="1"/>
          </p:cNvSpPr>
          <p:nvPr/>
        </p:nvSpPr>
        <p:spPr bwMode="auto">
          <a:xfrm>
            <a:off x="3651250" y="5211763"/>
            <a:ext cx="0" cy="1143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68" name="Line 148"/>
          <p:cNvSpPr>
            <a:spLocks noChangeShapeType="1"/>
          </p:cNvSpPr>
          <p:nvPr/>
        </p:nvSpPr>
        <p:spPr bwMode="auto">
          <a:xfrm>
            <a:off x="3017838" y="5211763"/>
            <a:ext cx="0" cy="1143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69" name="Line 149"/>
          <p:cNvSpPr>
            <a:spLocks noChangeShapeType="1"/>
          </p:cNvSpPr>
          <p:nvPr/>
        </p:nvSpPr>
        <p:spPr bwMode="auto">
          <a:xfrm>
            <a:off x="2700338" y="5211763"/>
            <a:ext cx="0" cy="1143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70" name="Line 150"/>
          <p:cNvSpPr>
            <a:spLocks noChangeShapeType="1"/>
          </p:cNvSpPr>
          <p:nvPr/>
        </p:nvSpPr>
        <p:spPr bwMode="auto">
          <a:xfrm>
            <a:off x="2382838" y="5211763"/>
            <a:ext cx="0" cy="11430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71" name="Line 151"/>
          <p:cNvSpPr>
            <a:spLocks noChangeShapeType="1"/>
          </p:cNvSpPr>
          <p:nvPr/>
        </p:nvSpPr>
        <p:spPr bwMode="auto">
          <a:xfrm flipV="1">
            <a:off x="1749425" y="1528763"/>
            <a:ext cx="0" cy="34559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72" name="Freeform 152"/>
          <p:cNvSpPr>
            <a:spLocks/>
          </p:cNvSpPr>
          <p:nvPr/>
        </p:nvSpPr>
        <p:spPr bwMode="auto">
          <a:xfrm>
            <a:off x="1749425" y="5060950"/>
            <a:ext cx="276225" cy="265113"/>
          </a:xfrm>
          <a:custGeom>
            <a:avLst/>
            <a:gdLst>
              <a:gd name="T0" fmla="*/ 156 w 156"/>
              <a:gd name="T1" fmla="*/ 132 h 132"/>
              <a:gd name="T2" fmla="*/ 0 w 156"/>
              <a:gd name="T3" fmla="*/ 132 h 132"/>
              <a:gd name="T4" fmla="*/ 0 w 156"/>
              <a:gd name="T5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6" h="132">
                <a:moveTo>
                  <a:pt x="156" y="132"/>
                </a:moveTo>
                <a:lnTo>
                  <a:pt x="0" y="132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73" name="Line 153"/>
          <p:cNvSpPr>
            <a:spLocks noChangeShapeType="1"/>
          </p:cNvSpPr>
          <p:nvPr/>
        </p:nvSpPr>
        <p:spPr bwMode="auto">
          <a:xfrm flipH="1">
            <a:off x="2092325" y="5326063"/>
            <a:ext cx="302895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74" name="Line 154"/>
          <p:cNvSpPr>
            <a:spLocks noChangeShapeType="1"/>
          </p:cNvSpPr>
          <p:nvPr/>
        </p:nvSpPr>
        <p:spPr bwMode="auto">
          <a:xfrm flipV="1">
            <a:off x="1706563" y="4956175"/>
            <a:ext cx="88900" cy="571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75" name="Line 155"/>
          <p:cNvSpPr>
            <a:spLocks noChangeShapeType="1"/>
          </p:cNvSpPr>
          <p:nvPr/>
        </p:nvSpPr>
        <p:spPr bwMode="auto">
          <a:xfrm flipV="1">
            <a:off x="1706563" y="5030788"/>
            <a:ext cx="88900" cy="5873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76" name="Line 156"/>
          <p:cNvSpPr>
            <a:spLocks noChangeShapeType="1"/>
          </p:cNvSpPr>
          <p:nvPr/>
        </p:nvSpPr>
        <p:spPr bwMode="auto">
          <a:xfrm flipH="1">
            <a:off x="2000250" y="5278438"/>
            <a:ext cx="49213" cy="100012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77" name="Line 157"/>
          <p:cNvSpPr>
            <a:spLocks noChangeShapeType="1"/>
          </p:cNvSpPr>
          <p:nvPr/>
        </p:nvSpPr>
        <p:spPr bwMode="auto">
          <a:xfrm flipH="1">
            <a:off x="2065338" y="5278438"/>
            <a:ext cx="50800" cy="100012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78" name="Line 158"/>
          <p:cNvSpPr>
            <a:spLocks noChangeShapeType="1"/>
          </p:cNvSpPr>
          <p:nvPr/>
        </p:nvSpPr>
        <p:spPr bwMode="auto">
          <a:xfrm>
            <a:off x="2382838" y="2203450"/>
            <a:ext cx="2536825" cy="2500313"/>
          </a:xfrm>
          <a:prstGeom prst="line">
            <a:avLst/>
          </a:prstGeom>
          <a:noFill/>
          <a:ln w="3016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79" name="Line 159"/>
          <p:cNvSpPr>
            <a:spLocks noChangeShapeType="1"/>
          </p:cNvSpPr>
          <p:nvPr/>
        </p:nvSpPr>
        <p:spPr bwMode="auto">
          <a:xfrm flipH="1">
            <a:off x="2382838" y="2203450"/>
            <a:ext cx="2536825" cy="2500313"/>
          </a:xfrm>
          <a:prstGeom prst="line">
            <a:avLst/>
          </a:prstGeom>
          <a:noFill/>
          <a:ln w="30163">
            <a:solidFill>
              <a:srgbClr val="EE31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880" name="Rectangle 160"/>
          <p:cNvSpPr>
            <a:spLocks noChangeArrowheads="1"/>
          </p:cNvSpPr>
          <p:nvPr/>
        </p:nvSpPr>
        <p:spPr bwMode="auto">
          <a:xfrm>
            <a:off x="2292350" y="5359400"/>
            <a:ext cx="19541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1.6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0881" name="Rectangle 161"/>
          <p:cNvSpPr>
            <a:spLocks noChangeArrowheads="1"/>
          </p:cNvSpPr>
          <p:nvPr/>
        </p:nvSpPr>
        <p:spPr bwMode="auto">
          <a:xfrm>
            <a:off x="2608263" y="5359400"/>
            <a:ext cx="19541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1.7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0882" name="Rectangle 162"/>
          <p:cNvSpPr>
            <a:spLocks noChangeArrowheads="1"/>
          </p:cNvSpPr>
          <p:nvPr/>
        </p:nvSpPr>
        <p:spPr bwMode="auto">
          <a:xfrm>
            <a:off x="1597025" y="5359400"/>
            <a:ext cx="7817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0883" name="Rectangle 163"/>
          <p:cNvSpPr>
            <a:spLocks noChangeArrowheads="1"/>
          </p:cNvSpPr>
          <p:nvPr/>
        </p:nvSpPr>
        <p:spPr bwMode="auto">
          <a:xfrm>
            <a:off x="2925763" y="5359400"/>
            <a:ext cx="19541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 dirty="0">
                <a:solidFill>
                  <a:srgbClr val="000000"/>
                </a:solidFill>
                <a:latin typeface="Century Gothic"/>
                <a:cs typeface="Century Gothic"/>
              </a:rPr>
              <a:t>1.8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0884" name="Rectangle 164"/>
          <p:cNvSpPr>
            <a:spLocks noChangeArrowheads="1"/>
          </p:cNvSpPr>
          <p:nvPr/>
        </p:nvSpPr>
        <p:spPr bwMode="auto">
          <a:xfrm>
            <a:off x="3241675" y="5359400"/>
            <a:ext cx="19541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1.9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0885" name="Rectangle 165"/>
          <p:cNvSpPr>
            <a:spLocks noChangeArrowheads="1"/>
          </p:cNvSpPr>
          <p:nvPr/>
        </p:nvSpPr>
        <p:spPr bwMode="auto">
          <a:xfrm>
            <a:off x="3557588" y="5359400"/>
            <a:ext cx="19541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2.0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0886" name="Rectangle 166"/>
          <p:cNvSpPr>
            <a:spLocks noChangeArrowheads="1"/>
          </p:cNvSpPr>
          <p:nvPr/>
        </p:nvSpPr>
        <p:spPr bwMode="auto">
          <a:xfrm>
            <a:off x="4192588" y="5359400"/>
            <a:ext cx="19541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2.2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0887" name="Rectangle 167"/>
          <p:cNvSpPr>
            <a:spLocks noChangeArrowheads="1"/>
          </p:cNvSpPr>
          <p:nvPr/>
        </p:nvSpPr>
        <p:spPr bwMode="auto">
          <a:xfrm>
            <a:off x="3875088" y="5359400"/>
            <a:ext cx="19541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2.1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0888" name="Rectangle 168"/>
          <p:cNvSpPr>
            <a:spLocks noChangeArrowheads="1"/>
          </p:cNvSpPr>
          <p:nvPr/>
        </p:nvSpPr>
        <p:spPr bwMode="auto">
          <a:xfrm>
            <a:off x="4510088" y="5359400"/>
            <a:ext cx="19541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2.3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0889" name="Rectangle 169"/>
          <p:cNvSpPr>
            <a:spLocks noChangeArrowheads="1"/>
          </p:cNvSpPr>
          <p:nvPr/>
        </p:nvSpPr>
        <p:spPr bwMode="auto">
          <a:xfrm>
            <a:off x="4826000" y="5359400"/>
            <a:ext cx="19541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2.4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0890" name="Rectangle 170"/>
          <p:cNvSpPr>
            <a:spLocks noChangeArrowheads="1"/>
          </p:cNvSpPr>
          <p:nvPr/>
        </p:nvSpPr>
        <p:spPr bwMode="auto">
          <a:xfrm>
            <a:off x="1258888" y="2106613"/>
            <a:ext cx="42994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$1,400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0891" name="Rectangle 171"/>
          <p:cNvSpPr>
            <a:spLocks noChangeArrowheads="1"/>
          </p:cNvSpPr>
          <p:nvPr/>
        </p:nvSpPr>
        <p:spPr bwMode="auto">
          <a:xfrm>
            <a:off x="1336675" y="2416175"/>
            <a:ext cx="35176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1,300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0892" name="Rectangle 172"/>
          <p:cNvSpPr>
            <a:spLocks noChangeArrowheads="1"/>
          </p:cNvSpPr>
          <p:nvPr/>
        </p:nvSpPr>
        <p:spPr bwMode="auto">
          <a:xfrm>
            <a:off x="1336675" y="2728913"/>
            <a:ext cx="35176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1,200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0893" name="Rectangle 173"/>
          <p:cNvSpPr>
            <a:spLocks noChangeArrowheads="1"/>
          </p:cNvSpPr>
          <p:nvPr/>
        </p:nvSpPr>
        <p:spPr bwMode="auto">
          <a:xfrm>
            <a:off x="1336675" y="3041650"/>
            <a:ext cx="35176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1,100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0894" name="Rectangle 174"/>
          <p:cNvSpPr>
            <a:spLocks noChangeArrowheads="1"/>
          </p:cNvSpPr>
          <p:nvPr/>
        </p:nvSpPr>
        <p:spPr bwMode="auto">
          <a:xfrm>
            <a:off x="1336675" y="3352800"/>
            <a:ext cx="35176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1,000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0895" name="Rectangle 175"/>
          <p:cNvSpPr>
            <a:spLocks noChangeArrowheads="1"/>
          </p:cNvSpPr>
          <p:nvPr/>
        </p:nvSpPr>
        <p:spPr bwMode="auto">
          <a:xfrm>
            <a:off x="1444625" y="3667125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900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0896" name="Rectangle 176"/>
          <p:cNvSpPr>
            <a:spLocks noChangeArrowheads="1"/>
          </p:cNvSpPr>
          <p:nvPr/>
        </p:nvSpPr>
        <p:spPr bwMode="auto">
          <a:xfrm>
            <a:off x="1444625" y="3978275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800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0897" name="Rectangle 177"/>
          <p:cNvSpPr>
            <a:spLocks noChangeArrowheads="1"/>
          </p:cNvSpPr>
          <p:nvPr/>
        </p:nvSpPr>
        <p:spPr bwMode="auto">
          <a:xfrm>
            <a:off x="1444625" y="4291013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700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0898" name="Rectangle 178"/>
          <p:cNvSpPr>
            <a:spLocks noChangeArrowheads="1"/>
          </p:cNvSpPr>
          <p:nvPr/>
        </p:nvSpPr>
        <p:spPr bwMode="auto">
          <a:xfrm>
            <a:off x="1444625" y="4602163"/>
            <a:ext cx="23453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100">
                <a:solidFill>
                  <a:srgbClr val="000000"/>
                </a:solidFill>
                <a:latin typeface="Century Gothic"/>
                <a:cs typeface="Century Gothic"/>
              </a:rPr>
              <a:t>600</a:t>
            </a:r>
            <a:endParaRPr lang="en-US">
              <a:latin typeface="Century Gothic"/>
              <a:cs typeface="Century Gothic"/>
            </a:endParaRPr>
          </a:p>
        </p:txBody>
      </p:sp>
      <p:sp>
        <p:nvSpPr>
          <p:cNvPr id="30899" name="Rectangle 179"/>
          <p:cNvSpPr>
            <a:spLocks noChangeArrowheads="1"/>
          </p:cNvSpPr>
          <p:nvPr/>
        </p:nvSpPr>
        <p:spPr bwMode="auto">
          <a:xfrm>
            <a:off x="3686175" y="5578475"/>
            <a:ext cx="28237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apartments (millions)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00" name="Oval 180"/>
          <p:cNvSpPr>
            <a:spLocks noChangeArrowheads="1"/>
          </p:cNvSpPr>
          <p:nvPr/>
        </p:nvSpPr>
        <p:spPr bwMode="auto">
          <a:xfrm>
            <a:off x="2341563" y="2155825"/>
            <a:ext cx="84137" cy="936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01" name="Oval 181"/>
          <p:cNvSpPr>
            <a:spLocks noChangeArrowheads="1"/>
          </p:cNvSpPr>
          <p:nvPr/>
        </p:nvSpPr>
        <p:spPr bwMode="auto">
          <a:xfrm>
            <a:off x="2659063" y="2468563"/>
            <a:ext cx="82550" cy="952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02" name="Oval 182"/>
          <p:cNvSpPr>
            <a:spLocks noChangeArrowheads="1"/>
          </p:cNvSpPr>
          <p:nvPr/>
        </p:nvSpPr>
        <p:spPr bwMode="auto">
          <a:xfrm>
            <a:off x="2974975" y="2782888"/>
            <a:ext cx="85725" cy="936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03" name="Oval 183"/>
          <p:cNvSpPr>
            <a:spLocks noChangeArrowheads="1"/>
          </p:cNvSpPr>
          <p:nvPr/>
        </p:nvSpPr>
        <p:spPr bwMode="auto">
          <a:xfrm>
            <a:off x="3292475" y="3095625"/>
            <a:ext cx="84138" cy="952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04" name="Oval 184"/>
          <p:cNvSpPr>
            <a:spLocks noChangeArrowheads="1"/>
          </p:cNvSpPr>
          <p:nvPr/>
        </p:nvSpPr>
        <p:spPr bwMode="auto">
          <a:xfrm>
            <a:off x="3608388" y="3409950"/>
            <a:ext cx="85725" cy="936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05" name="Oval 185"/>
          <p:cNvSpPr>
            <a:spLocks noChangeArrowheads="1"/>
          </p:cNvSpPr>
          <p:nvPr/>
        </p:nvSpPr>
        <p:spPr bwMode="auto">
          <a:xfrm>
            <a:off x="3927475" y="3095625"/>
            <a:ext cx="82550" cy="952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06" name="Oval 186"/>
          <p:cNvSpPr>
            <a:spLocks noChangeArrowheads="1"/>
          </p:cNvSpPr>
          <p:nvPr/>
        </p:nvSpPr>
        <p:spPr bwMode="auto">
          <a:xfrm>
            <a:off x="4244975" y="2782888"/>
            <a:ext cx="82550" cy="936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07" name="Oval 187"/>
          <p:cNvSpPr>
            <a:spLocks noChangeArrowheads="1"/>
          </p:cNvSpPr>
          <p:nvPr/>
        </p:nvSpPr>
        <p:spPr bwMode="auto">
          <a:xfrm>
            <a:off x="4560888" y="2468563"/>
            <a:ext cx="82550" cy="952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08" name="Oval 188"/>
          <p:cNvSpPr>
            <a:spLocks noChangeArrowheads="1"/>
          </p:cNvSpPr>
          <p:nvPr/>
        </p:nvSpPr>
        <p:spPr bwMode="auto">
          <a:xfrm>
            <a:off x="4878388" y="2155825"/>
            <a:ext cx="84137" cy="936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09" name="Oval 189"/>
          <p:cNvSpPr>
            <a:spLocks noChangeArrowheads="1"/>
          </p:cNvSpPr>
          <p:nvPr/>
        </p:nvSpPr>
        <p:spPr bwMode="auto">
          <a:xfrm>
            <a:off x="3927475" y="3716338"/>
            <a:ext cx="82550" cy="952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10" name="Oval 190"/>
          <p:cNvSpPr>
            <a:spLocks noChangeArrowheads="1"/>
          </p:cNvSpPr>
          <p:nvPr/>
        </p:nvSpPr>
        <p:spPr bwMode="auto">
          <a:xfrm>
            <a:off x="4244975" y="4030663"/>
            <a:ext cx="82550" cy="936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11" name="Oval 191"/>
          <p:cNvSpPr>
            <a:spLocks noChangeArrowheads="1"/>
          </p:cNvSpPr>
          <p:nvPr/>
        </p:nvSpPr>
        <p:spPr bwMode="auto">
          <a:xfrm>
            <a:off x="4560888" y="4343400"/>
            <a:ext cx="82550" cy="952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12" name="Oval 192"/>
          <p:cNvSpPr>
            <a:spLocks noChangeArrowheads="1"/>
          </p:cNvSpPr>
          <p:nvPr/>
        </p:nvSpPr>
        <p:spPr bwMode="auto">
          <a:xfrm>
            <a:off x="4878388" y="4657725"/>
            <a:ext cx="84137" cy="936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13" name="Oval 193"/>
          <p:cNvSpPr>
            <a:spLocks noChangeArrowheads="1"/>
          </p:cNvSpPr>
          <p:nvPr/>
        </p:nvSpPr>
        <p:spPr bwMode="auto">
          <a:xfrm>
            <a:off x="3292475" y="3716338"/>
            <a:ext cx="84138" cy="952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14" name="Oval 194"/>
          <p:cNvSpPr>
            <a:spLocks noChangeArrowheads="1"/>
          </p:cNvSpPr>
          <p:nvPr/>
        </p:nvSpPr>
        <p:spPr bwMode="auto">
          <a:xfrm>
            <a:off x="2974975" y="4030663"/>
            <a:ext cx="85725" cy="936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15" name="Oval 195"/>
          <p:cNvSpPr>
            <a:spLocks noChangeArrowheads="1"/>
          </p:cNvSpPr>
          <p:nvPr/>
        </p:nvSpPr>
        <p:spPr bwMode="auto">
          <a:xfrm>
            <a:off x="2659063" y="4343400"/>
            <a:ext cx="82550" cy="952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16" name="Oval 196"/>
          <p:cNvSpPr>
            <a:spLocks noChangeArrowheads="1"/>
          </p:cNvSpPr>
          <p:nvPr/>
        </p:nvSpPr>
        <p:spPr bwMode="auto">
          <a:xfrm>
            <a:off x="2341563" y="4657725"/>
            <a:ext cx="84137" cy="936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17" name="Rectangle 197"/>
          <p:cNvSpPr>
            <a:spLocks noChangeArrowheads="1"/>
          </p:cNvSpPr>
          <p:nvPr/>
        </p:nvSpPr>
        <p:spPr bwMode="auto">
          <a:xfrm>
            <a:off x="457200" y="1295400"/>
            <a:ext cx="121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Monthly rent (per apartment)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18" name="Rectangle 198"/>
          <p:cNvSpPr>
            <a:spLocks noChangeArrowheads="1"/>
          </p:cNvSpPr>
          <p:nvPr/>
        </p:nvSpPr>
        <p:spPr bwMode="auto">
          <a:xfrm>
            <a:off x="4978400" y="4687888"/>
            <a:ext cx="1627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30919" name="Rectangle 199"/>
          <p:cNvSpPr>
            <a:spLocks noChangeArrowheads="1"/>
          </p:cNvSpPr>
          <p:nvPr/>
        </p:nvSpPr>
        <p:spPr bwMode="auto">
          <a:xfrm>
            <a:off x="3611563" y="3184525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30920" name="Rectangle 200"/>
          <p:cNvSpPr>
            <a:spLocks noChangeArrowheads="1"/>
          </p:cNvSpPr>
          <p:nvPr/>
        </p:nvSpPr>
        <p:spPr bwMode="auto">
          <a:xfrm>
            <a:off x="4989513" y="1973263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S</a:t>
            </a:r>
            <a:endParaRPr lang="en-US" sz="1400" i="1" dirty="0">
              <a:latin typeface="Century Gothic"/>
              <a:cs typeface="Century Gothic"/>
            </a:endParaRPr>
          </a:p>
        </p:txBody>
      </p:sp>
      <p:cxnSp>
        <p:nvCxnSpPr>
          <p:cNvPr id="548912" name="Straight Connector 86"/>
          <p:cNvCxnSpPr>
            <a:cxnSpLocks noChangeShapeType="1"/>
          </p:cNvCxnSpPr>
          <p:nvPr/>
        </p:nvCxnSpPr>
        <p:spPr bwMode="auto">
          <a:xfrm>
            <a:off x="1906588" y="3457575"/>
            <a:ext cx="1692275" cy="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8914" name="Straight Connector 86"/>
          <p:cNvCxnSpPr>
            <a:cxnSpLocks noChangeShapeType="1"/>
          </p:cNvCxnSpPr>
          <p:nvPr/>
        </p:nvCxnSpPr>
        <p:spPr bwMode="auto">
          <a:xfrm>
            <a:off x="3651250" y="3489325"/>
            <a:ext cx="3175" cy="1703388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923" name="AutoShape 203"/>
          <p:cNvSpPr>
            <a:spLocks noChangeAspect="1" noChangeArrowheads="1" noTextEdit="1"/>
          </p:cNvSpPr>
          <p:nvPr/>
        </p:nvSpPr>
        <p:spPr bwMode="auto">
          <a:xfrm>
            <a:off x="5410200" y="1600200"/>
            <a:ext cx="3733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24" name="Rectangle 204"/>
          <p:cNvSpPr>
            <a:spLocks noChangeArrowheads="1"/>
          </p:cNvSpPr>
          <p:nvPr/>
        </p:nvSpPr>
        <p:spPr bwMode="auto">
          <a:xfrm>
            <a:off x="6858000" y="3657600"/>
            <a:ext cx="2286000" cy="246063"/>
          </a:xfrm>
          <a:prstGeom prst="rect">
            <a:avLst/>
          </a:prstGeom>
          <a:solidFill>
            <a:srgbClr val="C7C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25" name="Line 205"/>
          <p:cNvSpPr>
            <a:spLocks noChangeShapeType="1"/>
          </p:cNvSpPr>
          <p:nvPr/>
        </p:nvSpPr>
        <p:spPr bwMode="auto">
          <a:xfrm>
            <a:off x="5441950" y="2927350"/>
            <a:ext cx="3686175" cy="0"/>
          </a:xfrm>
          <a:prstGeom prst="line">
            <a:avLst/>
          </a:prstGeom>
          <a:noFill/>
          <a:ln w="11113">
            <a:solidFill>
              <a:srgbClr val="EBDF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26" name="Line 206"/>
          <p:cNvSpPr>
            <a:spLocks noChangeShapeType="1"/>
          </p:cNvSpPr>
          <p:nvPr/>
        </p:nvSpPr>
        <p:spPr bwMode="auto">
          <a:xfrm>
            <a:off x="5441950" y="3175000"/>
            <a:ext cx="3686175" cy="0"/>
          </a:xfrm>
          <a:prstGeom prst="line">
            <a:avLst/>
          </a:prstGeom>
          <a:noFill/>
          <a:ln w="11113">
            <a:solidFill>
              <a:srgbClr val="EBDF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27" name="Line 207"/>
          <p:cNvSpPr>
            <a:spLocks noChangeShapeType="1"/>
          </p:cNvSpPr>
          <p:nvPr/>
        </p:nvSpPr>
        <p:spPr bwMode="auto">
          <a:xfrm>
            <a:off x="5441950" y="3424238"/>
            <a:ext cx="3686175" cy="0"/>
          </a:xfrm>
          <a:prstGeom prst="line">
            <a:avLst/>
          </a:prstGeom>
          <a:noFill/>
          <a:ln w="11113">
            <a:solidFill>
              <a:srgbClr val="EBDF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28" name="Line 208"/>
          <p:cNvSpPr>
            <a:spLocks noChangeShapeType="1"/>
          </p:cNvSpPr>
          <p:nvPr/>
        </p:nvSpPr>
        <p:spPr bwMode="auto">
          <a:xfrm>
            <a:off x="5441950" y="3675063"/>
            <a:ext cx="3686175" cy="0"/>
          </a:xfrm>
          <a:prstGeom prst="line">
            <a:avLst/>
          </a:prstGeom>
          <a:noFill/>
          <a:ln w="11113">
            <a:solidFill>
              <a:srgbClr val="EBDF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29" name="Line 209"/>
          <p:cNvSpPr>
            <a:spLocks noChangeShapeType="1"/>
          </p:cNvSpPr>
          <p:nvPr/>
        </p:nvSpPr>
        <p:spPr bwMode="auto">
          <a:xfrm>
            <a:off x="5457825" y="3886200"/>
            <a:ext cx="3686175" cy="0"/>
          </a:xfrm>
          <a:prstGeom prst="line">
            <a:avLst/>
          </a:prstGeom>
          <a:noFill/>
          <a:ln w="11113">
            <a:solidFill>
              <a:srgbClr val="EBDF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30" name="Line 210"/>
          <p:cNvSpPr>
            <a:spLocks noChangeShapeType="1"/>
          </p:cNvSpPr>
          <p:nvPr/>
        </p:nvSpPr>
        <p:spPr bwMode="auto">
          <a:xfrm>
            <a:off x="5441950" y="4173538"/>
            <a:ext cx="3686175" cy="0"/>
          </a:xfrm>
          <a:prstGeom prst="line">
            <a:avLst/>
          </a:prstGeom>
          <a:noFill/>
          <a:ln w="11113">
            <a:solidFill>
              <a:srgbClr val="EBDF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31" name="Line 211"/>
          <p:cNvSpPr>
            <a:spLocks noChangeShapeType="1"/>
          </p:cNvSpPr>
          <p:nvPr/>
        </p:nvSpPr>
        <p:spPr bwMode="auto">
          <a:xfrm>
            <a:off x="5441950" y="4422775"/>
            <a:ext cx="3686175" cy="0"/>
          </a:xfrm>
          <a:prstGeom prst="line">
            <a:avLst/>
          </a:prstGeom>
          <a:noFill/>
          <a:ln w="11113">
            <a:solidFill>
              <a:srgbClr val="EBDF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32" name="Line 212"/>
          <p:cNvSpPr>
            <a:spLocks noChangeShapeType="1"/>
          </p:cNvSpPr>
          <p:nvPr/>
        </p:nvSpPr>
        <p:spPr bwMode="auto">
          <a:xfrm>
            <a:off x="5441950" y="4672013"/>
            <a:ext cx="3686175" cy="0"/>
          </a:xfrm>
          <a:prstGeom prst="line">
            <a:avLst/>
          </a:prstGeom>
          <a:noFill/>
          <a:ln w="11113">
            <a:solidFill>
              <a:srgbClr val="EBDF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33" name="Line 213"/>
          <p:cNvSpPr>
            <a:spLocks noChangeShapeType="1"/>
          </p:cNvSpPr>
          <p:nvPr/>
        </p:nvSpPr>
        <p:spPr bwMode="auto">
          <a:xfrm>
            <a:off x="7962900" y="2655888"/>
            <a:ext cx="0" cy="2266950"/>
          </a:xfrm>
          <a:prstGeom prst="line">
            <a:avLst/>
          </a:prstGeom>
          <a:noFill/>
          <a:ln w="15875">
            <a:solidFill>
              <a:srgbClr val="BCBE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34" name="Rectangle 214"/>
          <p:cNvSpPr>
            <a:spLocks noChangeArrowheads="1"/>
          </p:cNvSpPr>
          <p:nvPr/>
        </p:nvSpPr>
        <p:spPr bwMode="auto">
          <a:xfrm>
            <a:off x="5840413" y="2693988"/>
            <a:ext cx="5472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$1,400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35" name="Rectangle 215"/>
          <p:cNvSpPr>
            <a:spLocks noChangeArrowheads="1"/>
          </p:cNvSpPr>
          <p:nvPr/>
        </p:nvSpPr>
        <p:spPr bwMode="auto">
          <a:xfrm>
            <a:off x="5937250" y="2941638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1,300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36" name="Rectangle 216"/>
          <p:cNvSpPr>
            <a:spLocks noChangeArrowheads="1"/>
          </p:cNvSpPr>
          <p:nvPr/>
        </p:nvSpPr>
        <p:spPr bwMode="auto">
          <a:xfrm>
            <a:off x="5937250" y="3192463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1,200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37" name="Rectangle 217"/>
          <p:cNvSpPr>
            <a:spLocks noChangeArrowheads="1"/>
          </p:cNvSpPr>
          <p:nvPr/>
        </p:nvSpPr>
        <p:spPr bwMode="auto">
          <a:xfrm>
            <a:off x="5937250" y="3441700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1,100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38" name="Rectangle 218"/>
          <p:cNvSpPr>
            <a:spLocks noChangeArrowheads="1"/>
          </p:cNvSpPr>
          <p:nvPr/>
        </p:nvSpPr>
        <p:spPr bwMode="auto">
          <a:xfrm>
            <a:off x="5937250" y="3692525"/>
            <a:ext cx="447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1,000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39" name="Rectangle 219"/>
          <p:cNvSpPr>
            <a:spLocks noChangeArrowheads="1"/>
          </p:cNvSpPr>
          <p:nvPr/>
        </p:nvSpPr>
        <p:spPr bwMode="auto">
          <a:xfrm>
            <a:off x="6073775" y="3941763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40" name="Rectangle 220"/>
          <p:cNvSpPr>
            <a:spLocks noChangeArrowheads="1"/>
          </p:cNvSpPr>
          <p:nvPr/>
        </p:nvSpPr>
        <p:spPr bwMode="auto">
          <a:xfrm>
            <a:off x="6073775" y="4189413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41" name="Rectangle 221"/>
          <p:cNvSpPr>
            <a:spLocks noChangeArrowheads="1"/>
          </p:cNvSpPr>
          <p:nvPr/>
        </p:nvSpPr>
        <p:spPr bwMode="auto">
          <a:xfrm>
            <a:off x="6073775" y="4440238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42" name="Rectangle 222"/>
          <p:cNvSpPr>
            <a:spLocks noChangeArrowheads="1"/>
          </p:cNvSpPr>
          <p:nvPr/>
        </p:nvSpPr>
        <p:spPr bwMode="auto">
          <a:xfrm>
            <a:off x="6073775" y="4689475"/>
            <a:ext cx="2984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600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43" name="Rectangle 223"/>
          <p:cNvSpPr>
            <a:spLocks noChangeArrowheads="1"/>
          </p:cNvSpPr>
          <p:nvPr/>
        </p:nvSpPr>
        <p:spPr bwMode="auto">
          <a:xfrm>
            <a:off x="8404225" y="2693988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2.4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44" name="Rectangle 224"/>
          <p:cNvSpPr>
            <a:spLocks noChangeArrowheads="1"/>
          </p:cNvSpPr>
          <p:nvPr/>
        </p:nvSpPr>
        <p:spPr bwMode="auto">
          <a:xfrm>
            <a:off x="8404225" y="2944813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2.3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45" name="Rectangle 225"/>
          <p:cNvSpPr>
            <a:spLocks noChangeArrowheads="1"/>
          </p:cNvSpPr>
          <p:nvPr/>
        </p:nvSpPr>
        <p:spPr bwMode="auto">
          <a:xfrm>
            <a:off x="8404225" y="3192463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2.2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46" name="Rectangle 226"/>
          <p:cNvSpPr>
            <a:spLocks noChangeArrowheads="1"/>
          </p:cNvSpPr>
          <p:nvPr/>
        </p:nvSpPr>
        <p:spPr bwMode="auto">
          <a:xfrm>
            <a:off x="8404225" y="3441700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2.1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47" name="Rectangle 227"/>
          <p:cNvSpPr>
            <a:spLocks noChangeArrowheads="1"/>
          </p:cNvSpPr>
          <p:nvPr/>
        </p:nvSpPr>
        <p:spPr bwMode="auto">
          <a:xfrm>
            <a:off x="8404225" y="3692525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2.0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48" name="Rectangle 228"/>
          <p:cNvSpPr>
            <a:spLocks noChangeArrowheads="1"/>
          </p:cNvSpPr>
          <p:nvPr/>
        </p:nvSpPr>
        <p:spPr bwMode="auto">
          <a:xfrm>
            <a:off x="8404225" y="3941763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1.9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49" name="Rectangle 229"/>
          <p:cNvSpPr>
            <a:spLocks noChangeArrowheads="1"/>
          </p:cNvSpPr>
          <p:nvPr/>
        </p:nvSpPr>
        <p:spPr bwMode="auto">
          <a:xfrm>
            <a:off x="8404225" y="4192588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50" name="Rectangle 230"/>
          <p:cNvSpPr>
            <a:spLocks noChangeArrowheads="1"/>
          </p:cNvSpPr>
          <p:nvPr/>
        </p:nvSpPr>
        <p:spPr bwMode="auto">
          <a:xfrm>
            <a:off x="8404225" y="4440238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51" name="Rectangle 231"/>
          <p:cNvSpPr>
            <a:spLocks noChangeArrowheads="1"/>
          </p:cNvSpPr>
          <p:nvPr/>
        </p:nvSpPr>
        <p:spPr bwMode="auto">
          <a:xfrm>
            <a:off x="8404225" y="4689475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52" name="Rectangle 232"/>
          <p:cNvSpPr>
            <a:spLocks noChangeArrowheads="1"/>
          </p:cNvSpPr>
          <p:nvPr/>
        </p:nvSpPr>
        <p:spPr bwMode="auto">
          <a:xfrm>
            <a:off x="7250113" y="2693988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53" name="Rectangle 233"/>
          <p:cNvSpPr>
            <a:spLocks noChangeArrowheads="1"/>
          </p:cNvSpPr>
          <p:nvPr/>
        </p:nvSpPr>
        <p:spPr bwMode="auto">
          <a:xfrm>
            <a:off x="7250113" y="2944813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54" name="Rectangle 234"/>
          <p:cNvSpPr>
            <a:spLocks noChangeArrowheads="1"/>
          </p:cNvSpPr>
          <p:nvPr/>
        </p:nvSpPr>
        <p:spPr bwMode="auto">
          <a:xfrm>
            <a:off x="7250113" y="3192463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55" name="Rectangle 235"/>
          <p:cNvSpPr>
            <a:spLocks noChangeArrowheads="1"/>
          </p:cNvSpPr>
          <p:nvPr/>
        </p:nvSpPr>
        <p:spPr bwMode="auto">
          <a:xfrm>
            <a:off x="7250113" y="3441700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1.9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56" name="Rectangle 236"/>
          <p:cNvSpPr>
            <a:spLocks noChangeArrowheads="1"/>
          </p:cNvSpPr>
          <p:nvPr/>
        </p:nvSpPr>
        <p:spPr bwMode="auto">
          <a:xfrm>
            <a:off x="7250113" y="3692525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2.0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57" name="Rectangle 237"/>
          <p:cNvSpPr>
            <a:spLocks noChangeArrowheads="1"/>
          </p:cNvSpPr>
          <p:nvPr/>
        </p:nvSpPr>
        <p:spPr bwMode="auto">
          <a:xfrm>
            <a:off x="7250113" y="3941763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2.1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58" name="Rectangle 238"/>
          <p:cNvSpPr>
            <a:spLocks noChangeArrowheads="1"/>
          </p:cNvSpPr>
          <p:nvPr/>
        </p:nvSpPr>
        <p:spPr bwMode="auto">
          <a:xfrm>
            <a:off x="7250113" y="4192588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2.2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59" name="Rectangle 239"/>
          <p:cNvSpPr>
            <a:spLocks noChangeArrowheads="1"/>
          </p:cNvSpPr>
          <p:nvPr/>
        </p:nvSpPr>
        <p:spPr bwMode="auto">
          <a:xfrm>
            <a:off x="7250113" y="4440238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2.3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60" name="Rectangle 240"/>
          <p:cNvSpPr>
            <a:spLocks noChangeArrowheads="1"/>
          </p:cNvSpPr>
          <p:nvPr/>
        </p:nvSpPr>
        <p:spPr bwMode="auto">
          <a:xfrm>
            <a:off x="7250113" y="4689475"/>
            <a:ext cx="2487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2.4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61" name="Freeform 241"/>
          <p:cNvSpPr>
            <a:spLocks/>
          </p:cNvSpPr>
          <p:nvPr/>
        </p:nvSpPr>
        <p:spPr bwMode="auto">
          <a:xfrm>
            <a:off x="5430838" y="1627188"/>
            <a:ext cx="3697287" cy="1028700"/>
          </a:xfrm>
          <a:custGeom>
            <a:avLst/>
            <a:gdLst>
              <a:gd name="T0" fmla="*/ 1656 w 1656"/>
              <a:gd name="T1" fmla="*/ 468 h 468"/>
              <a:gd name="T2" fmla="*/ 3 w 1656"/>
              <a:gd name="T3" fmla="*/ 468 h 468"/>
              <a:gd name="T4" fmla="*/ 0 w 1656"/>
              <a:gd name="T5" fmla="*/ 0 h 468"/>
              <a:gd name="T6" fmla="*/ 1654 w 1656"/>
              <a:gd name="T7" fmla="*/ 0 h 468"/>
              <a:gd name="T8" fmla="*/ 1656 w 1656"/>
              <a:gd name="T9" fmla="*/ 468 h 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56" h="468">
                <a:moveTo>
                  <a:pt x="1656" y="468"/>
                </a:moveTo>
                <a:lnTo>
                  <a:pt x="3" y="468"/>
                </a:lnTo>
                <a:lnTo>
                  <a:pt x="0" y="0"/>
                </a:lnTo>
                <a:lnTo>
                  <a:pt x="1654" y="0"/>
                </a:lnTo>
                <a:lnTo>
                  <a:pt x="1656" y="468"/>
                </a:lnTo>
                <a:close/>
              </a:path>
            </a:pathLst>
          </a:custGeom>
          <a:solidFill>
            <a:srgbClr val="EBDF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62" name="Rectangle 242"/>
          <p:cNvSpPr>
            <a:spLocks noChangeArrowheads="1"/>
          </p:cNvSpPr>
          <p:nvPr/>
        </p:nvSpPr>
        <p:spPr bwMode="auto">
          <a:xfrm>
            <a:off x="8229600" y="2209800"/>
            <a:ext cx="747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200" dirty="0">
                <a:solidFill>
                  <a:srgbClr val="000000"/>
                </a:solidFill>
                <a:latin typeface="Century Gothic"/>
                <a:cs typeface="Century Gothic"/>
              </a:rPr>
              <a:t>Quantity supplied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30963" name="Rectangle 243"/>
          <p:cNvSpPr>
            <a:spLocks noChangeArrowheads="1"/>
          </p:cNvSpPr>
          <p:nvPr/>
        </p:nvSpPr>
        <p:spPr bwMode="auto">
          <a:xfrm>
            <a:off x="7010400" y="2209800"/>
            <a:ext cx="963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200" dirty="0">
                <a:solidFill>
                  <a:srgbClr val="000000"/>
                </a:solidFill>
                <a:latin typeface="Century Gothic"/>
                <a:cs typeface="Century Gothic"/>
              </a:rPr>
              <a:t>Quantity demanded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30964" name="Rectangle 244"/>
          <p:cNvSpPr>
            <a:spLocks noChangeArrowheads="1"/>
          </p:cNvSpPr>
          <p:nvPr/>
        </p:nvSpPr>
        <p:spPr bwMode="auto">
          <a:xfrm>
            <a:off x="5486400" y="1905000"/>
            <a:ext cx="1263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b="1" dirty="0">
                <a:solidFill>
                  <a:srgbClr val="000000"/>
                </a:solidFill>
                <a:latin typeface="Century Gothic"/>
                <a:cs typeface="Century Gothic"/>
              </a:rPr>
              <a:t>Monthly rent</a:t>
            </a: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 (per apartment)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0965" name="Rectangle 245"/>
          <p:cNvSpPr>
            <a:spLocks noChangeArrowheads="1"/>
          </p:cNvSpPr>
          <p:nvPr/>
        </p:nvSpPr>
        <p:spPr bwMode="auto">
          <a:xfrm>
            <a:off x="6989763" y="1701800"/>
            <a:ext cx="199629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b="1">
                <a:solidFill>
                  <a:srgbClr val="000000"/>
                </a:solidFill>
                <a:latin typeface="Century Gothic"/>
                <a:cs typeface="Century Gothic"/>
              </a:rPr>
              <a:t>Quantity of apartments</a:t>
            </a:r>
            <a:endParaRPr lang="en-US" sz="1400" b="1">
              <a:latin typeface="Century Gothic"/>
              <a:cs typeface="Century Gothic"/>
            </a:endParaRPr>
          </a:p>
        </p:txBody>
      </p:sp>
      <p:sp>
        <p:nvSpPr>
          <p:cNvPr id="30966" name="Rectangle 246"/>
          <p:cNvSpPr>
            <a:spLocks noChangeArrowheads="1"/>
          </p:cNvSpPr>
          <p:nvPr/>
        </p:nvSpPr>
        <p:spPr bwMode="auto">
          <a:xfrm>
            <a:off x="7610475" y="1920875"/>
            <a:ext cx="74146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(millions)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0967" name="Freeform 247"/>
          <p:cNvSpPr>
            <a:spLocks/>
          </p:cNvSpPr>
          <p:nvPr/>
        </p:nvSpPr>
        <p:spPr bwMode="auto">
          <a:xfrm>
            <a:off x="6970713" y="2146300"/>
            <a:ext cx="1882775" cy="0"/>
          </a:xfrm>
          <a:custGeom>
            <a:avLst/>
            <a:gdLst>
              <a:gd name="T0" fmla="*/ 0 w 843"/>
              <a:gd name="T1" fmla="*/ 843 w 843"/>
              <a:gd name="T2" fmla="*/ 0 w 84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843">
                <a:moveTo>
                  <a:pt x="0" y="0"/>
                </a:moveTo>
                <a:lnTo>
                  <a:pt x="84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68" name="Line 248"/>
          <p:cNvSpPr>
            <a:spLocks noChangeShapeType="1"/>
          </p:cNvSpPr>
          <p:nvPr/>
        </p:nvSpPr>
        <p:spPr bwMode="auto">
          <a:xfrm flipV="1">
            <a:off x="6934200" y="2133600"/>
            <a:ext cx="2209800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69" name="Line 249"/>
          <p:cNvSpPr>
            <a:spLocks noChangeShapeType="1"/>
          </p:cNvSpPr>
          <p:nvPr/>
        </p:nvSpPr>
        <p:spPr bwMode="auto">
          <a:xfrm>
            <a:off x="5446713" y="2655888"/>
            <a:ext cx="3659187" cy="0"/>
          </a:xfrm>
          <a:prstGeom prst="line">
            <a:avLst/>
          </a:prstGeom>
          <a:noFill/>
          <a:ln w="15875">
            <a:solidFill>
              <a:srgbClr val="BCBE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70" name="Rectangle 250"/>
          <p:cNvSpPr>
            <a:spLocks noChangeArrowheads="1"/>
          </p:cNvSpPr>
          <p:nvPr/>
        </p:nvSpPr>
        <p:spPr bwMode="auto">
          <a:xfrm>
            <a:off x="5430838" y="1622425"/>
            <a:ext cx="3697287" cy="3314700"/>
          </a:xfrm>
          <a:prstGeom prst="rect">
            <a:avLst/>
          </a:prstGeom>
          <a:noFill/>
          <a:ln w="30163">
            <a:solidFill>
              <a:srgbClr val="E6D3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971" name="Line 251"/>
          <p:cNvSpPr>
            <a:spLocks noChangeShapeType="1"/>
          </p:cNvSpPr>
          <p:nvPr/>
        </p:nvSpPr>
        <p:spPr bwMode="auto">
          <a:xfrm>
            <a:off x="6843713" y="1646238"/>
            <a:ext cx="11112" cy="3268662"/>
          </a:xfrm>
          <a:prstGeom prst="line">
            <a:avLst/>
          </a:prstGeom>
          <a:noFill/>
          <a:ln w="15875">
            <a:solidFill>
              <a:srgbClr val="BCBE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8702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30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30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54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0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48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3" grpId="0" animBg="1"/>
      <p:bldP spid="30854" grpId="0" animBg="1"/>
      <p:bldP spid="30855" grpId="0" animBg="1"/>
      <p:bldP spid="30856" grpId="0" animBg="1"/>
      <p:bldP spid="30857" grpId="0" animBg="1"/>
      <p:bldP spid="30858" grpId="0" animBg="1"/>
      <p:bldP spid="30859" grpId="0" animBg="1"/>
      <p:bldP spid="30860" grpId="0" animBg="1"/>
      <p:bldP spid="30861" grpId="0" animBg="1"/>
      <p:bldP spid="30862" grpId="0" animBg="1"/>
      <p:bldP spid="30863" grpId="0" animBg="1"/>
      <p:bldP spid="30864" grpId="0" animBg="1"/>
      <p:bldP spid="30865" grpId="0" animBg="1"/>
      <p:bldP spid="30866" grpId="0" animBg="1"/>
      <p:bldP spid="30867" grpId="0" animBg="1"/>
      <p:bldP spid="30868" grpId="0" animBg="1"/>
      <p:bldP spid="30869" grpId="0" animBg="1"/>
      <p:bldP spid="30870" grpId="0" animBg="1"/>
      <p:bldP spid="30871" grpId="0" animBg="1"/>
      <p:bldP spid="30872" grpId="0" animBg="1"/>
      <p:bldP spid="30873" grpId="0" animBg="1"/>
      <p:bldP spid="30874" grpId="0" animBg="1"/>
      <p:bldP spid="30875" grpId="0" animBg="1"/>
      <p:bldP spid="30876" grpId="0" animBg="1"/>
      <p:bldP spid="30877" grpId="0" animBg="1"/>
      <p:bldP spid="30878" grpId="0" animBg="1"/>
      <p:bldP spid="30879" grpId="0" animBg="1"/>
      <p:bldP spid="30880" grpId="0"/>
      <p:bldP spid="30881" grpId="0"/>
      <p:bldP spid="30882" grpId="0"/>
      <p:bldP spid="30883" grpId="0"/>
      <p:bldP spid="30884" grpId="0"/>
      <p:bldP spid="30885" grpId="0"/>
      <p:bldP spid="30886" grpId="0"/>
      <p:bldP spid="30887" grpId="0"/>
      <p:bldP spid="30888" grpId="0"/>
      <p:bldP spid="30889" grpId="0"/>
      <p:bldP spid="30890" grpId="0"/>
      <p:bldP spid="30891" grpId="0"/>
      <p:bldP spid="30892" grpId="0"/>
      <p:bldP spid="30893" grpId="0"/>
      <p:bldP spid="30894" grpId="0"/>
      <p:bldP spid="30895" grpId="0"/>
      <p:bldP spid="30896" grpId="0"/>
      <p:bldP spid="30897" grpId="0"/>
      <p:bldP spid="30898" grpId="0"/>
      <p:bldP spid="30899" grpId="0"/>
      <p:bldP spid="30900" grpId="0" animBg="1"/>
      <p:bldP spid="30901" grpId="0" animBg="1"/>
      <p:bldP spid="30902" grpId="0" animBg="1"/>
      <p:bldP spid="30903" grpId="0" animBg="1"/>
      <p:bldP spid="30904" grpId="0" animBg="1"/>
      <p:bldP spid="30905" grpId="0" animBg="1"/>
      <p:bldP spid="30906" grpId="0" animBg="1"/>
      <p:bldP spid="30907" grpId="0" animBg="1"/>
      <p:bldP spid="30908" grpId="0" animBg="1"/>
      <p:bldP spid="30909" grpId="0" animBg="1"/>
      <p:bldP spid="30910" grpId="0" animBg="1"/>
      <p:bldP spid="30911" grpId="0" animBg="1"/>
      <p:bldP spid="30912" grpId="0" animBg="1"/>
      <p:bldP spid="30913" grpId="0" animBg="1"/>
      <p:bldP spid="30914" grpId="0" animBg="1"/>
      <p:bldP spid="30915" grpId="0" animBg="1"/>
      <p:bldP spid="30916" grpId="0" animBg="1"/>
      <p:bldP spid="30917" grpId="0"/>
      <p:bldP spid="30918" grpId="0"/>
      <p:bldP spid="30919" grpId="0"/>
      <p:bldP spid="30920" grpId="0"/>
      <p:bldP spid="30924" grpId="0" animBg="1"/>
      <p:bldP spid="30925" grpId="0" animBg="1"/>
      <p:bldP spid="30926" grpId="0" animBg="1"/>
      <p:bldP spid="30927" grpId="0" animBg="1"/>
      <p:bldP spid="30928" grpId="0" animBg="1"/>
      <p:bldP spid="30929" grpId="0" animBg="1"/>
      <p:bldP spid="30930" grpId="0" animBg="1"/>
      <p:bldP spid="30931" grpId="0" animBg="1"/>
      <p:bldP spid="30932" grpId="0" animBg="1"/>
      <p:bldP spid="30933" grpId="0" animBg="1"/>
      <p:bldP spid="30934" grpId="0"/>
      <p:bldP spid="30935" grpId="0"/>
      <p:bldP spid="30936" grpId="0"/>
      <p:bldP spid="30937" grpId="0"/>
      <p:bldP spid="30938" grpId="0"/>
      <p:bldP spid="30939" grpId="0"/>
      <p:bldP spid="30940" grpId="0"/>
      <p:bldP spid="30941" grpId="0"/>
      <p:bldP spid="30942" grpId="0"/>
      <p:bldP spid="30943" grpId="0"/>
      <p:bldP spid="30944" grpId="0"/>
      <p:bldP spid="30945" grpId="0"/>
      <p:bldP spid="30946" grpId="0"/>
      <p:bldP spid="30947" grpId="0"/>
      <p:bldP spid="30948" grpId="0"/>
      <p:bldP spid="30949" grpId="0"/>
      <p:bldP spid="30950" grpId="0"/>
      <p:bldP spid="30951" grpId="0"/>
      <p:bldP spid="30952" grpId="0"/>
      <p:bldP spid="30953" grpId="0"/>
      <p:bldP spid="30954" grpId="0"/>
      <p:bldP spid="30955" grpId="0"/>
      <p:bldP spid="30956" grpId="0"/>
      <p:bldP spid="30957" grpId="0"/>
      <p:bldP spid="30958" grpId="0"/>
      <p:bldP spid="30959" grpId="0"/>
      <p:bldP spid="30960" grpId="0"/>
      <p:bldP spid="30961" grpId="0" animBg="1"/>
      <p:bldP spid="30962" grpId="0"/>
      <p:bldP spid="30963" grpId="0"/>
      <p:bldP spid="30964" grpId="0"/>
      <p:bldP spid="30965" grpId="0"/>
      <p:bldP spid="30966" grpId="0"/>
      <p:bldP spid="30968" grpId="0" animBg="1"/>
      <p:bldP spid="30969" grpId="0" animBg="1"/>
      <p:bldP spid="30969" grpId="1" animBg="1"/>
      <p:bldP spid="30970" grpId="0" animBg="1"/>
      <p:bldP spid="3097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8ea8473884f5d789144d828c44824b896c0b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Slide 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1520A5A15F3434FBE3C396E00D5A18B¤276"/>
  <p:tag name="RESPONSEREMINDER" val="Fixed Response Table"/>
  <p:tag name="COUNTDOWNSECONDS" val="30"/>
  <p:tag name="AUTODISPLAYCHART" val="True"/>
  <p:tag name="CHARTLABELTYPE" val="Label"/>
  <p:tag name="VALUEFORMAT" val="Percent"/>
  <p:tag name="PERCENTFORMAT" val="0%"/>
  <p:tag name="USECICHARTCOLORS" val="Yes"/>
  <p:tag name="CHARTSREVIEWONLY" val="No"/>
  <p:tag name="TITLE" val="1a) Given the new price of $7 some homeowners now think it’s not worth the hassle to rent out spaces.  This causes:"/>
  <p:tag name="COMPARATIVESLIDE" val="No Comparison"/>
  <p:tag name="COMPARETYPE" val=" "/>
  <p:tag name="VALUES" val="Incorrect¤Correct"/>
  <p:tag name="CHARTTYPE" val="Horizontal"/>
  <p:tag name="CHARTLABELS" val="Supply to shift left¤Quantity decreases along the supply curve"/>
  <p:tag name="RESPONSESGATHERED" val="False"/>
  <p:tag name="ALLOWDUPLICATES" val="False"/>
  <p:tag name="SLIDETYPE" val="Questi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1520A5A15F3434FBE3C396E00D5A18B¤276"/>
  <p:tag name="RESPONSEREMINDER" val="Fixed Response Table"/>
  <p:tag name="COUNTDOWNSECONDS" val="30"/>
  <p:tag name="AUTODISPLAYCHART" val="True"/>
  <p:tag name="CHARTLABELTYPE" val="Label"/>
  <p:tag name="VALUEFORMAT" val="Percent"/>
  <p:tag name="PERCENTFORMAT" val="0%"/>
  <p:tag name="USECICHARTCOLORS" val="Yes"/>
  <p:tag name="CHARTSREVIEWONLY" val="No"/>
  <p:tag name="TITLE" val="1a) Given the new price of $7 some homeowners now think it’s not worth the hassle to rent out spaces.  This causes:"/>
  <p:tag name="COMPARATIVESLIDE" val="No Comparison"/>
  <p:tag name="COMPARETYPE" val=" "/>
  <p:tag name="VALUES" val="Incorrect¤Correct"/>
  <p:tag name="CHARTTYPE" val="Horizontal"/>
  <p:tag name="CHARTLABELS" val="Supply to shift left¤Quantity decreases along the supply curve"/>
  <p:tag name="RESPONSESGATHERED" val="False"/>
  <p:tag name="ALLOWDUPLICATES" val="False"/>
  <p:tag name="SLIDETYPE" val="Questi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1520A5A15F3434FBE3C396E00D5A18B¤276"/>
  <p:tag name="RESPONSEREMINDER" val="Fixed Response Table"/>
  <p:tag name="COUNTDOWNSECONDS" val="30"/>
  <p:tag name="AUTODISPLAYCHART" val="True"/>
  <p:tag name="CHARTLABELTYPE" val="Label"/>
  <p:tag name="VALUEFORMAT" val="Percent"/>
  <p:tag name="PERCENTFORMAT" val="0%"/>
  <p:tag name="USECICHARTCOLORS" val="Yes"/>
  <p:tag name="CHARTSREVIEWONLY" val="No"/>
  <p:tag name="TITLE" val="1a) Given the new price of $7 some homeowners now think it’s not worth the hassle to rent out spaces.  This causes:"/>
  <p:tag name="COMPARATIVESLIDE" val="No Comparison"/>
  <p:tag name="COMPARETYPE" val=" "/>
  <p:tag name="VALUES" val="Incorrect¤Correct"/>
  <p:tag name="CHARTTYPE" val="Horizontal"/>
  <p:tag name="CHARTLABELS" val="Supply to shift left¤Quantity decreases along the supply curve"/>
  <p:tag name="RESPONSESGATHERED" val="False"/>
  <p:tag name="ALLOWDUPLICATES" val="False"/>
  <p:tag name="SLIDETYPE" val="Questi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1520A5A15F3434FBE3C396E00D5A18B¤276"/>
  <p:tag name="RESPONSEREMINDER" val="Fixed Response Table"/>
  <p:tag name="COUNTDOWNSECONDS" val="30"/>
  <p:tag name="AUTODISPLAYCHART" val="True"/>
  <p:tag name="CHARTLABELTYPE" val="Label"/>
  <p:tag name="VALUEFORMAT" val="Percent"/>
  <p:tag name="PERCENTFORMAT" val="0%"/>
  <p:tag name="USECICHARTCOLORS" val="Yes"/>
  <p:tag name="CHARTSREVIEWONLY" val="No"/>
  <p:tag name="TITLE" val="1a) Given the new price of $7 some homeowners now think it’s not worth the hassle to rent out spaces.  This causes:"/>
  <p:tag name="COMPARATIVESLIDE" val="No Comparison"/>
  <p:tag name="COMPARETYPE" val=" "/>
  <p:tag name="VALUES" val="Incorrect¤Correct"/>
  <p:tag name="CHARTTYPE" val="Horizontal"/>
  <p:tag name="CHARTLABELS" val="Supply to shift left¤Quantity decreases along the supply curve"/>
  <p:tag name="RESPONSESGATHERED" val="False"/>
  <p:tag name="ALLOWDUPLICATES" val="False"/>
  <p:tag name="SLIDETYPE" val="Questi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1520A5A15F3434FBE3C396E00D5A18B¤276"/>
  <p:tag name="RESPONSEREMINDER" val="Fixed Response Table"/>
  <p:tag name="COUNTDOWNSECONDS" val="30"/>
  <p:tag name="AUTODISPLAYCHART" val="True"/>
  <p:tag name="CHARTLABELTYPE" val="Label"/>
  <p:tag name="VALUEFORMAT" val="Percent"/>
  <p:tag name="PERCENTFORMAT" val="0%"/>
  <p:tag name="USECICHARTCOLORS" val="Yes"/>
  <p:tag name="CHARTSREVIEWONLY" val="No"/>
  <p:tag name="TITLE" val="1a) Given the new price of $7 some homeowners now think it’s not worth the hassle to rent out spaces.  This causes:"/>
  <p:tag name="COMPARATIVESLIDE" val="No Comparison"/>
  <p:tag name="COMPARETYPE" val=" "/>
  <p:tag name="VALUES" val="Incorrect¤Correct"/>
  <p:tag name="CHARTTYPE" val="Horizontal"/>
  <p:tag name="CHARTLABELS" val="Supply to shift left¤Quantity decreases along the supply curve"/>
  <p:tag name="RESPONSESGATHERED" val="False"/>
  <p:tag name="ALLOWDUPLICATES" val="False"/>
  <p:tag name="SLIDETYPE" val="Questi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1520A5A15F3434FBE3C396E00D5A18B¤276"/>
  <p:tag name="RESPONSEREMINDER" val="Fixed Response Table"/>
  <p:tag name="COUNTDOWNSECONDS" val="30"/>
  <p:tag name="AUTODISPLAYCHART" val="True"/>
  <p:tag name="CHARTLABELTYPE" val="Label"/>
  <p:tag name="VALUEFORMAT" val="Percent"/>
  <p:tag name="PERCENTFORMAT" val="0%"/>
  <p:tag name="USECICHARTCOLORS" val="Yes"/>
  <p:tag name="CHARTSREVIEWONLY" val="No"/>
  <p:tag name="TITLE" val="1a) Given the new price of $7 some homeowners now think it’s not worth the hassle to rent out spaces.  This causes:"/>
  <p:tag name="COMPARATIVESLIDE" val="No Comparison"/>
  <p:tag name="COMPARETYPE" val=" "/>
  <p:tag name="VALUES" val="Incorrect¤Correct"/>
  <p:tag name="CHARTTYPE" val="Horizontal"/>
  <p:tag name="CHARTLABELS" val="Supply to shift left¤Quantity decreases along the supply curve"/>
  <p:tag name="RESPONSESGATHERED" val="False"/>
  <p:tag name="ALLOWDUPLICATES" val="False"/>
  <p:tag name="SLIDETYPE" val="Question"/>
</p:tagLst>
</file>

<file path=ppt/theme/theme1.xml><?xml version="1.0" encoding="utf-8"?>
<a:theme xmlns:a="http://schemas.openxmlformats.org/drawingml/2006/main" name="4e Krugman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Newest 2e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Custom 1">
      <a:majorFont>
        <a:latin typeface="Garamond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Krugman 3e main content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newer Krugman 3e theme</Template>
  <TotalTime>4674</TotalTime>
  <Words>3547</Words>
  <Application>Microsoft Office PowerPoint</Application>
  <PresentationFormat>On-screen Show (4:3)</PresentationFormat>
  <Paragraphs>835</Paragraphs>
  <Slides>53</Slides>
  <Notes>53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4e Krugman Theme</vt:lpstr>
      <vt:lpstr>6_Custom Design</vt:lpstr>
      <vt:lpstr>1_Newest 2e theme</vt:lpstr>
      <vt:lpstr>10_Stone ppt Theme1</vt:lpstr>
      <vt:lpstr>11_Stone ppt Theme1</vt:lpstr>
      <vt:lpstr>12_Stone ppt Theme1</vt:lpstr>
      <vt:lpstr>7_Custom Design</vt:lpstr>
      <vt:lpstr>11_Krugman 3e main content</vt:lpstr>
      <vt:lpstr>PowerPoint Presentation</vt:lpstr>
      <vt:lpstr>PowerPoint Presentation</vt:lpstr>
      <vt:lpstr>PowerPoint Presentation</vt:lpstr>
      <vt:lpstr>INTERFERENCE IN MARKETS HAS CONSEQUENCES</vt:lpstr>
      <vt:lpstr>INTERFERENCE IN MARKETS HAS CONSEQUENCES</vt:lpstr>
      <vt:lpstr>PRICE CONTROLS</vt:lpstr>
      <vt:lpstr>PRICE CEILINGS</vt:lpstr>
      <vt:lpstr>HOW PRICE CEILINGS CAUSE INEFFICIENCY  </vt:lpstr>
      <vt:lpstr>THE MARKET FOR APARTMENTS</vt:lpstr>
      <vt:lpstr>THE EFFECTS OF A PRICE CEILING</vt:lpstr>
      <vt:lpstr>BINDING, OR EFFECTIVE, PRICE CEILINGS</vt:lpstr>
      <vt:lpstr>Check Your Understanding 5-1 Question 1</vt:lpstr>
      <vt:lpstr>1a) Given the new price of $7 some homeowners now think it’s not worth the hassle to rent out spaces.  This causes:</vt:lpstr>
      <vt:lpstr>1a) Given the new price of $7 some homeowners now think it’s not worth the hassle to rent out spaces.  This causes:</vt:lpstr>
      <vt:lpstr>INEFFICIENTLY LOW QUANTITY</vt:lpstr>
      <vt:lpstr>PRICE CONTROLS CAUSE LOSSES</vt:lpstr>
      <vt:lpstr>1a) Given the new price of $7 some homeowners now think it’s not worth the hassle to rent out spaces.  This causes:</vt:lpstr>
      <vt:lpstr>A PRICE CEILING CAUSES INEFFICIENTLY LOW QUANTITY</vt:lpstr>
      <vt:lpstr>1a) Given the new price of $7 some homeowners now think it’s not worth the hassle to rent out spaces.  This causes:</vt:lpstr>
      <vt:lpstr>WINNERS AND LOSERS FROM RENT CONTROL</vt:lpstr>
      <vt:lpstr>INEFFICIENT ALLOCATION TO CUSTOMERS</vt:lpstr>
      <vt:lpstr>WASTED RESOURCES</vt:lpstr>
      <vt:lpstr>INEFFICIENTLY LOW QUALITY</vt:lpstr>
      <vt:lpstr>PowerPoint Presentation</vt:lpstr>
      <vt:lpstr>BLACK MARKETS</vt:lpstr>
      <vt:lpstr>PowerPoint Presentation</vt:lpstr>
      <vt:lpstr>1a) Given the new price of $7 some homeowners now think it’s not worth the hassle to rent out spaces.  This causes:</vt:lpstr>
      <vt:lpstr>1a) Given the new price of $7 some homeowners now think it’s not worth the hassle to rent out spaces.  This causes:</vt:lpstr>
      <vt:lpstr>SO WHY ARE THERE PRICE CEILINGS?</vt:lpstr>
      <vt:lpstr>PRICE FLOORS    </vt:lpstr>
      <vt:lpstr>THE MARKET FOR BUTTER IN THE ABSENCE OF GOVERNMENT CONTROLS</vt:lpstr>
      <vt:lpstr>BINDING, OR EFFECTIVE, PRICE FLOORS</vt:lpstr>
      <vt:lpstr>HOW A PRICE FLOOR CAUSES INEFFICIENCY</vt:lpstr>
      <vt:lpstr>THE EFFECTS OF A PRICE FLOOR</vt:lpstr>
      <vt:lpstr>A PRICE FLOOR CAUSES INEFFICIENTLY LOW QUANTITY</vt:lpstr>
      <vt:lpstr>INEFFICIENT ALLOCATION OF SALES AMONG SELLERS</vt:lpstr>
      <vt:lpstr>WASTED RESOURCES</vt:lpstr>
      <vt:lpstr>INEFFICIENTLY HIGH QUALITY</vt:lpstr>
      <vt:lpstr>ILLEGAL ACTIVITY</vt:lpstr>
      <vt:lpstr>SO WHY ARE THERE PRICE FLOORS?</vt:lpstr>
      <vt:lpstr>PowerPoint Presentation</vt:lpstr>
      <vt:lpstr>PowerPoint Presentation</vt:lpstr>
      <vt:lpstr>CONTROLLING QUANTITIES</vt:lpstr>
      <vt:lpstr>THE MARKET FOR TAXI RIDES IN THE ABSENCE OF GOVERNMENT CONTROLS</vt:lpstr>
      <vt:lpstr>PowerPoint Presentation</vt:lpstr>
      <vt:lpstr>EFFECT OF A QUOTA ON THE MARKET FOR TAXI RIDES</vt:lpstr>
      <vt:lpstr>EFFECT OF A QUOTA ON THE MARKET FOR TAXI RIDES</vt:lpstr>
      <vt:lpstr>EFFECT OF A QUOTA ON THE MARKET FOR TAXI RIDES</vt:lpstr>
      <vt:lpstr>THE COSTS OF QUANTITY CONTROLS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Solina Lindahl</dc:creator>
  <cp:lastModifiedBy>Lukia Kliossis</cp:lastModifiedBy>
  <cp:revision>118</cp:revision>
  <dcterms:created xsi:type="dcterms:W3CDTF">2012-06-24T14:41:37Z</dcterms:created>
  <dcterms:modified xsi:type="dcterms:W3CDTF">2015-04-08T14:58:08Z</dcterms:modified>
</cp:coreProperties>
</file>