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theme/theme1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9.xml" ContentType="application/vnd.openxmlformats-officedocument.theme+xml"/>
  <Override PartName="/ppt/slideLayouts/slideLayout44.xml" ContentType="application/vnd.openxmlformats-officedocument.presentationml.slideLayout+xml"/>
  <Override PartName="/ppt/theme/theme2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1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2.xml" ContentType="application/vnd.openxmlformats-officedocument.theme+xml"/>
  <Override PartName="/ppt/slideLayouts/slideLayout50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0.xml" ContentType="application/vnd.openxmlformats-officedocument.theme+xml"/>
  <Override PartName="/ppt/slideLayouts/slideLayout67.xml" ContentType="application/vnd.openxmlformats-officedocument.presentationml.slideLayout+xml"/>
  <Override PartName="/ppt/theme/theme3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5.xml" ContentType="application/vnd.openxmlformats-officedocument.theme+xml"/>
  <Override PartName="/ppt/slideLayouts/slideLayout82.xml" ContentType="application/vnd.openxmlformats-officedocument.presentationml.slideLayout+xml"/>
  <Override PartName="/ppt/theme/theme36.xml" ContentType="application/vnd.openxmlformats-officedocument.theme+xml"/>
  <Override PartName="/ppt/slideLayouts/slideLayout83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00" r:id="rId4"/>
    <p:sldMasterId id="2147483706" r:id="rId5"/>
    <p:sldMasterId id="2147483710" r:id="rId6"/>
    <p:sldMasterId id="2147483713" r:id="rId7"/>
    <p:sldMasterId id="2147483716" r:id="rId8"/>
    <p:sldMasterId id="2147483719" r:id="rId9"/>
    <p:sldMasterId id="2147483722" r:id="rId10"/>
    <p:sldMasterId id="2147483724" r:id="rId11"/>
    <p:sldMasterId id="2147483742" r:id="rId12"/>
    <p:sldMasterId id="2147483744" r:id="rId13"/>
    <p:sldMasterId id="2147483746" r:id="rId14"/>
    <p:sldMasterId id="2147483753" r:id="rId15"/>
    <p:sldMasterId id="2147483757" r:id="rId16"/>
    <p:sldMasterId id="2147483761" r:id="rId17"/>
    <p:sldMasterId id="2147483764" r:id="rId18"/>
    <p:sldMasterId id="2147483767" r:id="rId19"/>
    <p:sldMasterId id="2147483770" r:id="rId20"/>
    <p:sldMasterId id="2147483772" r:id="rId21"/>
    <p:sldMasterId id="2147483775" r:id="rId22"/>
    <p:sldMasterId id="2147483779" r:id="rId23"/>
    <p:sldMasterId id="2147483781" r:id="rId24"/>
    <p:sldMasterId id="2147483782" r:id="rId25"/>
    <p:sldMasterId id="2147483788" r:id="rId26"/>
    <p:sldMasterId id="2147483792" r:id="rId27"/>
    <p:sldMasterId id="2147483795" r:id="rId28"/>
    <p:sldMasterId id="2147483798" r:id="rId29"/>
    <p:sldMasterId id="2147483801" r:id="rId30"/>
    <p:sldMasterId id="2147483804" r:id="rId31"/>
    <p:sldMasterId id="2147483806" r:id="rId32"/>
    <p:sldMasterId id="2147483809" r:id="rId33"/>
    <p:sldMasterId id="2147483814" r:id="rId34"/>
    <p:sldMasterId id="2147483819" r:id="rId35"/>
    <p:sldMasterId id="2147483824" r:id="rId36"/>
    <p:sldMasterId id="2147483826" r:id="rId37"/>
  </p:sldMasterIdLst>
  <p:notesMasterIdLst>
    <p:notesMasterId r:id="rId75"/>
  </p:notesMasterIdLst>
  <p:handoutMasterIdLst>
    <p:handoutMasterId r:id="rId76"/>
  </p:handoutMasterIdLst>
  <p:sldIdLst>
    <p:sldId id="257" r:id="rId38"/>
    <p:sldId id="258" r:id="rId39"/>
    <p:sldId id="259" r:id="rId40"/>
    <p:sldId id="295" r:id="rId41"/>
    <p:sldId id="294" r:id="rId42"/>
    <p:sldId id="266" r:id="rId43"/>
    <p:sldId id="267" r:id="rId44"/>
    <p:sldId id="263" r:id="rId45"/>
    <p:sldId id="291" r:id="rId46"/>
    <p:sldId id="292" r:id="rId47"/>
    <p:sldId id="271" r:id="rId48"/>
    <p:sldId id="272" r:id="rId49"/>
    <p:sldId id="276" r:id="rId50"/>
    <p:sldId id="256" r:id="rId51"/>
    <p:sldId id="298" r:id="rId52"/>
    <p:sldId id="277" r:id="rId53"/>
    <p:sldId id="278" r:id="rId54"/>
    <p:sldId id="290" r:id="rId55"/>
    <p:sldId id="260" r:id="rId56"/>
    <p:sldId id="280" r:id="rId57"/>
    <p:sldId id="283" r:id="rId58"/>
    <p:sldId id="315" r:id="rId59"/>
    <p:sldId id="264" r:id="rId60"/>
    <p:sldId id="286" r:id="rId61"/>
    <p:sldId id="287" r:id="rId62"/>
    <p:sldId id="288" r:id="rId63"/>
    <p:sldId id="289" r:id="rId64"/>
    <p:sldId id="301" r:id="rId65"/>
    <p:sldId id="302" r:id="rId66"/>
    <p:sldId id="262" r:id="rId67"/>
    <p:sldId id="303" r:id="rId68"/>
    <p:sldId id="310" r:id="rId69"/>
    <p:sldId id="308" r:id="rId70"/>
    <p:sldId id="305" r:id="rId71"/>
    <p:sldId id="306" r:id="rId72"/>
    <p:sldId id="307" r:id="rId73"/>
    <p:sldId id="309" r:id="rId74"/>
  </p:sldIdLst>
  <p:sldSz cx="9144000" cy="6858000" type="screen4x3"/>
  <p:notesSz cx="6858000" cy="9144000"/>
  <p:custDataLst>
    <p:tags r:id="rId7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Daly" initials="K" lastIdx="6" clrIdx="0"/>
  <p:cmAuthor id="1" name="Solina Lindahl" initials="SL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0769" autoAdjust="0"/>
  </p:normalViewPr>
  <p:slideViewPr>
    <p:cSldViewPr>
      <p:cViewPr>
        <p:scale>
          <a:sx n="102" d="100"/>
          <a:sy n="102" d="100"/>
        </p:scale>
        <p:origin x="-486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-312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66" Type="http://schemas.openxmlformats.org/officeDocument/2006/relationships/slide" Target="slides/slide29.xml"/><Relationship Id="rId74" Type="http://schemas.openxmlformats.org/officeDocument/2006/relationships/slide" Target="slides/slide3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4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slide" Target="slides/slide36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slide" Target="slides/slide19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77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slide" Target="slides/slide3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slide" Target="slides/slide33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F6C52-BE7D-DB4D-B392-9A576EE8BC5E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D0C23-6F27-284F-ACAF-7D3B40BA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233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8FFA0-845E-4FBF-93AD-CC82E1DB271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5DEFA-6C6C-4DAF-B7A3-3A9350A23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947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movieclips.com/xYEyV-the-bourne-identity-movie-you-need-money-i-need-a-ride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7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57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i="1" u="sng" smtClean="0">
                <a:latin typeface="Arial" pitchFamily="34" charset="0"/>
              </a:rPr>
              <a:t>Figure Caption:</a:t>
            </a:r>
            <a:r>
              <a:rPr lang="en-US" b="1" i="1" smtClean="0">
                <a:latin typeface="Arial" pitchFamily="34" charset="0"/>
              </a:rPr>
              <a:t> </a:t>
            </a:r>
          </a:p>
          <a:p>
            <a:r>
              <a:rPr lang="en-US" b="1" smtClean="0">
                <a:latin typeface="Arial" pitchFamily="34" charset="0"/>
              </a:rPr>
              <a:t>Figure 4-6: The Supply Curve for Used Textbooks</a:t>
            </a:r>
          </a:p>
          <a:p>
            <a:r>
              <a:rPr lang="en-US" smtClean="0">
                <a:latin typeface="Arial" pitchFamily="34" charset="0"/>
              </a:rPr>
              <a:t>The supply curve illustrates sellers’ cost, the lowest price at which a potential seller is willing to sell the good, and the quantity supplied at that price. Each of the five students has one book to sell and each has a different cost, as indicated in the accompanying table. At a price of $5 the quantity supplied is one (Andrew), at $15 it is two (Andrew and Betty), and so on until you reach $45, the price at which all five students are willing to sell.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17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85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i="1" u="sng" smtClean="0">
                <a:latin typeface="Arial" pitchFamily="34" charset="0"/>
              </a:rPr>
              <a:t>Figure Caption:</a:t>
            </a:r>
            <a:r>
              <a:rPr lang="en-US" b="1" i="1" smtClean="0">
                <a:latin typeface="Arial" pitchFamily="34" charset="0"/>
              </a:rPr>
              <a:t> </a:t>
            </a:r>
          </a:p>
          <a:p>
            <a:r>
              <a:rPr lang="en-US" b="1" smtClean="0">
                <a:latin typeface="Arial" pitchFamily="34" charset="0"/>
              </a:rPr>
              <a:t>Figure 4-8: Producer Surplus</a:t>
            </a:r>
            <a:endParaRPr lang="en-US" smtClean="0">
              <a:latin typeface="Arial" pitchFamily="34" charset="0"/>
            </a:endParaRPr>
          </a:p>
          <a:p>
            <a:r>
              <a:rPr lang="en-US" smtClean="0">
                <a:latin typeface="Arial" pitchFamily="34" charset="0"/>
              </a:rPr>
              <a:t>Here is the supply curve for wheat. At a price of $5 per bushel, farmers supply 1 million bushels. The producer surplus at this price is equal to the shaded area: the area above the supply curve but below the price. This is the total gain to producers— farmers in this case—from supplying their product when the price is $5.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41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4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21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(22-4)/2 = 1080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14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2E53D38-51DD-4388-A4D2-082DDA730E9E}" type="slidenum">
              <a:rPr lang="en-US" sz="1200" smtClean="0">
                <a:latin typeface="Arial" pitchFamily="34" charset="0"/>
              </a:rPr>
              <a:pPr eaLnBrk="1" hangingPunct="1"/>
              <a:t>24</a:t>
            </a:fld>
            <a:endParaRPr lang="en-US" sz="12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054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7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39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http://movieclips.com/xYEyV-the-bourne-identity-movie-you-need-money-i-need-a-ride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46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33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right answer. </a:t>
            </a:r>
            <a:r>
              <a:rPr lang="en-US" baseline="0" dirty="0" smtClean="0"/>
              <a:t>A represents </a:t>
            </a:r>
            <a:r>
              <a:rPr lang="en-US" baseline="0" dirty="0" err="1" smtClean="0"/>
              <a:t>Nozick’s</a:t>
            </a:r>
            <a:r>
              <a:rPr lang="en-US" baseline="0" dirty="0" smtClean="0"/>
              <a:t> libertarian theory, B represents Marx’s (and general Socialist sentiment of) equality, C represents the Utilitarian idea.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036A36-B3E5-45FD-A575-0C8D7E54F80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32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52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57C5EB-DA51-4011-A7AC-24BD3A04EE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D3C759-65ED-4F47-8501-A18EEE431E8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This type of exercise takes just a few minutes: get students to pair up, discuss the question with their partner and then be prepared to share their combined ideas to the class. Call on volunteers and non-volunteers to mix it up.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7EE45F-DC4F-4266-AC66-E5A6DCEAFCE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6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9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52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i="1" u="sng" smtClean="0">
                <a:latin typeface="Arial" pitchFamily="34" charset="0"/>
              </a:rPr>
              <a:t>Figure Caption:</a:t>
            </a:r>
            <a:r>
              <a:rPr lang="en-US" smtClean="0">
                <a:latin typeface="Arial" pitchFamily="34" charset="0"/>
              </a:rPr>
              <a:t>  </a:t>
            </a:r>
          </a:p>
          <a:p>
            <a:r>
              <a:rPr lang="en-US" b="1" dirty="0" smtClean="0">
                <a:latin typeface="Arial" pitchFamily="34" charset="0"/>
              </a:rPr>
              <a:t>Figure 4-1: The Demand Curve for Used Textbooks</a:t>
            </a:r>
            <a:endParaRPr lang="en-US" dirty="0" smtClean="0">
              <a:latin typeface="Arial" pitchFamily="34" charset="0"/>
            </a:endParaRPr>
          </a:p>
          <a:p>
            <a:r>
              <a:rPr lang="en-US" dirty="0" smtClean="0">
                <a:latin typeface="Arial" pitchFamily="34" charset="0"/>
              </a:rPr>
              <a:t>With only five potential consumers in this market, the demand curve is step-shaped. Each step represents one consumer, and its height indicates that consumer’s willingness to pay—the maximum price at which each will buy a used textbook—as indicated in the table. </a:t>
            </a:r>
            <a:r>
              <a:rPr lang="en-US" dirty="0" err="1" smtClean="0">
                <a:latin typeface="Arial" pitchFamily="34" charset="0"/>
              </a:rPr>
              <a:t>Aleisha</a:t>
            </a:r>
            <a:r>
              <a:rPr lang="en-US" dirty="0" smtClean="0">
                <a:latin typeface="Arial" pitchFamily="34" charset="0"/>
              </a:rPr>
              <a:t> has the highest willingness to pay at $59, Brad has the next highest at $45, and so on down to Edwina with the lowest willingness to pay at $10. At a price of $59, the quantity demanded is one (</a:t>
            </a:r>
            <a:r>
              <a:rPr lang="en-US" dirty="0" err="1" smtClean="0">
                <a:latin typeface="Arial" pitchFamily="34" charset="0"/>
              </a:rPr>
              <a:t>Aleisha</a:t>
            </a:r>
            <a:r>
              <a:rPr lang="en-US" dirty="0" smtClean="0">
                <a:latin typeface="Arial" pitchFamily="34" charset="0"/>
              </a:rPr>
              <a:t>); at a price of $45, the quantity demanded is two (</a:t>
            </a:r>
            <a:r>
              <a:rPr lang="en-US" dirty="0" err="1" smtClean="0">
                <a:latin typeface="Arial" pitchFamily="34" charset="0"/>
              </a:rPr>
              <a:t>Aleisha</a:t>
            </a:r>
            <a:r>
              <a:rPr lang="en-US" dirty="0" smtClean="0">
                <a:latin typeface="Arial" pitchFamily="34" charset="0"/>
              </a:rPr>
              <a:t> and Brad); and so on until you reach a price of $10, at which all five students are willing to purchase a book.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DEFA-6C6C-4DAF-B7A3-3A9350A23A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29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i="1" dirty="0" smtClean="0"/>
              <a:t>Teaching </a:t>
            </a:r>
            <a:r>
              <a:rPr lang="en-US" i="1" dirty="0" err="1" smtClean="0"/>
              <a:t>Tip:You</a:t>
            </a:r>
            <a:r>
              <a:rPr lang="en-US" i="1" dirty="0" smtClean="0"/>
              <a:t> can easily personalize consumer surplus. Look for a student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with a Coke, coffee, or water. Ask how much he or she paid for it.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Then ask if that was the maximum they would have paid or if the store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had been charging a little more would they still have bought it. They likely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will admit they still would have bought </a:t>
            </a:r>
            <a:r>
              <a:rPr lang="en-US" dirty="0" err="1" smtClean="0"/>
              <a:t>it.Then</a:t>
            </a:r>
            <a:r>
              <a:rPr lang="en-US" dirty="0" smtClean="0"/>
              <a:t> ask what is the maximum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price they would have paid before walking away without buying. Calculate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their consumer surplus from the transaction and relate this to how it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would be measured on a demand diagram.</a:t>
            </a: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C22769-21A0-44B7-ACA4-AFC13926D9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://krugman.blogs.nytimes.com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hyperlink" Target="http://www.gregmankiw.blogspot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://research.stlouisfed.org/fred2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krugman.blogs.nytimes.com/" TargetMode="External"/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ls.gov/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://krugman.blogs.nytimes.com/" TargetMode="External"/><Relationship Id="rId2" Type="http://schemas.openxmlformats.org/officeDocument/2006/relationships/hyperlink" Target="http://www.gregmankiw.blogspot.com/" TargetMode="External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6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12.png"/><Relationship Id="rId10" Type="http://schemas.openxmlformats.org/officeDocument/2006/relationships/hyperlink" Target="http://www.bea.gov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18.png"/><Relationship Id="rId14" Type="http://schemas.openxmlformats.org/officeDocument/2006/relationships/hyperlink" Target="http://research.stlouisfed.org/fred2/" TargetMode="Externa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krugman.blogs.nytimes.com/" TargetMode="External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research.stlouisfed.org/fred2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hyperlink" Target="http://krugman.blogs.nytimes.com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hyperlink" Target="http://www.gregmankiw.blogspot.com/" TargetMode="External"/><Relationship Id="rId1" Type="http://schemas.openxmlformats.org/officeDocument/2006/relationships/slideMaster" Target="../slideMasters/slideMaster26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://research.stlouisfed.org/fred2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andara" pitchFamily="34" charset="0"/>
              </a:defRPr>
            </a:lvl1pPr>
            <a:lvl2pPr>
              <a:defRPr sz="2800" baseline="0">
                <a:latin typeface="Candara" pitchFamily="34" charset="0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2324100" y="6629400"/>
            <a:ext cx="4800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i="0" kern="120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Copyright 2013 Worth Publishers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44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334000"/>
            <a:ext cx="9136063" cy="15240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Slides </a:t>
            </a: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by Solina Lindahl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257800"/>
            <a:ext cx="7772400" cy="16001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4800" b="1" kern="0" spc="500" dirty="0" smtClean="0">
                <a:latin typeface="Tw Cen MT"/>
                <a:cs typeface="Tw Cen MT"/>
              </a:rPr>
              <a:t>Consumer and Producer Surplus</a:t>
            </a:r>
            <a:endParaRPr lang="en-US" sz="4800" b="1" kern="0" spc="5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 smtClean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  <a:endParaRPr lang="en-US" sz="1600" b="0" i="0" spc="300" dirty="0">
              <a:solidFill>
                <a:srgbClr val="F79646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  <a:endParaRPr lang="en-US" sz="4800" b="0" dirty="0"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3048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8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971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3434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742950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676400"/>
          </a:xfrm>
          <a:prstGeom prst="downArrowCallout">
            <a:avLst>
              <a:gd name="adj1" fmla="val 32640"/>
              <a:gd name="adj2" fmla="val 28183"/>
              <a:gd name="adj3" fmla="val 25000"/>
              <a:gd name="adj4" fmla="val 6179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     What you will learn in this chapter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161410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3536" y="-76200"/>
            <a:ext cx="943896" cy="99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" action="ppaction://noaction"/>
          </p:cNvPr>
          <p:cNvSpPr/>
          <p:nvPr/>
        </p:nvSpPr>
        <p:spPr>
          <a:xfrm>
            <a:off x="0" y="5952053"/>
            <a:ext cx="1143000" cy="905947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</a:t>
            </a: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Active Learning</a:t>
            </a:r>
            <a:endParaRPr lang="en-US" sz="11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26895" y="6209547"/>
            <a:ext cx="63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noaction"/>
              </a:rPr>
              <a:t>To Video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Copyright 2015 Worth Publishers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9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4573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519720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5952053"/>
            <a:ext cx="1143000" cy="905947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</a:t>
            </a: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Active Learning</a:t>
            </a:r>
            <a:endParaRPr lang="en-US" sz="1100" b="1" spc="60" dirty="0">
              <a:ln w="9000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126895" y="6209547"/>
            <a:ext cx="63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hlinkClick r:id="" action="ppaction://noaction"/>
              </a:rPr>
              <a:t>To Video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2265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2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>
                <a:solidFill>
                  <a:srgbClr val="4BACC6">
                    <a:lumMod val="75000"/>
                  </a:srgbClr>
                </a:solidFill>
              </a:rPr>
              <a:t>ECONOMICS</a:t>
            </a:r>
            <a:endParaRPr lang="en-US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455229" y="6603259"/>
            <a:ext cx="7096993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758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3844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/>
        </p:nvSpPr>
        <p:spPr>
          <a:xfrm>
            <a:off x="0" y="5952053"/>
            <a:ext cx="1143000" cy="905947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</a:t>
            </a: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Active Learning</a:t>
            </a:r>
            <a:endParaRPr lang="en-US" sz="11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26895" y="6209547"/>
            <a:ext cx="63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noaction"/>
              </a:rPr>
              <a:t>To Video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9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65795"/>
            <a:ext cx="13589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cap="all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  <a:ea typeface="+mj-ea"/>
                <a:cs typeface="+mj-cs"/>
              </a:rPr>
              <a:t>Chapter</a:t>
            </a:r>
            <a:endParaRPr lang="en-US" sz="2000" b="1" cap="all" dirty="0">
              <a:solidFill>
                <a:schemeClr val="bg1">
                  <a:lumMod val="7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763" y="4953000"/>
            <a:ext cx="9148763" cy="33813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cap="small" spc="400" dirty="0">
                <a:solidFill>
                  <a:schemeClr val="bg1"/>
                </a:solidFill>
                <a:latin typeface="Tw Cen MT" pitchFamily="34" charset="0"/>
              </a:rPr>
              <a:t>Dynamic PowerPoint™ Slides by </a:t>
            </a:r>
            <a:r>
              <a:rPr lang="en-US" sz="1600" cap="small" spc="400" dirty="0" err="1">
                <a:solidFill>
                  <a:schemeClr val="bg1"/>
                </a:solidFill>
                <a:latin typeface="Tw Cen MT" pitchFamily="34" charset="0"/>
              </a:rPr>
              <a:t>Solina</a:t>
            </a:r>
            <a:r>
              <a:rPr lang="en-US" sz="1600" cap="small" spc="4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600" cap="small" spc="400" dirty="0" err="1">
                <a:solidFill>
                  <a:schemeClr val="bg1"/>
                </a:solidFill>
                <a:latin typeface="Tw Cen MT" pitchFamily="34" charset="0"/>
              </a:rPr>
              <a:t>Lindahl</a:t>
            </a:r>
            <a:endParaRPr lang="en-US" sz="1600" cap="small" spc="4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159746" name="Picture 2" descr="C:\Users\solina\Dropbox\Krugman 3e Dynamic PPTs\Krugman 3e material\covers\Krugman3e_Econ_FrontCover.jp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0941" y="0"/>
            <a:ext cx="4303059" cy="11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486398"/>
            <a:ext cx="7772400" cy="13716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Consumer</a:t>
            </a:r>
            <a:r>
              <a:rPr lang="en-US" sz="4400" baseline="0" dirty="0" smtClean="0"/>
              <a:t> and Producer Surplus</a:t>
            </a:r>
            <a:endParaRPr lang="en-US" sz="44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317" y="5389657"/>
            <a:ext cx="31180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4</a:t>
            </a:r>
            <a:endParaRPr lang="en-US" sz="8000" b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9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CC41E-FED2-45C2-81A4-A3B1F8E02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>
              <a:defRPr sz="1100" i="0" cap="small" spc="400" baseline="0" smtClean="0"/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/>
          </a:p>
        </p:txBody>
      </p:sp>
      <p:pic>
        <p:nvPicPr>
          <p:cNvPr id="33794" name="Picture 2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34" y="3737661"/>
            <a:ext cx="2895599" cy="83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2015 Worth Publishers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1713-1D0B-4B99-A834-6A9E7C28A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97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0"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87308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7400" y="51250"/>
            <a:ext cx="3276600" cy="13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andara" pitchFamily="34" charset="0"/>
              </a:defRPr>
            </a:lvl1pPr>
            <a:lvl2pPr>
              <a:defRPr sz="2800" baseline="0">
                <a:latin typeface="Candara" pitchFamily="34" charset="0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3844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TAKE A LOOK…..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Dynamic PowerPoint™ Slides by </a:t>
            </a:r>
            <a:r>
              <a:rPr lang="en-US" sz="1400" b="1" i="0" kern="0" cap="small" spc="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Solina</a:t>
            </a: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 </a:t>
            </a:r>
            <a:r>
              <a:rPr lang="en-US" sz="1400" b="1" i="0" kern="0" cap="small" spc="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Lindahl</a:t>
            </a:r>
            <a:endParaRPr lang="en-US" sz="1400" b="1" i="0" kern="0" cap="small" spc="400" dirty="0">
              <a:solidFill>
                <a:schemeClr val="tx1">
                  <a:lumMod val="50000"/>
                  <a:lumOff val="50000"/>
                </a:schemeClr>
              </a:solidFill>
              <a:latin typeface="Tw Cen MT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486400"/>
            <a:ext cx="7772400" cy="13715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b="1" kern="0" spc="500" dirty="0" smtClean="0">
                <a:latin typeface="Tw Cen MT"/>
                <a:cs typeface="Tw Cen MT"/>
              </a:rPr>
              <a:t>First Principles</a:t>
            </a:r>
            <a:endParaRPr lang="en-US" b="1" kern="0" spc="5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 smtClean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  <a:endParaRPr lang="en-US" sz="1600" b="0" i="0" spc="300" dirty="0">
              <a:solidFill>
                <a:srgbClr val="F79646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  <a:endParaRPr lang="en-US" sz="4800" b="0" dirty="0"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667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105400"/>
            <a:ext cx="2667000" cy="36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105400"/>
            <a:ext cx="3130550" cy="38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12"/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590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37338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12813" indent="-5715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120015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 marL="137160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 marL="17145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 marL="21717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676400"/>
          </a:xfrm>
          <a:prstGeom prst="downArrowCallout">
            <a:avLst>
              <a:gd name="adj1" fmla="val 32640"/>
              <a:gd name="adj2" fmla="val 28183"/>
              <a:gd name="adj3" fmla="val 25000"/>
              <a:gd name="adj4" fmla="val 6179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     What you will learn in this chapter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3844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0"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87308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7400" y="51250"/>
            <a:ext cx="3276600" cy="13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89" y="0"/>
            <a:ext cx="1140511" cy="77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2"/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590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37338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TAKE A LOOK…..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Dynamic PowerPoint™ Slides by </a:t>
            </a:r>
            <a:r>
              <a:rPr lang="en-US" sz="1400" b="1" i="0" kern="0" cap="small" spc="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Solina</a:t>
            </a: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 </a:t>
            </a:r>
            <a:r>
              <a:rPr lang="en-US" sz="1400" b="1" i="0" kern="0" cap="small" spc="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Lindahl</a:t>
            </a:r>
            <a:endParaRPr lang="en-US" sz="1400" b="1" i="0" kern="0" cap="small" spc="400" dirty="0">
              <a:solidFill>
                <a:schemeClr val="tx1">
                  <a:lumMod val="50000"/>
                  <a:lumOff val="50000"/>
                </a:schemeClr>
              </a:solidFill>
              <a:latin typeface="Tw Cen MT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486400"/>
            <a:ext cx="7772400" cy="13715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b="1" kern="0" spc="500" dirty="0" smtClean="0">
                <a:latin typeface="Tw Cen MT"/>
                <a:cs typeface="Tw Cen MT"/>
              </a:rPr>
              <a:t>International Trade</a:t>
            </a:r>
            <a:endParaRPr lang="en-US" b="1" kern="0" spc="5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 smtClean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  <a:endParaRPr lang="en-US" sz="1600" b="0" i="0" spc="300" dirty="0">
              <a:solidFill>
                <a:srgbClr val="F79646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  <a:endParaRPr lang="en-US" sz="4800" b="0" dirty="0"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3048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8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971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3434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742950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676400"/>
          </a:xfrm>
          <a:prstGeom prst="downArrowCallout">
            <a:avLst>
              <a:gd name="adj1" fmla="val 32640"/>
              <a:gd name="adj2" fmla="val 28183"/>
              <a:gd name="adj3" fmla="val 25000"/>
              <a:gd name="adj4" fmla="val 6179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     What you will learn in this chapter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161410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4573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90603" y="6755659"/>
            <a:ext cx="709699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519720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5952053"/>
            <a:ext cx="1143000" cy="905947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</a:t>
            </a: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Active Learning</a:t>
            </a:r>
            <a:endParaRPr lang="en-US" sz="1100" b="1" spc="60" dirty="0">
              <a:ln w="9000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126895" y="6209547"/>
            <a:ext cx="63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hlinkClick r:id="" action="ppaction://noaction"/>
              </a:rPr>
              <a:t>To Video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2265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TAKE A LOOK…..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3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89" y="0"/>
            <a:ext cx="1140511" cy="77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745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52451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400800"/>
            <a:ext cx="4572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5AF1-12B8-4F2E-9D8C-124ED26B0F0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660037"/>
      </p:ext>
    </p:extLst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14400" y="6629400"/>
            <a:ext cx="7315200" cy="21272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120651"/>
      </p:ext>
    </p:extLst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1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89" y="0"/>
            <a:ext cx="1140511" cy="77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689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52451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400800"/>
            <a:ext cx="4572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5AF1-12B8-4F2E-9D8C-124ED26B0F0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698576"/>
      </p:ext>
    </p:extLst>
  </p:cSld>
  <p:clrMapOvr>
    <a:masterClrMapping/>
  </p:clrMapOvr>
  <p:transition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14400" y="6629400"/>
            <a:ext cx="7315200" cy="21272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27925"/>
      </p:ext>
    </p:extLst>
  </p:cSld>
  <p:clrMapOvr>
    <a:masterClrMapping/>
  </p:clrMapOvr>
  <p:transition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489" y="0"/>
            <a:ext cx="1140511" cy="77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65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52451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8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400800"/>
            <a:ext cx="4572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5AF1-12B8-4F2E-9D8C-124ED26B0F0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213932"/>
      </p:ext>
    </p:extLst>
  </p:cSld>
  <p:clrMapOvr>
    <a:masterClrMapping/>
  </p:clrMapOvr>
  <p:transition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14400" y="6629400"/>
            <a:ext cx="7315200" cy="212725"/>
          </a:xfr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Copyright 2015 Worth Publishers   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373660"/>
      </p:ext>
    </p:extLst>
  </p:cSld>
  <p:clrMapOvr>
    <a:masterClrMapping/>
  </p:clrMapOvr>
  <p:transition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2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>
                <a:solidFill>
                  <a:srgbClr val="4BACC6">
                    <a:lumMod val="75000"/>
                  </a:srgbClr>
                </a:solidFill>
              </a:rPr>
              <a:t>ECONOMICS</a:t>
            </a:r>
            <a:endParaRPr lang="en-US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455229" y="6603259"/>
            <a:ext cx="7096993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758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" Target="../slides/slide3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1.xml"/><Relationship Id="rId4" Type="http://schemas.openxmlformats.org/officeDocument/2006/relationships/slide" Target="../slides/slide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slide" Target="../slides/slide3.xml"/><Relationship Id="rId4" Type="http://schemas.openxmlformats.org/officeDocument/2006/relationships/slide" Target="../slides/slide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4.xml"/><Relationship Id="rId4" Type="http://schemas.openxmlformats.org/officeDocument/2006/relationships/slide" Target="../slides/slide3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slide" Target="../slides/slide3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slide" Target="../slides/slide3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slide" Target="../slides/slide3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slide" Target="../slides/slide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slide" Target="../slides/slide3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4.xml"/><Relationship Id="rId4" Type="http://schemas.openxmlformats.org/officeDocument/2006/relationships/slide" Target="../slides/slide3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slide" Target="../slides/slide3.xml"/><Relationship Id="rId4" Type="http://schemas.openxmlformats.org/officeDocument/2006/relationships/image" Target="../media/image1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slide" Target="../slides/slide3.xml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50.xml"/><Relationship Id="rId4" Type="http://schemas.openxmlformats.org/officeDocument/2006/relationships/slide" Target="../slides/slide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slide" Target="../slides/slide4.xml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Layout" Target="../slideLayouts/slideLayout53.xml"/><Relationship Id="rId7" Type="http://schemas.openxmlformats.org/officeDocument/2006/relationships/slide" Target="../slides/slid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25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theme" Target="../theme/theme2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theme" Target="../theme/theme2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slide" Target="../slides/slide4.xml"/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theme" Target="../theme/theme3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67.xml"/><Relationship Id="rId4" Type="http://schemas.openxmlformats.org/officeDocument/2006/relationships/slide" Target="../slides/slide4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theme" Target="../theme/theme32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slide" Target="../slides/slide3.xml"/><Relationship Id="rId4" Type="http://schemas.openxmlformats.org/officeDocument/2006/relationships/slide" Target="../slides/slide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" Target="../slides/slide3.xml"/><Relationship Id="rId5" Type="http://schemas.openxmlformats.org/officeDocument/2006/relationships/theme" Target="../theme/theme33.xml"/><Relationship Id="rId4" Type="http://schemas.openxmlformats.org/officeDocument/2006/relationships/slideLayout" Target="../slideLayouts/slideLayout73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" Target="../slides/slide3.xml"/><Relationship Id="rId5" Type="http://schemas.openxmlformats.org/officeDocument/2006/relationships/theme" Target="../theme/theme34.xml"/><Relationship Id="rId4" Type="http://schemas.openxmlformats.org/officeDocument/2006/relationships/slideLayout" Target="../slideLayouts/slideLayout77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" Target="../slides/slide3.xml"/><Relationship Id="rId5" Type="http://schemas.openxmlformats.org/officeDocument/2006/relationships/theme" Target="../theme/theme35.xml"/><Relationship Id="rId4" Type="http://schemas.openxmlformats.org/officeDocument/2006/relationships/slideLayout" Target="../slideLayouts/slideLayout81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82.xml"/><Relationship Id="rId4" Type="http://schemas.openxmlformats.org/officeDocument/2006/relationships/slide" Target="../slides/slide3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Layout" Target="../slideLayouts/slideLayout7.xml"/><Relationship Id="rId7" Type="http://schemas.openxmlformats.org/officeDocument/2006/relationships/slide" Target="../slides/slid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en-US" smtClean="0"/>
              <a:t>Copyright 2015 Worth Publishers    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0600" y="120650"/>
            <a:ext cx="8153400" cy="946150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Take a look…..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6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F8EF59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spc="60" dirty="0" smtClean="0">
                <a:ln w="9000" cmpd="sng">
                  <a:noFill/>
                  <a:prstDash val="solid"/>
                </a:ln>
                <a:solidFill>
                  <a:srgbClr val="C5BE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spc="60" dirty="0">
              <a:ln w="9000" cmpd="sng">
                <a:noFill/>
                <a:prstDash val="solid"/>
              </a:ln>
              <a:solidFill>
                <a:srgbClr val="C5BE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7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08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10234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3854173" y="392043"/>
            <a:ext cx="2853083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i="1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IN ACTION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63367" y="589723"/>
            <a:ext cx="474870" cy="4859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6225" dir="6960000" sx="122000" sy="122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9646">
                  <a:lumMod val="75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3379193" y="640391"/>
            <a:ext cx="337086" cy="381002"/>
          </a:xfrm>
          <a:prstGeom prst="triangle">
            <a:avLst>
              <a:gd name="adj" fmla="val 499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667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2700" y="4809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66800" y="6553200"/>
            <a:ext cx="7543800" cy="228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7607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 cap="all" spc="-200" baseline="0">
          <a:solidFill>
            <a:schemeClr val="accent5">
              <a:lumMod val="75000"/>
            </a:schemeClr>
          </a:solidFill>
          <a:latin typeface="Verdana"/>
          <a:ea typeface="+mj-ea"/>
          <a:cs typeface="Verdana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8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8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2015 Worth Publishers    </a:t>
            </a: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F8EF59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rgbClr val="C5BE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rgbClr val="C5BE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0600" y="120650"/>
            <a:ext cx="8153400" cy="946150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Take a look…..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5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 cmpd="sng">
            <a:solidFill>
              <a:schemeClr val="tx2">
                <a:lumMod val="20000"/>
                <a:lumOff val="80000"/>
                <a:alpha val="71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Copyright 2015 Worth Publishers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4400" b="1" kern="1200" spc="-200" baseline="0">
          <a:solidFill>
            <a:schemeClr val="accent6">
              <a:lumMod val="75000"/>
            </a:schemeClr>
          </a:solidFill>
          <a:latin typeface="Candara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8489002" y="623184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smtClean="0">
                <a:latin typeface="Century Gothic"/>
                <a:cs typeface="Century Gothic"/>
                <a:hlinkClick r:id="rId3" action="ppaction://hlinksldjump"/>
              </a:rPr>
              <a:t>Back to Table of contents</a:t>
            </a:r>
            <a:endParaRPr lang="en-US" sz="800" b="0" dirty="0" smtClean="0">
              <a:latin typeface="Century Gothic"/>
              <a:cs typeface="Century Gothic"/>
            </a:endParaRPr>
          </a:p>
          <a:p>
            <a:endParaRPr lang="en-US" sz="900" b="0" dirty="0">
              <a:latin typeface="Candara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8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8489002" y="623184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smtClean="0">
                <a:latin typeface="Century Gothic"/>
                <a:cs typeface="Century Gothic"/>
                <a:hlinkClick r:id="rId3" action="ppaction://hlinksldjump"/>
              </a:rPr>
              <a:t>Back to Table of contents</a:t>
            </a:r>
            <a:endParaRPr lang="en-US" sz="800" b="0" dirty="0" smtClean="0">
              <a:latin typeface="Century Gothic"/>
              <a:cs typeface="Century Gothic"/>
            </a:endParaRPr>
          </a:p>
          <a:p>
            <a:endParaRPr lang="en-US" sz="900" b="0" dirty="0">
              <a:latin typeface="Candara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9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F8EF59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spc="60" dirty="0" smtClean="0">
                <a:ln w="9000" cmpd="sng">
                  <a:noFill/>
                  <a:prstDash val="solid"/>
                </a:ln>
                <a:solidFill>
                  <a:srgbClr val="C5BE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spc="60" dirty="0">
              <a:ln w="9000" cmpd="sng">
                <a:noFill/>
                <a:prstDash val="solid"/>
              </a:ln>
              <a:solidFill>
                <a:srgbClr val="C5BE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7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 cmpd="sng">
            <a:solidFill>
              <a:schemeClr val="tx2">
                <a:lumMod val="20000"/>
                <a:lumOff val="80000"/>
                <a:alpha val="71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6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99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4400" b="1" kern="1200" spc="-200" baseline="0">
          <a:solidFill>
            <a:schemeClr val="accent6">
              <a:lumMod val="75000"/>
            </a:schemeClr>
          </a:solidFill>
          <a:latin typeface="Candara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 cmpd="sng">
            <a:solidFill>
              <a:schemeClr val="tx2">
                <a:lumMod val="20000"/>
                <a:lumOff val="80000"/>
                <a:alpha val="71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6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65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4400" b="1" kern="1200" spc="-200" baseline="0">
          <a:solidFill>
            <a:schemeClr val="accent6">
              <a:lumMod val="75000"/>
            </a:schemeClr>
          </a:solidFill>
          <a:latin typeface="Candara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27000" cmpd="sng">
            <a:solidFill>
              <a:schemeClr val="tx2">
                <a:lumMod val="20000"/>
                <a:lumOff val="80000"/>
                <a:alpha val="71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6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84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4400" b="1" kern="1200" spc="-200" baseline="0">
          <a:solidFill>
            <a:schemeClr val="accent6">
              <a:lumMod val="75000"/>
            </a:schemeClr>
          </a:solidFill>
          <a:latin typeface="Candara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Copyright 2015 Worth Publishers  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08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10234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3854173" y="392043"/>
            <a:ext cx="2853083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i="1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IN ACTION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63367" y="589723"/>
            <a:ext cx="474870" cy="4859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6225" dir="6960000" sx="122000" sy="122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9646">
                  <a:lumMod val="75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3379193" y="640391"/>
            <a:ext cx="337086" cy="381002"/>
          </a:xfrm>
          <a:prstGeom prst="triangle">
            <a:avLst>
              <a:gd name="adj" fmla="val 499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667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2700" y="4809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66800" y="6553200"/>
            <a:ext cx="7543800" cy="228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7607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 cap="all" spc="-200" baseline="0">
          <a:solidFill>
            <a:schemeClr val="accent5">
              <a:lumMod val="75000"/>
            </a:schemeClr>
          </a:solidFill>
          <a:latin typeface="Verdana"/>
          <a:ea typeface="+mj-ea"/>
          <a:cs typeface="Verdana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8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9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5.xml"/><Relationship Id="rId7" Type="http://schemas.openxmlformats.org/officeDocument/2006/relationships/slide" Target="slide3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3.xml"/><Relationship Id="rId5" Type="http://schemas.openxmlformats.org/officeDocument/2006/relationships/slide" Target="slide21.xml"/><Relationship Id="rId10" Type="http://schemas.openxmlformats.org/officeDocument/2006/relationships/slide" Target="slide8.xml"/><Relationship Id="rId4" Type="http://schemas.openxmlformats.org/officeDocument/2006/relationships/slide" Target="slide15.xml"/><Relationship Id="rId9" Type="http://schemas.openxmlformats.org/officeDocument/2006/relationships/slide" Target="slide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movieclips.com/xYEyV-the-bourne-identity-movie-you-need-money-i-need-a-ride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48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dirty="0" smtClean="0"/>
              <a:t>If the price is $2010, what is the consumer surplus?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800" dirty="0" smtClean="0"/>
              <a:t>$3.588 million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800" dirty="0" smtClean="0"/>
              <a:t>$1.794 million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800" dirty="0" smtClean="0"/>
              <a:t>$6 million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800" dirty="0" smtClean="0"/>
              <a:t>$3 million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93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4800" y="2017574"/>
            <a:ext cx="4267200" cy="382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4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675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80" name="Group 416"/>
          <p:cNvGrpSpPr>
            <a:grpSpLocks/>
          </p:cNvGrpSpPr>
          <p:nvPr/>
        </p:nvGrpSpPr>
        <p:grpSpPr bwMode="auto">
          <a:xfrm>
            <a:off x="3598863" y="4397374"/>
            <a:ext cx="3335337" cy="1457325"/>
            <a:chOff x="2267" y="2576"/>
            <a:chExt cx="2101" cy="918"/>
          </a:xfrm>
        </p:grpSpPr>
        <p:sp>
          <p:nvSpPr>
            <p:cNvPr id="318675" name="Freeform 211"/>
            <p:cNvSpPr>
              <a:spLocks/>
            </p:cNvSpPr>
            <p:nvPr/>
          </p:nvSpPr>
          <p:spPr bwMode="auto">
            <a:xfrm>
              <a:off x="3435" y="3031"/>
              <a:ext cx="645" cy="463"/>
            </a:xfrm>
            <a:custGeom>
              <a:avLst/>
              <a:gdLst>
                <a:gd name="T0" fmla="*/ 144 w 160"/>
                <a:gd name="T1" fmla="*/ 133 h 133"/>
                <a:gd name="T2" fmla="*/ 160 w 160"/>
                <a:gd name="T3" fmla="*/ 116 h 133"/>
                <a:gd name="T4" fmla="*/ 160 w 160"/>
                <a:gd name="T5" fmla="*/ 17 h 133"/>
                <a:gd name="T6" fmla="*/ 144 w 160"/>
                <a:gd name="T7" fmla="*/ 0 h 133"/>
                <a:gd name="T8" fmla="*/ 16 w 160"/>
                <a:gd name="T9" fmla="*/ 0 h 133"/>
                <a:gd name="T10" fmla="*/ 0 w 160"/>
                <a:gd name="T11" fmla="*/ 17 h 133"/>
                <a:gd name="T12" fmla="*/ 0 w 160"/>
                <a:gd name="T13" fmla="*/ 116 h 133"/>
                <a:gd name="T14" fmla="*/ 16 w 160"/>
                <a:gd name="T15" fmla="*/ 133 h 133"/>
                <a:gd name="T16" fmla="*/ 144 w 160"/>
                <a:gd name="T1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33">
                  <a:moveTo>
                    <a:pt x="144" y="133"/>
                  </a:moveTo>
                  <a:cubicBezTo>
                    <a:pt x="153" y="133"/>
                    <a:pt x="160" y="125"/>
                    <a:pt x="160" y="116"/>
                  </a:cubicBezTo>
                  <a:cubicBezTo>
                    <a:pt x="160" y="17"/>
                    <a:pt x="160" y="17"/>
                    <a:pt x="160" y="17"/>
                  </a:cubicBezTo>
                  <a:cubicBezTo>
                    <a:pt x="160" y="7"/>
                    <a:pt x="153" y="0"/>
                    <a:pt x="14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5"/>
                    <a:pt x="7" y="133"/>
                    <a:pt x="16" y="133"/>
                  </a:cubicBezTo>
                  <a:lnTo>
                    <a:pt x="144" y="133"/>
                  </a:lnTo>
                  <a:close/>
                </a:path>
              </a:pathLst>
            </a:custGeom>
            <a:solidFill>
              <a:srgbClr val="D7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grpSp>
          <p:nvGrpSpPr>
            <p:cNvPr id="318879" name="Group 415"/>
            <p:cNvGrpSpPr>
              <a:grpSpLocks/>
            </p:cNvGrpSpPr>
            <p:nvPr/>
          </p:nvGrpSpPr>
          <p:grpSpPr bwMode="auto">
            <a:xfrm>
              <a:off x="2267" y="2576"/>
              <a:ext cx="2101" cy="878"/>
              <a:chOff x="2267" y="2576"/>
              <a:chExt cx="2101" cy="878"/>
            </a:xfrm>
          </p:grpSpPr>
          <p:sp>
            <p:nvSpPr>
              <p:cNvPr id="318673" name="Rectangle 209"/>
              <p:cNvSpPr>
                <a:spLocks noChangeArrowheads="1"/>
              </p:cNvSpPr>
              <p:nvPr/>
            </p:nvSpPr>
            <p:spPr bwMode="auto">
              <a:xfrm>
                <a:off x="2267" y="2576"/>
                <a:ext cx="334" cy="215"/>
              </a:xfrm>
              <a:prstGeom prst="rect">
                <a:avLst/>
              </a:prstGeom>
              <a:solidFill>
                <a:srgbClr val="C7D6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18674" name="Line 210"/>
              <p:cNvSpPr>
                <a:spLocks noChangeShapeType="1"/>
              </p:cNvSpPr>
              <p:nvPr/>
            </p:nvSpPr>
            <p:spPr bwMode="auto">
              <a:xfrm>
                <a:off x="2435" y="2685"/>
                <a:ext cx="1028" cy="38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18676" name="Rectangle 212"/>
              <p:cNvSpPr>
                <a:spLocks noChangeArrowheads="1"/>
              </p:cNvSpPr>
              <p:nvPr/>
            </p:nvSpPr>
            <p:spPr bwMode="auto">
              <a:xfrm>
                <a:off x="3502" y="3047"/>
                <a:ext cx="86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1588" indent="-1588"/>
                <a:r>
                  <a:rPr lang="en-US" sz="1400" dirty="0">
                    <a:solidFill>
                      <a:srgbClr val="000000"/>
                    </a:solidFill>
                    <a:latin typeface="Century Gothic"/>
                    <a:ea typeface="ＭＳ Ｐゴシック" pitchFamily="34" charset="-128"/>
                    <a:cs typeface="Century Gothic"/>
                  </a:rPr>
                  <a:t>Darren’s consumer surplus</a:t>
                </a:r>
                <a:endParaRPr lang="en-US" sz="1400" dirty="0">
                  <a:latin typeface="Century Gothic"/>
                  <a:ea typeface="ＭＳ Ｐゴシック" pitchFamily="34" charset="-128"/>
                  <a:cs typeface="Century Gothic"/>
                </a:endParaRPr>
              </a:p>
            </p:txBody>
          </p:sp>
        </p:grpSp>
      </p:grpSp>
      <p:grpSp>
        <p:nvGrpSpPr>
          <p:cNvPr id="318878" name="Group 414"/>
          <p:cNvGrpSpPr>
            <a:grpSpLocks/>
          </p:cNvGrpSpPr>
          <p:nvPr/>
        </p:nvGrpSpPr>
        <p:grpSpPr bwMode="auto">
          <a:xfrm>
            <a:off x="2016125" y="1674812"/>
            <a:ext cx="4689475" cy="3063875"/>
            <a:chOff x="1270" y="861"/>
            <a:chExt cx="2954" cy="1930"/>
          </a:xfrm>
        </p:grpSpPr>
        <p:sp>
          <p:nvSpPr>
            <p:cNvPr id="318683" name="Freeform 219"/>
            <p:cNvSpPr>
              <a:spLocks/>
            </p:cNvSpPr>
            <p:nvPr/>
          </p:nvSpPr>
          <p:spPr bwMode="auto">
            <a:xfrm>
              <a:off x="2135" y="861"/>
              <a:ext cx="1081" cy="433"/>
            </a:xfrm>
            <a:custGeom>
              <a:avLst/>
              <a:gdLst>
                <a:gd name="T0" fmla="*/ 306 w 306"/>
                <a:gd name="T1" fmla="*/ 78 h 94"/>
                <a:gd name="T2" fmla="*/ 290 w 306"/>
                <a:gd name="T3" fmla="*/ 94 h 94"/>
                <a:gd name="T4" fmla="*/ 16 w 306"/>
                <a:gd name="T5" fmla="*/ 94 h 94"/>
                <a:gd name="T6" fmla="*/ 0 w 306"/>
                <a:gd name="T7" fmla="*/ 78 h 94"/>
                <a:gd name="T8" fmla="*/ 0 w 306"/>
                <a:gd name="T9" fmla="*/ 16 h 94"/>
                <a:gd name="T10" fmla="*/ 16 w 306"/>
                <a:gd name="T11" fmla="*/ 0 h 94"/>
                <a:gd name="T12" fmla="*/ 290 w 306"/>
                <a:gd name="T13" fmla="*/ 0 h 94"/>
                <a:gd name="T14" fmla="*/ 306 w 306"/>
                <a:gd name="T15" fmla="*/ 16 h 94"/>
                <a:gd name="T16" fmla="*/ 306 w 306"/>
                <a:gd name="T17" fmla="*/ 7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" h="94">
                  <a:moveTo>
                    <a:pt x="306" y="78"/>
                  </a:moveTo>
                  <a:cubicBezTo>
                    <a:pt x="306" y="87"/>
                    <a:pt x="299" y="94"/>
                    <a:pt x="290" y="94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7" y="94"/>
                    <a:pt x="0" y="87"/>
                    <a:pt x="0" y="7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9" y="0"/>
                    <a:pt x="306" y="7"/>
                    <a:pt x="306" y="16"/>
                  </a:cubicBezTo>
                  <a:lnTo>
                    <a:pt x="306" y="78"/>
                  </a:lnTo>
                  <a:close/>
                </a:path>
              </a:pathLst>
            </a:custGeom>
            <a:solidFill>
              <a:srgbClr val="D7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grpSp>
          <p:nvGrpSpPr>
            <p:cNvPr id="318877" name="Group 413"/>
            <p:cNvGrpSpPr>
              <a:grpSpLocks/>
            </p:cNvGrpSpPr>
            <p:nvPr/>
          </p:nvGrpSpPr>
          <p:grpSpPr bwMode="auto">
            <a:xfrm>
              <a:off x="1270" y="887"/>
              <a:ext cx="2954" cy="1904"/>
              <a:chOff x="1270" y="887"/>
              <a:chExt cx="2954" cy="1904"/>
            </a:xfrm>
          </p:grpSpPr>
          <p:sp>
            <p:nvSpPr>
              <p:cNvPr id="318682" name="Freeform 218"/>
              <p:cNvSpPr>
                <a:spLocks/>
              </p:cNvSpPr>
              <p:nvPr/>
            </p:nvSpPr>
            <p:spPr bwMode="auto">
              <a:xfrm>
                <a:off x="2365" y="1344"/>
                <a:ext cx="1091" cy="336"/>
              </a:xfrm>
              <a:custGeom>
                <a:avLst/>
                <a:gdLst>
                  <a:gd name="T0" fmla="*/ 256 w 272"/>
                  <a:gd name="T1" fmla="*/ 96 h 96"/>
                  <a:gd name="T2" fmla="*/ 272 w 272"/>
                  <a:gd name="T3" fmla="*/ 79 h 96"/>
                  <a:gd name="T4" fmla="*/ 272 w 272"/>
                  <a:gd name="T5" fmla="*/ 17 h 96"/>
                  <a:gd name="T6" fmla="*/ 256 w 272"/>
                  <a:gd name="T7" fmla="*/ 0 h 96"/>
                  <a:gd name="T8" fmla="*/ 16 w 272"/>
                  <a:gd name="T9" fmla="*/ 0 h 96"/>
                  <a:gd name="T10" fmla="*/ 0 w 272"/>
                  <a:gd name="T11" fmla="*/ 17 h 96"/>
                  <a:gd name="T12" fmla="*/ 0 w 272"/>
                  <a:gd name="T13" fmla="*/ 79 h 96"/>
                  <a:gd name="T14" fmla="*/ 16 w 272"/>
                  <a:gd name="T15" fmla="*/ 96 h 96"/>
                  <a:gd name="T16" fmla="*/ 256 w 272"/>
                  <a:gd name="T1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2" h="96">
                    <a:moveTo>
                      <a:pt x="256" y="96"/>
                    </a:moveTo>
                    <a:cubicBezTo>
                      <a:pt x="265" y="96"/>
                      <a:pt x="272" y="88"/>
                      <a:pt x="272" y="79"/>
                    </a:cubicBezTo>
                    <a:cubicBezTo>
                      <a:pt x="272" y="17"/>
                      <a:pt x="272" y="17"/>
                      <a:pt x="272" y="17"/>
                    </a:cubicBezTo>
                    <a:cubicBezTo>
                      <a:pt x="272" y="7"/>
                      <a:pt x="265" y="0"/>
                      <a:pt x="2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8"/>
                      <a:pt x="7" y="96"/>
                      <a:pt x="16" y="96"/>
                    </a:cubicBezTo>
                    <a:lnTo>
                      <a:pt x="256" y="96"/>
                    </a:lnTo>
                    <a:close/>
                  </a:path>
                </a:pathLst>
              </a:custGeom>
              <a:solidFill>
                <a:srgbClr val="D7E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grpSp>
            <p:nvGrpSpPr>
              <p:cNvPr id="318876" name="Group 412"/>
              <p:cNvGrpSpPr>
                <a:grpSpLocks/>
              </p:cNvGrpSpPr>
              <p:nvPr/>
            </p:nvGrpSpPr>
            <p:grpSpPr bwMode="auto">
              <a:xfrm>
                <a:off x="1270" y="887"/>
                <a:ext cx="2954" cy="1904"/>
                <a:chOff x="1270" y="887"/>
                <a:chExt cx="2954" cy="1904"/>
              </a:xfrm>
            </p:grpSpPr>
            <p:sp>
              <p:nvSpPr>
                <p:cNvPr id="318678" name="Rectangle 214"/>
                <p:cNvSpPr>
                  <a:spLocks noChangeArrowheads="1"/>
                </p:cNvSpPr>
                <p:nvPr/>
              </p:nvSpPr>
              <p:spPr bwMode="auto">
                <a:xfrm>
                  <a:off x="1270" y="2367"/>
                  <a:ext cx="997" cy="424"/>
                </a:xfrm>
                <a:prstGeom prst="rect">
                  <a:avLst/>
                </a:prstGeom>
                <a:solidFill>
                  <a:srgbClr val="7DA7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18679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1435" y="1135"/>
                  <a:ext cx="728" cy="133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18680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1763" y="1655"/>
                  <a:ext cx="623" cy="84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18681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2113" y="2141"/>
                  <a:ext cx="782" cy="36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18684" name="Rectangle 220"/>
                <p:cNvSpPr>
                  <a:spLocks noChangeArrowheads="1"/>
                </p:cNvSpPr>
                <p:nvPr/>
              </p:nvSpPr>
              <p:spPr bwMode="auto">
                <a:xfrm>
                  <a:off x="2183" y="887"/>
                  <a:ext cx="933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marL="1588" indent="-1588"/>
                  <a:r>
                    <a:rPr lang="en-US" sz="1400" dirty="0">
                      <a:solidFill>
                        <a:srgbClr val="000000"/>
                      </a:solidFill>
                      <a:latin typeface="Century Gothic"/>
                      <a:ea typeface="ＭＳ Ｐゴシック" pitchFamily="34" charset="-128"/>
                      <a:cs typeface="Century Gothic"/>
                    </a:rPr>
                    <a:t>Increase in </a:t>
                  </a:r>
                  <a:r>
                    <a:rPr lang="en-US" sz="1400" dirty="0" err="1" smtClean="0">
                      <a:solidFill>
                        <a:srgbClr val="000000"/>
                      </a:solidFill>
                      <a:latin typeface="Century Gothic"/>
                      <a:ea typeface="ＭＳ Ｐゴシック" pitchFamily="34" charset="-128"/>
                      <a:cs typeface="Century Gothic"/>
                    </a:rPr>
                    <a:t>Aleisha’s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Century Gothic"/>
                      <a:ea typeface="ＭＳ Ｐゴシック" pitchFamily="34" charset="-128"/>
                      <a:cs typeface="Century Gothic"/>
                    </a:rPr>
                    <a:t> </a:t>
                  </a:r>
                  <a:r>
                    <a:rPr lang="en-US" sz="1400" dirty="0" smtClean="0">
                      <a:solidFill>
                        <a:srgbClr val="000000"/>
                      </a:solidFill>
                      <a:latin typeface="Century Gothic"/>
                      <a:ea typeface="ＭＳ Ｐゴシック" pitchFamily="34" charset="-128"/>
                      <a:cs typeface="Century Gothic"/>
                    </a:rPr>
                    <a:t>consumer 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Century Gothic"/>
                      <a:ea typeface="ＭＳ Ｐゴシック" pitchFamily="34" charset="-128"/>
                      <a:cs typeface="Century Gothic"/>
                    </a:rPr>
                    <a:t>surplus</a:t>
                  </a:r>
                  <a:endParaRPr lang="en-US" sz="1400" dirty="0">
                    <a:latin typeface="Century Gothic"/>
                    <a:ea typeface="ＭＳ Ｐゴシック" pitchFamily="34" charset="-128"/>
                    <a:cs typeface="Century Gothic"/>
                  </a:endParaRPr>
                </a:p>
              </p:txBody>
            </p:sp>
            <p:sp>
              <p:nvSpPr>
                <p:cNvPr id="318685" name="Freeform 221"/>
                <p:cNvSpPr>
                  <a:spLocks/>
                </p:cNvSpPr>
                <p:nvPr/>
              </p:nvSpPr>
              <p:spPr bwMode="auto">
                <a:xfrm>
                  <a:off x="2873" y="1920"/>
                  <a:ext cx="1351" cy="336"/>
                </a:xfrm>
                <a:custGeom>
                  <a:avLst/>
                  <a:gdLst>
                    <a:gd name="T0" fmla="*/ 292 w 308"/>
                    <a:gd name="T1" fmla="*/ 96 h 96"/>
                    <a:gd name="T2" fmla="*/ 308 w 308"/>
                    <a:gd name="T3" fmla="*/ 79 h 96"/>
                    <a:gd name="T4" fmla="*/ 308 w 308"/>
                    <a:gd name="T5" fmla="*/ 17 h 96"/>
                    <a:gd name="T6" fmla="*/ 292 w 308"/>
                    <a:gd name="T7" fmla="*/ 0 h 96"/>
                    <a:gd name="T8" fmla="*/ 16 w 308"/>
                    <a:gd name="T9" fmla="*/ 0 h 96"/>
                    <a:gd name="T10" fmla="*/ 0 w 308"/>
                    <a:gd name="T11" fmla="*/ 17 h 96"/>
                    <a:gd name="T12" fmla="*/ 0 w 308"/>
                    <a:gd name="T13" fmla="*/ 79 h 96"/>
                    <a:gd name="T14" fmla="*/ 16 w 308"/>
                    <a:gd name="T15" fmla="*/ 96 h 96"/>
                    <a:gd name="T16" fmla="*/ 292 w 308"/>
                    <a:gd name="T17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8" h="96">
                      <a:moveTo>
                        <a:pt x="292" y="96"/>
                      </a:moveTo>
                      <a:cubicBezTo>
                        <a:pt x="301" y="96"/>
                        <a:pt x="308" y="88"/>
                        <a:pt x="308" y="79"/>
                      </a:cubicBezTo>
                      <a:cubicBezTo>
                        <a:pt x="308" y="17"/>
                        <a:pt x="308" y="17"/>
                        <a:pt x="308" y="17"/>
                      </a:cubicBezTo>
                      <a:cubicBezTo>
                        <a:pt x="308" y="7"/>
                        <a:pt x="301" y="0"/>
                        <a:pt x="292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7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0" y="88"/>
                        <a:pt x="7" y="96"/>
                        <a:pt x="16" y="96"/>
                      </a:cubicBezTo>
                      <a:lnTo>
                        <a:pt x="292" y="96"/>
                      </a:lnTo>
                      <a:close/>
                    </a:path>
                  </a:pathLst>
                </a:custGeom>
                <a:solidFill>
                  <a:srgbClr val="D7E2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18686" name="Rectangle 222"/>
                <p:cNvSpPr>
                  <a:spLocks noChangeArrowheads="1"/>
                </p:cNvSpPr>
                <p:nvPr/>
              </p:nvSpPr>
              <p:spPr bwMode="auto">
                <a:xfrm>
                  <a:off x="2433" y="1382"/>
                  <a:ext cx="1094" cy="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marL="1588" indent="-1588"/>
                  <a:r>
                    <a:rPr lang="en-US" sz="1400" dirty="0">
                      <a:solidFill>
                        <a:srgbClr val="000000"/>
                      </a:solidFill>
                      <a:latin typeface="Century Gothic"/>
                      <a:ea typeface="ＭＳ Ｐゴシック" pitchFamily="34" charset="-128"/>
                      <a:cs typeface="Century Gothic"/>
                    </a:rPr>
                    <a:t>Increase in Brad’s consumer surplus</a:t>
                  </a:r>
                  <a:endParaRPr lang="en-US" sz="1400" dirty="0">
                    <a:latin typeface="Century Gothic"/>
                    <a:ea typeface="ＭＳ Ｐゴシック" pitchFamily="34" charset="-128"/>
                    <a:cs typeface="Century Gothic"/>
                  </a:endParaRPr>
                </a:p>
              </p:txBody>
            </p:sp>
            <p:sp>
              <p:nvSpPr>
                <p:cNvPr id="318687" name="Rectangle 223"/>
                <p:cNvSpPr>
                  <a:spLocks noChangeArrowheads="1"/>
                </p:cNvSpPr>
                <p:nvPr/>
              </p:nvSpPr>
              <p:spPr bwMode="auto">
                <a:xfrm>
                  <a:off x="2928" y="1958"/>
                  <a:ext cx="1296" cy="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marL="1588" indent="-1588"/>
                  <a:r>
                    <a:rPr lang="en-US" sz="1400" dirty="0">
                      <a:solidFill>
                        <a:srgbClr val="000000"/>
                      </a:solidFill>
                      <a:latin typeface="Century Gothic"/>
                      <a:ea typeface="ＭＳ Ｐゴシック" pitchFamily="34" charset="-128"/>
                      <a:cs typeface="Century Gothic"/>
                    </a:rPr>
                    <a:t>Increase in </a:t>
                  </a:r>
                  <a:r>
                    <a:rPr lang="en-US" sz="1400" dirty="0" smtClean="0">
                      <a:solidFill>
                        <a:srgbClr val="000000"/>
                      </a:solidFill>
                      <a:latin typeface="Century Gothic"/>
                      <a:ea typeface="ＭＳ Ｐゴシック" pitchFamily="34" charset="-128"/>
                      <a:cs typeface="Century Gothic"/>
                    </a:rPr>
                    <a:t>Claudia’s 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Century Gothic"/>
                      <a:ea typeface="ＭＳ Ｐゴシック" pitchFamily="34" charset="-128"/>
                      <a:cs typeface="Century Gothic"/>
                    </a:rPr>
                    <a:t>consumer surplus</a:t>
                  </a:r>
                  <a:endParaRPr lang="en-US" sz="1400" dirty="0">
                    <a:latin typeface="Century Gothic"/>
                    <a:ea typeface="ＭＳ Ｐゴシック" pitchFamily="34" charset="-128"/>
                    <a:cs typeface="Century Gothic"/>
                  </a:endParaRPr>
                </a:p>
              </p:txBody>
            </p:sp>
          </p:grpSp>
        </p:grpSp>
      </p:grpSp>
      <p:grpSp>
        <p:nvGrpSpPr>
          <p:cNvPr id="318688" name="Group 224"/>
          <p:cNvGrpSpPr>
            <a:grpSpLocks/>
          </p:cNvGrpSpPr>
          <p:nvPr/>
        </p:nvGrpSpPr>
        <p:grpSpPr bwMode="auto">
          <a:xfrm>
            <a:off x="941388" y="1241424"/>
            <a:ext cx="7064375" cy="5235576"/>
            <a:chOff x="593" y="588"/>
            <a:chExt cx="4450" cy="3298"/>
          </a:xfrm>
        </p:grpSpPr>
        <p:sp>
          <p:nvSpPr>
            <p:cNvPr id="318689" name="Line 225"/>
            <p:cNvSpPr>
              <a:spLocks noChangeShapeType="1"/>
            </p:cNvSpPr>
            <p:nvPr/>
          </p:nvSpPr>
          <p:spPr bwMode="auto">
            <a:xfrm>
              <a:off x="1270" y="2367"/>
              <a:ext cx="73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690" name="Line 226"/>
            <p:cNvSpPr>
              <a:spLocks noChangeShapeType="1"/>
            </p:cNvSpPr>
            <p:nvPr/>
          </p:nvSpPr>
          <p:spPr bwMode="auto">
            <a:xfrm>
              <a:off x="1270" y="2791"/>
              <a:ext cx="73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691" name="Oval 227"/>
            <p:cNvSpPr>
              <a:spLocks noChangeArrowheads="1"/>
            </p:cNvSpPr>
            <p:nvPr/>
          </p:nvSpPr>
          <p:spPr bwMode="auto">
            <a:xfrm>
              <a:off x="1726" y="2571"/>
              <a:ext cx="13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692" name="Rectangle 228"/>
            <p:cNvSpPr>
              <a:spLocks noChangeArrowheads="1"/>
            </p:cNvSpPr>
            <p:nvPr/>
          </p:nvSpPr>
          <p:spPr bwMode="auto">
            <a:xfrm>
              <a:off x="2907" y="3664"/>
              <a:ext cx="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5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693" name="Line 229"/>
            <p:cNvSpPr>
              <a:spLocks noChangeShapeType="1"/>
            </p:cNvSpPr>
            <p:nvPr/>
          </p:nvSpPr>
          <p:spPr bwMode="auto">
            <a:xfrm>
              <a:off x="1273" y="1724"/>
              <a:ext cx="73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694" name="Line 230"/>
            <p:cNvSpPr>
              <a:spLocks noChangeShapeType="1"/>
            </p:cNvSpPr>
            <p:nvPr/>
          </p:nvSpPr>
          <p:spPr bwMode="auto">
            <a:xfrm>
              <a:off x="1273" y="2150"/>
              <a:ext cx="73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695" name="Line 231"/>
            <p:cNvSpPr>
              <a:spLocks noChangeShapeType="1"/>
            </p:cNvSpPr>
            <p:nvPr/>
          </p:nvSpPr>
          <p:spPr bwMode="auto">
            <a:xfrm>
              <a:off x="1273" y="2573"/>
              <a:ext cx="7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696" name="Line 232"/>
            <p:cNvSpPr>
              <a:spLocks noChangeShapeType="1"/>
            </p:cNvSpPr>
            <p:nvPr/>
          </p:nvSpPr>
          <p:spPr bwMode="auto">
            <a:xfrm>
              <a:off x="1273" y="3214"/>
              <a:ext cx="7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697" name="Line 233"/>
            <p:cNvSpPr>
              <a:spLocks noChangeShapeType="1"/>
            </p:cNvSpPr>
            <p:nvPr/>
          </p:nvSpPr>
          <p:spPr bwMode="auto">
            <a:xfrm flipV="1">
              <a:off x="1604" y="3566"/>
              <a:ext cx="1" cy="7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698" name="Line 234"/>
            <p:cNvSpPr>
              <a:spLocks noChangeShapeType="1"/>
            </p:cNvSpPr>
            <p:nvPr/>
          </p:nvSpPr>
          <p:spPr bwMode="auto">
            <a:xfrm flipV="1">
              <a:off x="1938" y="3566"/>
              <a:ext cx="1" cy="7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699" name="Line 235"/>
            <p:cNvSpPr>
              <a:spLocks noChangeShapeType="1"/>
            </p:cNvSpPr>
            <p:nvPr/>
          </p:nvSpPr>
          <p:spPr bwMode="auto">
            <a:xfrm flipV="1">
              <a:off x="2270" y="3566"/>
              <a:ext cx="1" cy="7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00" name="Line 236"/>
            <p:cNvSpPr>
              <a:spLocks noChangeShapeType="1"/>
            </p:cNvSpPr>
            <p:nvPr/>
          </p:nvSpPr>
          <p:spPr bwMode="auto">
            <a:xfrm flipV="1">
              <a:off x="2604" y="3566"/>
              <a:ext cx="1" cy="7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01" name="Rectangle 237"/>
            <p:cNvSpPr>
              <a:spLocks noChangeArrowheads="1"/>
            </p:cNvSpPr>
            <p:nvPr/>
          </p:nvSpPr>
          <p:spPr bwMode="auto">
            <a:xfrm>
              <a:off x="2574" y="3664"/>
              <a:ext cx="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4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02" name="Rectangle 238"/>
            <p:cNvSpPr>
              <a:spLocks noChangeArrowheads="1"/>
            </p:cNvSpPr>
            <p:nvPr/>
          </p:nvSpPr>
          <p:spPr bwMode="auto">
            <a:xfrm>
              <a:off x="2242" y="3664"/>
              <a:ext cx="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3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03" name="Rectangle 239"/>
            <p:cNvSpPr>
              <a:spLocks noChangeArrowheads="1"/>
            </p:cNvSpPr>
            <p:nvPr/>
          </p:nvSpPr>
          <p:spPr bwMode="auto">
            <a:xfrm>
              <a:off x="1910" y="3664"/>
              <a:ext cx="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2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04" name="Rectangle 240"/>
            <p:cNvSpPr>
              <a:spLocks noChangeArrowheads="1"/>
            </p:cNvSpPr>
            <p:nvPr/>
          </p:nvSpPr>
          <p:spPr bwMode="auto">
            <a:xfrm>
              <a:off x="1574" y="3664"/>
              <a:ext cx="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05" name="Rectangle 241"/>
            <p:cNvSpPr>
              <a:spLocks noChangeArrowheads="1"/>
            </p:cNvSpPr>
            <p:nvPr/>
          </p:nvSpPr>
          <p:spPr bwMode="auto">
            <a:xfrm>
              <a:off x="1162" y="3664"/>
              <a:ext cx="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0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06" name="Rectangle 242"/>
            <p:cNvSpPr>
              <a:spLocks noChangeArrowheads="1"/>
            </p:cNvSpPr>
            <p:nvPr/>
          </p:nvSpPr>
          <p:spPr bwMode="auto">
            <a:xfrm>
              <a:off x="3007" y="3494"/>
              <a:ext cx="7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3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D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07" name="Rectangle 243"/>
            <p:cNvSpPr>
              <a:spLocks noChangeArrowheads="1"/>
            </p:cNvSpPr>
            <p:nvPr/>
          </p:nvSpPr>
          <p:spPr bwMode="auto">
            <a:xfrm>
              <a:off x="1054" y="1069"/>
              <a:ext cx="16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$59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08" name="Rectangle 244"/>
            <p:cNvSpPr>
              <a:spLocks noChangeArrowheads="1"/>
            </p:cNvSpPr>
            <p:nvPr/>
          </p:nvSpPr>
          <p:spPr bwMode="auto">
            <a:xfrm>
              <a:off x="1110" y="1667"/>
              <a:ext cx="10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45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09" name="Rectangle 245"/>
            <p:cNvSpPr>
              <a:spLocks noChangeArrowheads="1"/>
            </p:cNvSpPr>
            <p:nvPr/>
          </p:nvSpPr>
          <p:spPr bwMode="auto">
            <a:xfrm>
              <a:off x="1110" y="2088"/>
              <a:ext cx="10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35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10" name="Rectangle 246"/>
            <p:cNvSpPr>
              <a:spLocks noChangeArrowheads="1"/>
            </p:cNvSpPr>
            <p:nvPr/>
          </p:nvSpPr>
          <p:spPr bwMode="auto">
            <a:xfrm>
              <a:off x="1107" y="2301"/>
              <a:ext cx="10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30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11" name="Rectangle 247"/>
            <p:cNvSpPr>
              <a:spLocks noChangeArrowheads="1"/>
            </p:cNvSpPr>
            <p:nvPr/>
          </p:nvSpPr>
          <p:spPr bwMode="auto">
            <a:xfrm>
              <a:off x="1110" y="3160"/>
              <a:ext cx="10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10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12" name="Rectangle 248"/>
            <p:cNvSpPr>
              <a:spLocks noChangeArrowheads="1"/>
            </p:cNvSpPr>
            <p:nvPr/>
          </p:nvSpPr>
          <p:spPr bwMode="auto">
            <a:xfrm>
              <a:off x="1110" y="2519"/>
              <a:ext cx="10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25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13" name="Rectangle 249"/>
            <p:cNvSpPr>
              <a:spLocks noChangeArrowheads="1"/>
            </p:cNvSpPr>
            <p:nvPr/>
          </p:nvSpPr>
          <p:spPr bwMode="auto">
            <a:xfrm>
              <a:off x="1110" y="2730"/>
              <a:ext cx="10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20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714" name="Freeform 250"/>
            <p:cNvSpPr>
              <a:spLocks/>
            </p:cNvSpPr>
            <p:nvPr/>
          </p:nvSpPr>
          <p:spPr bwMode="auto">
            <a:xfrm>
              <a:off x="1284" y="632"/>
              <a:ext cx="1651" cy="3001"/>
            </a:xfrm>
            <a:custGeom>
              <a:avLst/>
              <a:gdLst>
                <a:gd name="T0" fmla="*/ 1442 w 1442"/>
                <a:gd name="T1" fmla="*/ 2677 h 2677"/>
                <a:gd name="T2" fmla="*/ 1442 w 1442"/>
                <a:gd name="T3" fmla="*/ 2299 h 2677"/>
                <a:gd name="T4" fmla="*/ 1153 w 1442"/>
                <a:gd name="T5" fmla="*/ 2299 h 2677"/>
                <a:gd name="T6" fmla="*/ 1153 w 1442"/>
                <a:gd name="T7" fmla="*/ 1728 h 2677"/>
                <a:gd name="T8" fmla="*/ 861 w 1442"/>
                <a:gd name="T9" fmla="*/ 1728 h 2677"/>
                <a:gd name="T10" fmla="*/ 861 w 1442"/>
                <a:gd name="T11" fmla="*/ 1350 h 2677"/>
                <a:gd name="T12" fmla="*/ 571 w 1442"/>
                <a:gd name="T13" fmla="*/ 1350 h 2677"/>
                <a:gd name="T14" fmla="*/ 571 w 1442"/>
                <a:gd name="T15" fmla="*/ 970 h 2677"/>
                <a:gd name="T16" fmla="*/ 279 w 1442"/>
                <a:gd name="T17" fmla="*/ 970 h 2677"/>
                <a:gd name="T18" fmla="*/ 279 w 1442"/>
                <a:gd name="T19" fmla="*/ 439 h 2677"/>
                <a:gd name="T20" fmla="*/ 0 w 1442"/>
                <a:gd name="T21" fmla="*/ 439 h 2677"/>
                <a:gd name="T22" fmla="*/ 0 w 1442"/>
                <a:gd name="T23" fmla="*/ 0 h 2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2" h="2677">
                  <a:moveTo>
                    <a:pt x="1442" y="2677"/>
                  </a:moveTo>
                  <a:lnTo>
                    <a:pt x="1442" y="2299"/>
                  </a:lnTo>
                  <a:lnTo>
                    <a:pt x="1153" y="2299"/>
                  </a:lnTo>
                  <a:lnTo>
                    <a:pt x="1153" y="1728"/>
                  </a:lnTo>
                  <a:lnTo>
                    <a:pt x="861" y="1728"/>
                  </a:lnTo>
                  <a:lnTo>
                    <a:pt x="861" y="1350"/>
                  </a:lnTo>
                  <a:lnTo>
                    <a:pt x="571" y="1350"/>
                  </a:lnTo>
                  <a:lnTo>
                    <a:pt x="571" y="970"/>
                  </a:lnTo>
                  <a:lnTo>
                    <a:pt x="279" y="970"/>
                  </a:lnTo>
                  <a:lnTo>
                    <a:pt x="279" y="439"/>
                  </a:lnTo>
                  <a:lnTo>
                    <a:pt x="0" y="439"/>
                  </a:lnTo>
                  <a:lnTo>
                    <a:pt x="0" y="0"/>
                  </a:lnTo>
                </a:path>
              </a:pathLst>
            </a:custGeom>
            <a:noFill/>
            <a:ln w="33338" cap="flat">
              <a:solidFill>
                <a:srgbClr val="3C5D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15" name="Freeform 251"/>
            <p:cNvSpPr>
              <a:spLocks/>
            </p:cNvSpPr>
            <p:nvPr/>
          </p:nvSpPr>
          <p:spPr bwMode="auto">
            <a:xfrm>
              <a:off x="1273" y="632"/>
              <a:ext cx="3221" cy="3001"/>
            </a:xfrm>
            <a:custGeom>
              <a:avLst/>
              <a:gdLst>
                <a:gd name="T0" fmla="*/ 2814 w 2814"/>
                <a:gd name="T1" fmla="*/ 2677 h 2677"/>
                <a:gd name="T2" fmla="*/ 0 w 2814"/>
                <a:gd name="T3" fmla="*/ 2677 h 2677"/>
                <a:gd name="T4" fmla="*/ 0 w 2814"/>
                <a:gd name="T5" fmla="*/ 0 h 2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14" h="2677">
                  <a:moveTo>
                    <a:pt x="2814" y="2677"/>
                  </a:moveTo>
                  <a:lnTo>
                    <a:pt x="0" y="2677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16" name="Oval 252"/>
            <p:cNvSpPr>
              <a:spLocks noChangeArrowheads="1"/>
            </p:cNvSpPr>
            <p:nvPr/>
          </p:nvSpPr>
          <p:spPr bwMode="auto">
            <a:xfrm>
              <a:off x="1598" y="2237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17" name="Oval 253"/>
            <p:cNvSpPr>
              <a:spLocks noChangeArrowheads="1"/>
            </p:cNvSpPr>
            <p:nvPr/>
          </p:nvSpPr>
          <p:spPr bwMode="auto">
            <a:xfrm>
              <a:off x="1598" y="2285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18" name="Oval 254"/>
            <p:cNvSpPr>
              <a:spLocks noChangeArrowheads="1"/>
            </p:cNvSpPr>
            <p:nvPr/>
          </p:nvSpPr>
          <p:spPr bwMode="auto">
            <a:xfrm>
              <a:off x="1598" y="2334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19" name="Oval 255"/>
            <p:cNvSpPr>
              <a:spLocks noChangeArrowheads="1"/>
            </p:cNvSpPr>
            <p:nvPr/>
          </p:nvSpPr>
          <p:spPr bwMode="auto">
            <a:xfrm>
              <a:off x="1598" y="2382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20" name="Oval 256"/>
            <p:cNvSpPr>
              <a:spLocks noChangeArrowheads="1"/>
            </p:cNvSpPr>
            <p:nvPr/>
          </p:nvSpPr>
          <p:spPr bwMode="auto">
            <a:xfrm>
              <a:off x="1598" y="2427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21" name="Oval 257"/>
            <p:cNvSpPr>
              <a:spLocks noChangeArrowheads="1"/>
            </p:cNvSpPr>
            <p:nvPr/>
          </p:nvSpPr>
          <p:spPr bwMode="auto">
            <a:xfrm>
              <a:off x="1598" y="2475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22" name="Oval 258"/>
            <p:cNvSpPr>
              <a:spLocks noChangeArrowheads="1"/>
            </p:cNvSpPr>
            <p:nvPr/>
          </p:nvSpPr>
          <p:spPr bwMode="auto">
            <a:xfrm>
              <a:off x="1598" y="2523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23" name="Oval 259"/>
            <p:cNvSpPr>
              <a:spLocks noChangeArrowheads="1"/>
            </p:cNvSpPr>
            <p:nvPr/>
          </p:nvSpPr>
          <p:spPr bwMode="auto">
            <a:xfrm>
              <a:off x="1598" y="1955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24" name="Oval 260"/>
            <p:cNvSpPr>
              <a:spLocks noChangeArrowheads="1"/>
            </p:cNvSpPr>
            <p:nvPr/>
          </p:nvSpPr>
          <p:spPr bwMode="auto">
            <a:xfrm>
              <a:off x="1598" y="2003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25" name="Oval 261"/>
            <p:cNvSpPr>
              <a:spLocks noChangeArrowheads="1"/>
            </p:cNvSpPr>
            <p:nvPr/>
          </p:nvSpPr>
          <p:spPr bwMode="auto">
            <a:xfrm>
              <a:off x="1598" y="204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26" name="Oval 262"/>
            <p:cNvSpPr>
              <a:spLocks noChangeArrowheads="1"/>
            </p:cNvSpPr>
            <p:nvPr/>
          </p:nvSpPr>
          <p:spPr bwMode="auto">
            <a:xfrm>
              <a:off x="1598" y="2096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27" name="Oval 263"/>
            <p:cNvSpPr>
              <a:spLocks noChangeArrowheads="1"/>
            </p:cNvSpPr>
            <p:nvPr/>
          </p:nvSpPr>
          <p:spPr bwMode="auto">
            <a:xfrm>
              <a:off x="1598" y="1813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28" name="Oval 264"/>
            <p:cNvSpPr>
              <a:spLocks noChangeArrowheads="1"/>
            </p:cNvSpPr>
            <p:nvPr/>
          </p:nvSpPr>
          <p:spPr bwMode="auto">
            <a:xfrm>
              <a:off x="1598" y="1765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29" name="Oval 265"/>
            <p:cNvSpPr>
              <a:spLocks noChangeArrowheads="1"/>
            </p:cNvSpPr>
            <p:nvPr/>
          </p:nvSpPr>
          <p:spPr bwMode="auto">
            <a:xfrm>
              <a:off x="1598" y="1859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30" name="Oval 266"/>
            <p:cNvSpPr>
              <a:spLocks noChangeArrowheads="1"/>
            </p:cNvSpPr>
            <p:nvPr/>
          </p:nvSpPr>
          <p:spPr bwMode="auto">
            <a:xfrm>
              <a:off x="1598" y="1906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31" name="Oval 267"/>
            <p:cNvSpPr>
              <a:spLocks noChangeArrowheads="1"/>
            </p:cNvSpPr>
            <p:nvPr/>
          </p:nvSpPr>
          <p:spPr bwMode="auto">
            <a:xfrm>
              <a:off x="1598" y="2192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32" name="Oval 268"/>
            <p:cNvSpPr>
              <a:spLocks noChangeArrowheads="1"/>
            </p:cNvSpPr>
            <p:nvPr/>
          </p:nvSpPr>
          <p:spPr bwMode="auto">
            <a:xfrm>
              <a:off x="1598" y="2619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33" name="Oval 269"/>
            <p:cNvSpPr>
              <a:spLocks noChangeArrowheads="1"/>
            </p:cNvSpPr>
            <p:nvPr/>
          </p:nvSpPr>
          <p:spPr bwMode="auto">
            <a:xfrm>
              <a:off x="1598" y="2664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34" name="Oval 270"/>
            <p:cNvSpPr>
              <a:spLocks noChangeArrowheads="1"/>
            </p:cNvSpPr>
            <p:nvPr/>
          </p:nvSpPr>
          <p:spPr bwMode="auto">
            <a:xfrm>
              <a:off x="1598" y="2712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35" name="Oval 271"/>
            <p:cNvSpPr>
              <a:spLocks noChangeArrowheads="1"/>
            </p:cNvSpPr>
            <p:nvPr/>
          </p:nvSpPr>
          <p:spPr bwMode="auto">
            <a:xfrm>
              <a:off x="1598" y="2760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36" name="Oval 272"/>
            <p:cNvSpPr>
              <a:spLocks noChangeArrowheads="1"/>
            </p:cNvSpPr>
            <p:nvPr/>
          </p:nvSpPr>
          <p:spPr bwMode="auto">
            <a:xfrm>
              <a:off x="1598" y="28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37" name="Oval 273"/>
            <p:cNvSpPr>
              <a:spLocks noChangeArrowheads="1"/>
            </p:cNvSpPr>
            <p:nvPr/>
          </p:nvSpPr>
          <p:spPr bwMode="auto">
            <a:xfrm>
              <a:off x="1598" y="2854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38" name="Oval 274"/>
            <p:cNvSpPr>
              <a:spLocks noChangeArrowheads="1"/>
            </p:cNvSpPr>
            <p:nvPr/>
          </p:nvSpPr>
          <p:spPr bwMode="auto">
            <a:xfrm>
              <a:off x="1598" y="2901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39" name="Oval 275"/>
            <p:cNvSpPr>
              <a:spLocks noChangeArrowheads="1"/>
            </p:cNvSpPr>
            <p:nvPr/>
          </p:nvSpPr>
          <p:spPr bwMode="auto">
            <a:xfrm>
              <a:off x="1598" y="2949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40" name="Oval 276"/>
            <p:cNvSpPr>
              <a:spLocks noChangeArrowheads="1"/>
            </p:cNvSpPr>
            <p:nvPr/>
          </p:nvSpPr>
          <p:spPr bwMode="auto">
            <a:xfrm>
              <a:off x="1598" y="2997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41" name="Oval 277"/>
            <p:cNvSpPr>
              <a:spLocks noChangeArrowheads="1"/>
            </p:cNvSpPr>
            <p:nvPr/>
          </p:nvSpPr>
          <p:spPr bwMode="auto">
            <a:xfrm>
              <a:off x="1598" y="3042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42" name="Oval 278"/>
            <p:cNvSpPr>
              <a:spLocks noChangeArrowheads="1"/>
            </p:cNvSpPr>
            <p:nvPr/>
          </p:nvSpPr>
          <p:spPr bwMode="auto">
            <a:xfrm>
              <a:off x="1598" y="3090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43" name="Oval 279"/>
            <p:cNvSpPr>
              <a:spLocks noChangeArrowheads="1"/>
            </p:cNvSpPr>
            <p:nvPr/>
          </p:nvSpPr>
          <p:spPr bwMode="auto">
            <a:xfrm>
              <a:off x="1598" y="3139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44" name="Oval 280"/>
            <p:cNvSpPr>
              <a:spLocks noChangeArrowheads="1"/>
            </p:cNvSpPr>
            <p:nvPr/>
          </p:nvSpPr>
          <p:spPr bwMode="auto">
            <a:xfrm>
              <a:off x="1598" y="3187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45" name="Oval 281"/>
            <p:cNvSpPr>
              <a:spLocks noChangeArrowheads="1"/>
            </p:cNvSpPr>
            <p:nvPr/>
          </p:nvSpPr>
          <p:spPr bwMode="auto">
            <a:xfrm>
              <a:off x="1598" y="3232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46" name="Oval 282"/>
            <p:cNvSpPr>
              <a:spLocks noChangeArrowheads="1"/>
            </p:cNvSpPr>
            <p:nvPr/>
          </p:nvSpPr>
          <p:spPr bwMode="auto">
            <a:xfrm>
              <a:off x="1598" y="3280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47" name="Oval 283"/>
            <p:cNvSpPr>
              <a:spLocks noChangeArrowheads="1"/>
            </p:cNvSpPr>
            <p:nvPr/>
          </p:nvSpPr>
          <p:spPr bwMode="auto">
            <a:xfrm>
              <a:off x="1598" y="332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48" name="Oval 284"/>
            <p:cNvSpPr>
              <a:spLocks noChangeArrowheads="1"/>
            </p:cNvSpPr>
            <p:nvPr/>
          </p:nvSpPr>
          <p:spPr bwMode="auto">
            <a:xfrm>
              <a:off x="1598" y="3376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49" name="Oval 285"/>
            <p:cNvSpPr>
              <a:spLocks noChangeArrowheads="1"/>
            </p:cNvSpPr>
            <p:nvPr/>
          </p:nvSpPr>
          <p:spPr bwMode="auto">
            <a:xfrm>
              <a:off x="1598" y="3421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50" name="Oval 286"/>
            <p:cNvSpPr>
              <a:spLocks noChangeArrowheads="1"/>
            </p:cNvSpPr>
            <p:nvPr/>
          </p:nvSpPr>
          <p:spPr bwMode="auto">
            <a:xfrm>
              <a:off x="1598" y="351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51" name="Oval 287"/>
            <p:cNvSpPr>
              <a:spLocks noChangeArrowheads="1"/>
            </p:cNvSpPr>
            <p:nvPr/>
          </p:nvSpPr>
          <p:spPr bwMode="auto">
            <a:xfrm>
              <a:off x="1598" y="3469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52" name="Oval 288"/>
            <p:cNvSpPr>
              <a:spLocks noChangeArrowheads="1"/>
            </p:cNvSpPr>
            <p:nvPr/>
          </p:nvSpPr>
          <p:spPr bwMode="auto">
            <a:xfrm>
              <a:off x="1935" y="2237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53" name="Oval 289"/>
            <p:cNvSpPr>
              <a:spLocks noChangeArrowheads="1"/>
            </p:cNvSpPr>
            <p:nvPr/>
          </p:nvSpPr>
          <p:spPr bwMode="auto">
            <a:xfrm>
              <a:off x="1935" y="2285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54" name="Oval 290"/>
            <p:cNvSpPr>
              <a:spLocks noChangeArrowheads="1"/>
            </p:cNvSpPr>
            <p:nvPr/>
          </p:nvSpPr>
          <p:spPr bwMode="auto">
            <a:xfrm>
              <a:off x="1935" y="2334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55" name="Oval 291"/>
            <p:cNvSpPr>
              <a:spLocks noChangeArrowheads="1"/>
            </p:cNvSpPr>
            <p:nvPr/>
          </p:nvSpPr>
          <p:spPr bwMode="auto">
            <a:xfrm>
              <a:off x="1935" y="2382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56" name="Oval 292"/>
            <p:cNvSpPr>
              <a:spLocks noChangeArrowheads="1"/>
            </p:cNvSpPr>
            <p:nvPr/>
          </p:nvSpPr>
          <p:spPr bwMode="auto">
            <a:xfrm>
              <a:off x="1935" y="2427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57" name="Oval 293"/>
            <p:cNvSpPr>
              <a:spLocks noChangeArrowheads="1"/>
            </p:cNvSpPr>
            <p:nvPr/>
          </p:nvSpPr>
          <p:spPr bwMode="auto">
            <a:xfrm>
              <a:off x="1935" y="2475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58" name="Oval 294"/>
            <p:cNvSpPr>
              <a:spLocks noChangeArrowheads="1"/>
            </p:cNvSpPr>
            <p:nvPr/>
          </p:nvSpPr>
          <p:spPr bwMode="auto">
            <a:xfrm>
              <a:off x="1935" y="2523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59" name="Oval 295"/>
            <p:cNvSpPr>
              <a:spLocks noChangeArrowheads="1"/>
            </p:cNvSpPr>
            <p:nvPr/>
          </p:nvSpPr>
          <p:spPr bwMode="auto">
            <a:xfrm>
              <a:off x="1935" y="2192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60" name="Oval 296"/>
            <p:cNvSpPr>
              <a:spLocks noChangeArrowheads="1"/>
            </p:cNvSpPr>
            <p:nvPr/>
          </p:nvSpPr>
          <p:spPr bwMode="auto">
            <a:xfrm>
              <a:off x="1935" y="2571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61" name="Oval 297"/>
            <p:cNvSpPr>
              <a:spLocks noChangeArrowheads="1"/>
            </p:cNvSpPr>
            <p:nvPr/>
          </p:nvSpPr>
          <p:spPr bwMode="auto">
            <a:xfrm>
              <a:off x="1935" y="2619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62" name="Oval 298"/>
            <p:cNvSpPr>
              <a:spLocks noChangeArrowheads="1"/>
            </p:cNvSpPr>
            <p:nvPr/>
          </p:nvSpPr>
          <p:spPr bwMode="auto">
            <a:xfrm>
              <a:off x="1935" y="2664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63" name="Oval 299"/>
            <p:cNvSpPr>
              <a:spLocks noChangeArrowheads="1"/>
            </p:cNvSpPr>
            <p:nvPr/>
          </p:nvSpPr>
          <p:spPr bwMode="auto">
            <a:xfrm>
              <a:off x="1935" y="2712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64" name="Oval 300"/>
            <p:cNvSpPr>
              <a:spLocks noChangeArrowheads="1"/>
            </p:cNvSpPr>
            <p:nvPr/>
          </p:nvSpPr>
          <p:spPr bwMode="auto">
            <a:xfrm>
              <a:off x="1935" y="2760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65" name="Oval 301"/>
            <p:cNvSpPr>
              <a:spLocks noChangeArrowheads="1"/>
            </p:cNvSpPr>
            <p:nvPr/>
          </p:nvSpPr>
          <p:spPr bwMode="auto">
            <a:xfrm>
              <a:off x="1935" y="28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66" name="Oval 302"/>
            <p:cNvSpPr>
              <a:spLocks noChangeArrowheads="1"/>
            </p:cNvSpPr>
            <p:nvPr/>
          </p:nvSpPr>
          <p:spPr bwMode="auto">
            <a:xfrm>
              <a:off x="1935" y="2854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67" name="Oval 303"/>
            <p:cNvSpPr>
              <a:spLocks noChangeArrowheads="1"/>
            </p:cNvSpPr>
            <p:nvPr/>
          </p:nvSpPr>
          <p:spPr bwMode="auto">
            <a:xfrm>
              <a:off x="1935" y="2901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68" name="Oval 304"/>
            <p:cNvSpPr>
              <a:spLocks noChangeArrowheads="1"/>
            </p:cNvSpPr>
            <p:nvPr/>
          </p:nvSpPr>
          <p:spPr bwMode="auto">
            <a:xfrm>
              <a:off x="1935" y="2949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69" name="Oval 305"/>
            <p:cNvSpPr>
              <a:spLocks noChangeArrowheads="1"/>
            </p:cNvSpPr>
            <p:nvPr/>
          </p:nvSpPr>
          <p:spPr bwMode="auto">
            <a:xfrm>
              <a:off x="1935" y="2997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70" name="Oval 306"/>
            <p:cNvSpPr>
              <a:spLocks noChangeArrowheads="1"/>
            </p:cNvSpPr>
            <p:nvPr/>
          </p:nvSpPr>
          <p:spPr bwMode="auto">
            <a:xfrm>
              <a:off x="1935" y="3042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71" name="Oval 307"/>
            <p:cNvSpPr>
              <a:spLocks noChangeArrowheads="1"/>
            </p:cNvSpPr>
            <p:nvPr/>
          </p:nvSpPr>
          <p:spPr bwMode="auto">
            <a:xfrm>
              <a:off x="1935" y="3090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72" name="Oval 308"/>
            <p:cNvSpPr>
              <a:spLocks noChangeArrowheads="1"/>
            </p:cNvSpPr>
            <p:nvPr/>
          </p:nvSpPr>
          <p:spPr bwMode="auto">
            <a:xfrm>
              <a:off x="1935" y="3139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73" name="Oval 309"/>
            <p:cNvSpPr>
              <a:spLocks noChangeArrowheads="1"/>
            </p:cNvSpPr>
            <p:nvPr/>
          </p:nvSpPr>
          <p:spPr bwMode="auto">
            <a:xfrm>
              <a:off x="1935" y="3187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74" name="Oval 310"/>
            <p:cNvSpPr>
              <a:spLocks noChangeArrowheads="1"/>
            </p:cNvSpPr>
            <p:nvPr/>
          </p:nvSpPr>
          <p:spPr bwMode="auto">
            <a:xfrm>
              <a:off x="1935" y="3232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75" name="Oval 311"/>
            <p:cNvSpPr>
              <a:spLocks noChangeArrowheads="1"/>
            </p:cNvSpPr>
            <p:nvPr/>
          </p:nvSpPr>
          <p:spPr bwMode="auto">
            <a:xfrm>
              <a:off x="1935" y="3280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76" name="Oval 312"/>
            <p:cNvSpPr>
              <a:spLocks noChangeArrowheads="1"/>
            </p:cNvSpPr>
            <p:nvPr/>
          </p:nvSpPr>
          <p:spPr bwMode="auto">
            <a:xfrm>
              <a:off x="1935" y="332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77" name="Oval 313"/>
            <p:cNvSpPr>
              <a:spLocks noChangeArrowheads="1"/>
            </p:cNvSpPr>
            <p:nvPr/>
          </p:nvSpPr>
          <p:spPr bwMode="auto">
            <a:xfrm>
              <a:off x="1935" y="3376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78" name="Oval 314"/>
            <p:cNvSpPr>
              <a:spLocks noChangeArrowheads="1"/>
            </p:cNvSpPr>
            <p:nvPr/>
          </p:nvSpPr>
          <p:spPr bwMode="auto">
            <a:xfrm>
              <a:off x="1935" y="3421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79" name="Oval 315"/>
            <p:cNvSpPr>
              <a:spLocks noChangeArrowheads="1"/>
            </p:cNvSpPr>
            <p:nvPr/>
          </p:nvSpPr>
          <p:spPr bwMode="auto">
            <a:xfrm>
              <a:off x="1935" y="351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80" name="Oval 316"/>
            <p:cNvSpPr>
              <a:spLocks noChangeArrowheads="1"/>
            </p:cNvSpPr>
            <p:nvPr/>
          </p:nvSpPr>
          <p:spPr bwMode="auto">
            <a:xfrm>
              <a:off x="1935" y="3469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81" name="Oval 317"/>
            <p:cNvSpPr>
              <a:spLocks noChangeArrowheads="1"/>
            </p:cNvSpPr>
            <p:nvPr/>
          </p:nvSpPr>
          <p:spPr bwMode="auto">
            <a:xfrm>
              <a:off x="2266" y="2619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82" name="Oval 318"/>
            <p:cNvSpPr>
              <a:spLocks noChangeArrowheads="1"/>
            </p:cNvSpPr>
            <p:nvPr/>
          </p:nvSpPr>
          <p:spPr bwMode="auto">
            <a:xfrm>
              <a:off x="2266" y="2664"/>
              <a:ext cx="13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83" name="Oval 319"/>
            <p:cNvSpPr>
              <a:spLocks noChangeArrowheads="1"/>
            </p:cNvSpPr>
            <p:nvPr/>
          </p:nvSpPr>
          <p:spPr bwMode="auto">
            <a:xfrm>
              <a:off x="2266" y="2712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84" name="Oval 320"/>
            <p:cNvSpPr>
              <a:spLocks noChangeArrowheads="1"/>
            </p:cNvSpPr>
            <p:nvPr/>
          </p:nvSpPr>
          <p:spPr bwMode="auto">
            <a:xfrm>
              <a:off x="2266" y="2760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85" name="Oval 321"/>
            <p:cNvSpPr>
              <a:spLocks noChangeArrowheads="1"/>
            </p:cNvSpPr>
            <p:nvPr/>
          </p:nvSpPr>
          <p:spPr bwMode="auto">
            <a:xfrm>
              <a:off x="2266" y="28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86" name="Oval 322"/>
            <p:cNvSpPr>
              <a:spLocks noChangeArrowheads="1"/>
            </p:cNvSpPr>
            <p:nvPr/>
          </p:nvSpPr>
          <p:spPr bwMode="auto">
            <a:xfrm>
              <a:off x="2266" y="2854"/>
              <a:ext cx="13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87" name="Oval 323"/>
            <p:cNvSpPr>
              <a:spLocks noChangeArrowheads="1"/>
            </p:cNvSpPr>
            <p:nvPr/>
          </p:nvSpPr>
          <p:spPr bwMode="auto">
            <a:xfrm>
              <a:off x="2266" y="2901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88" name="Oval 324"/>
            <p:cNvSpPr>
              <a:spLocks noChangeArrowheads="1"/>
            </p:cNvSpPr>
            <p:nvPr/>
          </p:nvSpPr>
          <p:spPr bwMode="auto">
            <a:xfrm>
              <a:off x="2266" y="2949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89" name="Oval 325"/>
            <p:cNvSpPr>
              <a:spLocks noChangeArrowheads="1"/>
            </p:cNvSpPr>
            <p:nvPr/>
          </p:nvSpPr>
          <p:spPr bwMode="auto">
            <a:xfrm>
              <a:off x="2266" y="2997"/>
              <a:ext cx="13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90" name="Oval 326"/>
            <p:cNvSpPr>
              <a:spLocks noChangeArrowheads="1"/>
            </p:cNvSpPr>
            <p:nvPr/>
          </p:nvSpPr>
          <p:spPr bwMode="auto">
            <a:xfrm>
              <a:off x="2266" y="3042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91" name="Oval 327"/>
            <p:cNvSpPr>
              <a:spLocks noChangeArrowheads="1"/>
            </p:cNvSpPr>
            <p:nvPr/>
          </p:nvSpPr>
          <p:spPr bwMode="auto">
            <a:xfrm>
              <a:off x="2266" y="3090"/>
              <a:ext cx="13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92" name="Oval 328"/>
            <p:cNvSpPr>
              <a:spLocks noChangeArrowheads="1"/>
            </p:cNvSpPr>
            <p:nvPr/>
          </p:nvSpPr>
          <p:spPr bwMode="auto">
            <a:xfrm>
              <a:off x="2266" y="3139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93" name="Oval 329"/>
            <p:cNvSpPr>
              <a:spLocks noChangeArrowheads="1"/>
            </p:cNvSpPr>
            <p:nvPr/>
          </p:nvSpPr>
          <p:spPr bwMode="auto">
            <a:xfrm>
              <a:off x="2266" y="3187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94" name="Oval 330"/>
            <p:cNvSpPr>
              <a:spLocks noChangeArrowheads="1"/>
            </p:cNvSpPr>
            <p:nvPr/>
          </p:nvSpPr>
          <p:spPr bwMode="auto">
            <a:xfrm>
              <a:off x="2266" y="3232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95" name="Oval 331"/>
            <p:cNvSpPr>
              <a:spLocks noChangeArrowheads="1"/>
            </p:cNvSpPr>
            <p:nvPr/>
          </p:nvSpPr>
          <p:spPr bwMode="auto">
            <a:xfrm>
              <a:off x="2266" y="3280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96" name="Oval 332"/>
            <p:cNvSpPr>
              <a:spLocks noChangeArrowheads="1"/>
            </p:cNvSpPr>
            <p:nvPr/>
          </p:nvSpPr>
          <p:spPr bwMode="auto">
            <a:xfrm>
              <a:off x="2266" y="332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97" name="Oval 333"/>
            <p:cNvSpPr>
              <a:spLocks noChangeArrowheads="1"/>
            </p:cNvSpPr>
            <p:nvPr/>
          </p:nvSpPr>
          <p:spPr bwMode="auto">
            <a:xfrm>
              <a:off x="2266" y="3376"/>
              <a:ext cx="13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98" name="Oval 334"/>
            <p:cNvSpPr>
              <a:spLocks noChangeArrowheads="1"/>
            </p:cNvSpPr>
            <p:nvPr/>
          </p:nvSpPr>
          <p:spPr bwMode="auto">
            <a:xfrm>
              <a:off x="2266" y="3421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799" name="Oval 335"/>
            <p:cNvSpPr>
              <a:spLocks noChangeArrowheads="1"/>
            </p:cNvSpPr>
            <p:nvPr/>
          </p:nvSpPr>
          <p:spPr bwMode="auto">
            <a:xfrm>
              <a:off x="2266" y="351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00" name="Oval 336"/>
            <p:cNvSpPr>
              <a:spLocks noChangeArrowheads="1"/>
            </p:cNvSpPr>
            <p:nvPr/>
          </p:nvSpPr>
          <p:spPr bwMode="auto">
            <a:xfrm>
              <a:off x="2266" y="3469"/>
              <a:ext cx="13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01" name="Oval 337"/>
            <p:cNvSpPr>
              <a:spLocks noChangeArrowheads="1"/>
            </p:cNvSpPr>
            <p:nvPr/>
          </p:nvSpPr>
          <p:spPr bwMode="auto">
            <a:xfrm>
              <a:off x="2598" y="3232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02" name="Oval 338"/>
            <p:cNvSpPr>
              <a:spLocks noChangeArrowheads="1"/>
            </p:cNvSpPr>
            <p:nvPr/>
          </p:nvSpPr>
          <p:spPr bwMode="auto">
            <a:xfrm>
              <a:off x="2598" y="3280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03" name="Oval 339"/>
            <p:cNvSpPr>
              <a:spLocks noChangeArrowheads="1"/>
            </p:cNvSpPr>
            <p:nvPr/>
          </p:nvSpPr>
          <p:spPr bwMode="auto">
            <a:xfrm>
              <a:off x="2598" y="332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04" name="Oval 340"/>
            <p:cNvSpPr>
              <a:spLocks noChangeArrowheads="1"/>
            </p:cNvSpPr>
            <p:nvPr/>
          </p:nvSpPr>
          <p:spPr bwMode="auto">
            <a:xfrm>
              <a:off x="2598" y="3376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05" name="Oval 341"/>
            <p:cNvSpPr>
              <a:spLocks noChangeArrowheads="1"/>
            </p:cNvSpPr>
            <p:nvPr/>
          </p:nvSpPr>
          <p:spPr bwMode="auto">
            <a:xfrm>
              <a:off x="2598" y="3421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06" name="Oval 342"/>
            <p:cNvSpPr>
              <a:spLocks noChangeArrowheads="1"/>
            </p:cNvSpPr>
            <p:nvPr/>
          </p:nvSpPr>
          <p:spPr bwMode="auto">
            <a:xfrm>
              <a:off x="2598" y="351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07" name="Oval 343"/>
            <p:cNvSpPr>
              <a:spLocks noChangeArrowheads="1"/>
            </p:cNvSpPr>
            <p:nvPr/>
          </p:nvSpPr>
          <p:spPr bwMode="auto">
            <a:xfrm>
              <a:off x="2598" y="3469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08" name="Oval 344"/>
            <p:cNvSpPr>
              <a:spLocks noChangeArrowheads="1"/>
            </p:cNvSpPr>
            <p:nvPr/>
          </p:nvSpPr>
          <p:spPr bwMode="auto">
            <a:xfrm>
              <a:off x="1368" y="32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09" name="Oval 345"/>
            <p:cNvSpPr>
              <a:spLocks noChangeArrowheads="1"/>
            </p:cNvSpPr>
            <p:nvPr/>
          </p:nvSpPr>
          <p:spPr bwMode="auto">
            <a:xfrm>
              <a:off x="1419" y="32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10" name="Oval 346"/>
            <p:cNvSpPr>
              <a:spLocks noChangeArrowheads="1"/>
            </p:cNvSpPr>
            <p:nvPr/>
          </p:nvSpPr>
          <p:spPr bwMode="auto">
            <a:xfrm>
              <a:off x="1468" y="32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11" name="Oval 347"/>
            <p:cNvSpPr>
              <a:spLocks noChangeArrowheads="1"/>
            </p:cNvSpPr>
            <p:nvPr/>
          </p:nvSpPr>
          <p:spPr bwMode="auto">
            <a:xfrm>
              <a:off x="1521" y="32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12" name="Oval 348"/>
            <p:cNvSpPr>
              <a:spLocks noChangeArrowheads="1"/>
            </p:cNvSpPr>
            <p:nvPr/>
          </p:nvSpPr>
          <p:spPr bwMode="auto">
            <a:xfrm>
              <a:off x="1573" y="32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13" name="Oval 349"/>
            <p:cNvSpPr>
              <a:spLocks noChangeArrowheads="1"/>
            </p:cNvSpPr>
            <p:nvPr/>
          </p:nvSpPr>
          <p:spPr bwMode="auto">
            <a:xfrm>
              <a:off x="1625" y="32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14" name="Oval 350"/>
            <p:cNvSpPr>
              <a:spLocks noChangeArrowheads="1"/>
            </p:cNvSpPr>
            <p:nvPr/>
          </p:nvSpPr>
          <p:spPr bwMode="auto">
            <a:xfrm>
              <a:off x="1675" y="32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15" name="Oval 351"/>
            <p:cNvSpPr>
              <a:spLocks noChangeArrowheads="1"/>
            </p:cNvSpPr>
            <p:nvPr/>
          </p:nvSpPr>
          <p:spPr bwMode="auto">
            <a:xfrm>
              <a:off x="1726" y="32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16" name="Oval 352"/>
            <p:cNvSpPr>
              <a:spLocks noChangeArrowheads="1"/>
            </p:cNvSpPr>
            <p:nvPr/>
          </p:nvSpPr>
          <p:spPr bwMode="auto">
            <a:xfrm>
              <a:off x="1779" y="32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17" name="Oval 353"/>
            <p:cNvSpPr>
              <a:spLocks noChangeArrowheads="1"/>
            </p:cNvSpPr>
            <p:nvPr/>
          </p:nvSpPr>
          <p:spPr bwMode="auto">
            <a:xfrm>
              <a:off x="1830" y="32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18" name="Oval 354"/>
            <p:cNvSpPr>
              <a:spLocks noChangeArrowheads="1"/>
            </p:cNvSpPr>
            <p:nvPr/>
          </p:nvSpPr>
          <p:spPr bwMode="auto">
            <a:xfrm>
              <a:off x="1883" y="32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19" name="Oval 355"/>
            <p:cNvSpPr>
              <a:spLocks noChangeArrowheads="1"/>
            </p:cNvSpPr>
            <p:nvPr/>
          </p:nvSpPr>
          <p:spPr bwMode="auto">
            <a:xfrm>
              <a:off x="1985" y="3208"/>
              <a:ext cx="11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20" name="Oval 356"/>
            <p:cNvSpPr>
              <a:spLocks noChangeArrowheads="1"/>
            </p:cNvSpPr>
            <p:nvPr/>
          </p:nvSpPr>
          <p:spPr bwMode="auto">
            <a:xfrm>
              <a:off x="2036" y="32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21" name="Oval 357"/>
            <p:cNvSpPr>
              <a:spLocks noChangeArrowheads="1"/>
            </p:cNvSpPr>
            <p:nvPr/>
          </p:nvSpPr>
          <p:spPr bwMode="auto">
            <a:xfrm>
              <a:off x="2089" y="3208"/>
              <a:ext cx="11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22" name="Oval 358"/>
            <p:cNvSpPr>
              <a:spLocks noChangeArrowheads="1"/>
            </p:cNvSpPr>
            <p:nvPr/>
          </p:nvSpPr>
          <p:spPr bwMode="auto">
            <a:xfrm>
              <a:off x="2140" y="32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23" name="Oval 359"/>
            <p:cNvSpPr>
              <a:spLocks noChangeArrowheads="1"/>
            </p:cNvSpPr>
            <p:nvPr/>
          </p:nvSpPr>
          <p:spPr bwMode="auto">
            <a:xfrm>
              <a:off x="2190" y="32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24" name="Oval 360"/>
            <p:cNvSpPr>
              <a:spLocks noChangeArrowheads="1"/>
            </p:cNvSpPr>
            <p:nvPr/>
          </p:nvSpPr>
          <p:spPr bwMode="auto">
            <a:xfrm>
              <a:off x="2242" y="32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25" name="Oval 361"/>
            <p:cNvSpPr>
              <a:spLocks noChangeArrowheads="1"/>
            </p:cNvSpPr>
            <p:nvPr/>
          </p:nvSpPr>
          <p:spPr bwMode="auto">
            <a:xfrm>
              <a:off x="1368" y="2571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26" name="Oval 362"/>
            <p:cNvSpPr>
              <a:spLocks noChangeArrowheads="1"/>
            </p:cNvSpPr>
            <p:nvPr/>
          </p:nvSpPr>
          <p:spPr bwMode="auto">
            <a:xfrm>
              <a:off x="1419" y="2571"/>
              <a:ext cx="13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27" name="Oval 363"/>
            <p:cNvSpPr>
              <a:spLocks noChangeArrowheads="1"/>
            </p:cNvSpPr>
            <p:nvPr/>
          </p:nvSpPr>
          <p:spPr bwMode="auto">
            <a:xfrm>
              <a:off x="1468" y="2571"/>
              <a:ext cx="13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28" name="Oval 364"/>
            <p:cNvSpPr>
              <a:spLocks noChangeArrowheads="1"/>
            </p:cNvSpPr>
            <p:nvPr/>
          </p:nvSpPr>
          <p:spPr bwMode="auto">
            <a:xfrm>
              <a:off x="1521" y="2571"/>
              <a:ext cx="13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29" name="Oval 365"/>
            <p:cNvSpPr>
              <a:spLocks noChangeArrowheads="1"/>
            </p:cNvSpPr>
            <p:nvPr/>
          </p:nvSpPr>
          <p:spPr bwMode="auto">
            <a:xfrm>
              <a:off x="1573" y="2571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30" name="Oval 366"/>
            <p:cNvSpPr>
              <a:spLocks noChangeArrowheads="1"/>
            </p:cNvSpPr>
            <p:nvPr/>
          </p:nvSpPr>
          <p:spPr bwMode="auto">
            <a:xfrm>
              <a:off x="1625" y="2571"/>
              <a:ext cx="13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31" name="Oval 367"/>
            <p:cNvSpPr>
              <a:spLocks noChangeArrowheads="1"/>
            </p:cNvSpPr>
            <p:nvPr/>
          </p:nvSpPr>
          <p:spPr bwMode="auto">
            <a:xfrm>
              <a:off x="1675" y="2571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32" name="Oval 368"/>
            <p:cNvSpPr>
              <a:spLocks noChangeArrowheads="1"/>
            </p:cNvSpPr>
            <p:nvPr/>
          </p:nvSpPr>
          <p:spPr bwMode="auto">
            <a:xfrm>
              <a:off x="1779" y="2571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33" name="Oval 369"/>
            <p:cNvSpPr>
              <a:spLocks noChangeArrowheads="1"/>
            </p:cNvSpPr>
            <p:nvPr/>
          </p:nvSpPr>
          <p:spPr bwMode="auto">
            <a:xfrm>
              <a:off x="1830" y="2571"/>
              <a:ext cx="13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34" name="Oval 370"/>
            <p:cNvSpPr>
              <a:spLocks noChangeArrowheads="1"/>
            </p:cNvSpPr>
            <p:nvPr/>
          </p:nvSpPr>
          <p:spPr bwMode="auto">
            <a:xfrm>
              <a:off x="1883" y="2571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35" name="Oval 371"/>
            <p:cNvSpPr>
              <a:spLocks noChangeArrowheads="1"/>
            </p:cNvSpPr>
            <p:nvPr/>
          </p:nvSpPr>
          <p:spPr bwMode="auto">
            <a:xfrm>
              <a:off x="1368" y="2144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36" name="Oval 372"/>
            <p:cNvSpPr>
              <a:spLocks noChangeArrowheads="1"/>
            </p:cNvSpPr>
            <p:nvPr/>
          </p:nvSpPr>
          <p:spPr bwMode="auto">
            <a:xfrm>
              <a:off x="1419" y="2144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37" name="Oval 373"/>
            <p:cNvSpPr>
              <a:spLocks noChangeArrowheads="1"/>
            </p:cNvSpPr>
            <p:nvPr/>
          </p:nvSpPr>
          <p:spPr bwMode="auto">
            <a:xfrm>
              <a:off x="1468" y="2144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38" name="Oval 374"/>
            <p:cNvSpPr>
              <a:spLocks noChangeArrowheads="1"/>
            </p:cNvSpPr>
            <p:nvPr/>
          </p:nvSpPr>
          <p:spPr bwMode="auto">
            <a:xfrm>
              <a:off x="1521" y="2144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39" name="Oval 375"/>
            <p:cNvSpPr>
              <a:spLocks noChangeArrowheads="1"/>
            </p:cNvSpPr>
            <p:nvPr/>
          </p:nvSpPr>
          <p:spPr bwMode="auto">
            <a:xfrm>
              <a:off x="1573" y="2144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40" name="Oval 376"/>
            <p:cNvSpPr>
              <a:spLocks noChangeArrowheads="1"/>
            </p:cNvSpPr>
            <p:nvPr/>
          </p:nvSpPr>
          <p:spPr bwMode="auto">
            <a:xfrm>
              <a:off x="1368" y="1720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41" name="Oval 377"/>
            <p:cNvSpPr>
              <a:spLocks noChangeArrowheads="1"/>
            </p:cNvSpPr>
            <p:nvPr/>
          </p:nvSpPr>
          <p:spPr bwMode="auto">
            <a:xfrm>
              <a:off x="1419" y="1720"/>
              <a:ext cx="13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42" name="Oval 378"/>
            <p:cNvSpPr>
              <a:spLocks noChangeArrowheads="1"/>
            </p:cNvSpPr>
            <p:nvPr/>
          </p:nvSpPr>
          <p:spPr bwMode="auto">
            <a:xfrm>
              <a:off x="1468" y="1720"/>
              <a:ext cx="13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43" name="Oval 379"/>
            <p:cNvSpPr>
              <a:spLocks noChangeArrowheads="1"/>
            </p:cNvSpPr>
            <p:nvPr/>
          </p:nvSpPr>
          <p:spPr bwMode="auto">
            <a:xfrm>
              <a:off x="1521" y="1720"/>
              <a:ext cx="13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44" name="Oval 380"/>
            <p:cNvSpPr>
              <a:spLocks noChangeArrowheads="1"/>
            </p:cNvSpPr>
            <p:nvPr/>
          </p:nvSpPr>
          <p:spPr bwMode="auto">
            <a:xfrm>
              <a:off x="1573" y="1720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45" name="Oval 381"/>
            <p:cNvSpPr>
              <a:spLocks noChangeArrowheads="1"/>
            </p:cNvSpPr>
            <p:nvPr/>
          </p:nvSpPr>
          <p:spPr bwMode="auto">
            <a:xfrm>
              <a:off x="1625" y="2144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46" name="Oval 382"/>
            <p:cNvSpPr>
              <a:spLocks noChangeArrowheads="1"/>
            </p:cNvSpPr>
            <p:nvPr/>
          </p:nvSpPr>
          <p:spPr bwMode="auto">
            <a:xfrm>
              <a:off x="1675" y="2144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47" name="Oval 383"/>
            <p:cNvSpPr>
              <a:spLocks noChangeArrowheads="1"/>
            </p:cNvSpPr>
            <p:nvPr/>
          </p:nvSpPr>
          <p:spPr bwMode="auto">
            <a:xfrm>
              <a:off x="1726" y="2144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48" name="Oval 384"/>
            <p:cNvSpPr>
              <a:spLocks noChangeArrowheads="1"/>
            </p:cNvSpPr>
            <p:nvPr/>
          </p:nvSpPr>
          <p:spPr bwMode="auto">
            <a:xfrm>
              <a:off x="1779" y="2144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49" name="Oval 385"/>
            <p:cNvSpPr>
              <a:spLocks noChangeArrowheads="1"/>
            </p:cNvSpPr>
            <p:nvPr/>
          </p:nvSpPr>
          <p:spPr bwMode="auto">
            <a:xfrm>
              <a:off x="1830" y="2144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50" name="Oval 386"/>
            <p:cNvSpPr>
              <a:spLocks noChangeArrowheads="1"/>
            </p:cNvSpPr>
            <p:nvPr/>
          </p:nvSpPr>
          <p:spPr bwMode="auto">
            <a:xfrm>
              <a:off x="1883" y="2144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51" name="Oval 387"/>
            <p:cNvSpPr>
              <a:spLocks noChangeArrowheads="1"/>
            </p:cNvSpPr>
            <p:nvPr/>
          </p:nvSpPr>
          <p:spPr bwMode="auto">
            <a:xfrm>
              <a:off x="1985" y="2571"/>
              <a:ext cx="11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52" name="Oval 388"/>
            <p:cNvSpPr>
              <a:spLocks noChangeArrowheads="1"/>
            </p:cNvSpPr>
            <p:nvPr/>
          </p:nvSpPr>
          <p:spPr bwMode="auto">
            <a:xfrm>
              <a:off x="2036" y="2571"/>
              <a:ext cx="13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53" name="Oval 389"/>
            <p:cNvSpPr>
              <a:spLocks noChangeArrowheads="1"/>
            </p:cNvSpPr>
            <p:nvPr/>
          </p:nvSpPr>
          <p:spPr bwMode="auto">
            <a:xfrm>
              <a:off x="2089" y="2571"/>
              <a:ext cx="11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54" name="Oval 390"/>
            <p:cNvSpPr>
              <a:spLocks noChangeArrowheads="1"/>
            </p:cNvSpPr>
            <p:nvPr/>
          </p:nvSpPr>
          <p:spPr bwMode="auto">
            <a:xfrm>
              <a:off x="2140" y="2571"/>
              <a:ext cx="13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55" name="Oval 391"/>
            <p:cNvSpPr>
              <a:spLocks noChangeArrowheads="1"/>
            </p:cNvSpPr>
            <p:nvPr/>
          </p:nvSpPr>
          <p:spPr bwMode="auto">
            <a:xfrm>
              <a:off x="2190" y="2571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56" name="Oval 392"/>
            <p:cNvSpPr>
              <a:spLocks noChangeArrowheads="1"/>
            </p:cNvSpPr>
            <p:nvPr/>
          </p:nvSpPr>
          <p:spPr bwMode="auto">
            <a:xfrm>
              <a:off x="2242" y="2571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57" name="Oval 393"/>
            <p:cNvSpPr>
              <a:spLocks noChangeArrowheads="1"/>
            </p:cNvSpPr>
            <p:nvPr/>
          </p:nvSpPr>
          <p:spPr bwMode="auto">
            <a:xfrm>
              <a:off x="2294" y="32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58" name="Oval 394"/>
            <p:cNvSpPr>
              <a:spLocks noChangeArrowheads="1"/>
            </p:cNvSpPr>
            <p:nvPr/>
          </p:nvSpPr>
          <p:spPr bwMode="auto">
            <a:xfrm>
              <a:off x="2346" y="3208"/>
              <a:ext cx="12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59" name="Oval 395"/>
            <p:cNvSpPr>
              <a:spLocks noChangeArrowheads="1"/>
            </p:cNvSpPr>
            <p:nvPr/>
          </p:nvSpPr>
          <p:spPr bwMode="auto">
            <a:xfrm>
              <a:off x="2396" y="3208"/>
              <a:ext cx="11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60" name="Oval 396"/>
            <p:cNvSpPr>
              <a:spLocks noChangeArrowheads="1"/>
            </p:cNvSpPr>
            <p:nvPr/>
          </p:nvSpPr>
          <p:spPr bwMode="auto">
            <a:xfrm>
              <a:off x="2447" y="32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61" name="Oval 397"/>
            <p:cNvSpPr>
              <a:spLocks noChangeArrowheads="1"/>
            </p:cNvSpPr>
            <p:nvPr/>
          </p:nvSpPr>
          <p:spPr bwMode="auto">
            <a:xfrm>
              <a:off x="2500" y="3208"/>
              <a:ext cx="11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62" name="Oval 398"/>
            <p:cNvSpPr>
              <a:spLocks noChangeArrowheads="1"/>
            </p:cNvSpPr>
            <p:nvPr/>
          </p:nvSpPr>
          <p:spPr bwMode="auto">
            <a:xfrm>
              <a:off x="2551" y="3208"/>
              <a:ext cx="13" cy="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63" name="Rectangle 29"/>
            <p:cNvSpPr>
              <a:spLocks noChangeArrowheads="1"/>
            </p:cNvSpPr>
            <p:nvPr/>
          </p:nvSpPr>
          <p:spPr bwMode="auto">
            <a:xfrm>
              <a:off x="1637" y="1117"/>
              <a:ext cx="39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Aleisha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864" name="Rectangle 31"/>
            <p:cNvSpPr>
              <a:spLocks noChangeArrowheads="1"/>
            </p:cNvSpPr>
            <p:nvPr/>
          </p:nvSpPr>
          <p:spPr bwMode="auto">
            <a:xfrm>
              <a:off x="1989" y="1679"/>
              <a:ext cx="25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Brad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865" name="Rectangle 34"/>
            <p:cNvSpPr>
              <a:spLocks noChangeArrowheads="1"/>
            </p:cNvSpPr>
            <p:nvPr/>
          </p:nvSpPr>
          <p:spPr bwMode="auto">
            <a:xfrm>
              <a:off x="2337" y="2079"/>
              <a:ext cx="43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Claudia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866" name="Rectangle 35"/>
            <p:cNvSpPr>
              <a:spLocks noChangeArrowheads="1"/>
            </p:cNvSpPr>
            <p:nvPr/>
          </p:nvSpPr>
          <p:spPr bwMode="auto">
            <a:xfrm>
              <a:off x="2685" y="2480"/>
              <a:ext cx="37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Darren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867" name="Rectangle 40"/>
            <p:cNvSpPr>
              <a:spLocks noChangeArrowheads="1"/>
            </p:cNvSpPr>
            <p:nvPr/>
          </p:nvSpPr>
          <p:spPr bwMode="auto">
            <a:xfrm>
              <a:off x="2984" y="3162"/>
              <a:ext cx="40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Edwina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868" name="Rectangle 36"/>
            <p:cNvSpPr>
              <a:spLocks noChangeArrowheads="1"/>
            </p:cNvSpPr>
            <p:nvPr/>
          </p:nvSpPr>
          <p:spPr bwMode="auto">
            <a:xfrm>
              <a:off x="593" y="588"/>
              <a:ext cx="54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of book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8869" name="Rectangle 101"/>
            <p:cNvSpPr>
              <a:spLocks noChangeArrowheads="1"/>
            </p:cNvSpPr>
            <p:nvPr/>
          </p:nvSpPr>
          <p:spPr bwMode="auto">
            <a:xfrm>
              <a:off x="3450" y="3750"/>
              <a:ext cx="159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Quantity of books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18870" name="Group 406"/>
          <p:cNvGrpSpPr>
            <a:grpSpLocks/>
          </p:cNvGrpSpPr>
          <p:nvPr/>
        </p:nvGrpSpPr>
        <p:grpSpPr bwMode="auto">
          <a:xfrm>
            <a:off x="2016125" y="3965580"/>
            <a:ext cx="5240338" cy="215901"/>
            <a:chOff x="1270" y="2307"/>
            <a:chExt cx="3301" cy="136"/>
          </a:xfrm>
        </p:grpSpPr>
        <p:sp>
          <p:nvSpPr>
            <p:cNvPr id="318871" name="Line 407"/>
            <p:cNvSpPr>
              <a:spLocks noChangeShapeType="1"/>
            </p:cNvSpPr>
            <p:nvPr/>
          </p:nvSpPr>
          <p:spPr bwMode="auto">
            <a:xfrm>
              <a:off x="1270" y="2367"/>
              <a:ext cx="220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72" name="Rectangle 408"/>
            <p:cNvSpPr>
              <a:spLocks noChangeArrowheads="1"/>
            </p:cNvSpPr>
            <p:nvPr/>
          </p:nvSpPr>
          <p:spPr bwMode="auto">
            <a:xfrm>
              <a:off x="3517" y="2307"/>
              <a:ext cx="105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Original price = $30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18873" name="Group 409"/>
          <p:cNvGrpSpPr>
            <a:grpSpLocks/>
          </p:cNvGrpSpPr>
          <p:nvPr/>
        </p:nvGrpSpPr>
        <p:grpSpPr bwMode="auto">
          <a:xfrm>
            <a:off x="2016125" y="4633905"/>
            <a:ext cx="4967288" cy="215899"/>
            <a:chOff x="1270" y="2729"/>
            <a:chExt cx="3129" cy="136"/>
          </a:xfrm>
        </p:grpSpPr>
        <p:sp>
          <p:nvSpPr>
            <p:cNvPr id="318874" name="Line 410"/>
            <p:cNvSpPr>
              <a:spLocks noChangeShapeType="1"/>
            </p:cNvSpPr>
            <p:nvPr/>
          </p:nvSpPr>
          <p:spPr bwMode="auto">
            <a:xfrm>
              <a:off x="1270" y="2791"/>
              <a:ext cx="220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8875" name="Rectangle 411"/>
            <p:cNvSpPr>
              <a:spLocks noChangeArrowheads="1"/>
            </p:cNvSpPr>
            <p:nvPr/>
          </p:nvSpPr>
          <p:spPr bwMode="auto">
            <a:xfrm>
              <a:off x="3517" y="2729"/>
              <a:ext cx="8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New price = $20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4000" spc="0" dirty="0" smtClean="0"/>
              <a:t>CONSUMER SURPLUS RISES WITH A FALL IN PRICE</a:t>
            </a:r>
            <a:endParaRPr lang="en-US" sz="4000" spc="0" dirty="0"/>
          </a:p>
        </p:txBody>
      </p:sp>
      <p:sp>
        <p:nvSpPr>
          <p:cNvPr id="4" name="TextBox 3"/>
          <p:cNvSpPr txBox="1"/>
          <p:nvPr/>
        </p:nvSpPr>
        <p:spPr>
          <a:xfrm>
            <a:off x="5453063" y="1411286"/>
            <a:ext cx="3386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Original buyers get an increase in consumer </a:t>
            </a:r>
            <a:r>
              <a:rPr lang="en-US" dirty="0">
                <a:latin typeface="Century Gothic"/>
                <a:cs typeface="Century Gothic"/>
              </a:rPr>
              <a:t>surplus</a:t>
            </a:r>
            <a:r>
              <a:rPr lang="en-US" dirty="0" smtClean="0">
                <a:latin typeface="Century Gothic"/>
                <a:cs typeface="Century Gothic"/>
              </a:rPr>
              <a:t>, and new </a:t>
            </a:r>
            <a:r>
              <a:rPr lang="en-US" dirty="0">
                <a:latin typeface="Century Gothic"/>
                <a:cs typeface="Century Gothic"/>
              </a:rPr>
              <a:t>buyers </a:t>
            </a:r>
            <a:r>
              <a:rPr lang="en-US" dirty="0" smtClean="0">
                <a:latin typeface="Century Gothic"/>
                <a:cs typeface="Century Gothic"/>
              </a:rPr>
              <a:t>add more consumer surplus.</a:t>
            </a:r>
            <a:endParaRPr lang="en-US" dirty="0">
              <a:latin typeface="Century Gothic"/>
              <a:cs typeface="Century Gothic"/>
            </a:endParaRPr>
          </a:p>
          <a:p>
            <a:endParaRPr lang="en-US" dirty="0" smtClean="0"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78836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8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04800" y="393699"/>
            <a:ext cx="883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anchor="ctr"/>
          <a:lstStyle>
            <a:lvl1pPr marL="1588" indent="-1588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sz="2600" b="1" dirty="0">
              <a:solidFill>
                <a:srgbClr val="993366"/>
              </a:solidFill>
              <a:latin typeface="Century Gothic"/>
              <a:cs typeface="Century Gothic"/>
            </a:endParaRPr>
          </a:p>
        </p:txBody>
      </p:sp>
      <p:grpSp>
        <p:nvGrpSpPr>
          <p:cNvPr id="320819" name="Group 307"/>
          <p:cNvGrpSpPr>
            <a:grpSpLocks/>
          </p:cNvGrpSpPr>
          <p:nvPr/>
        </p:nvGrpSpPr>
        <p:grpSpPr bwMode="auto">
          <a:xfrm>
            <a:off x="2333625" y="2301874"/>
            <a:ext cx="3457575" cy="2659063"/>
            <a:chOff x="1470" y="1202"/>
            <a:chExt cx="2178" cy="1675"/>
          </a:xfrm>
        </p:grpSpPr>
        <p:sp>
          <p:nvSpPr>
            <p:cNvPr id="320820" name="Rectangle 308"/>
            <p:cNvSpPr>
              <a:spLocks noChangeArrowheads="1"/>
            </p:cNvSpPr>
            <p:nvPr/>
          </p:nvSpPr>
          <p:spPr bwMode="auto">
            <a:xfrm>
              <a:off x="1470" y="1494"/>
              <a:ext cx="461" cy="1383"/>
            </a:xfrm>
            <a:prstGeom prst="rect">
              <a:avLst/>
            </a:prstGeom>
            <a:solidFill>
              <a:srgbClr val="7DA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22" name="Freeform 310"/>
            <p:cNvSpPr>
              <a:spLocks/>
            </p:cNvSpPr>
            <p:nvPr/>
          </p:nvSpPr>
          <p:spPr bwMode="auto">
            <a:xfrm>
              <a:off x="2406" y="1202"/>
              <a:ext cx="1242" cy="460"/>
            </a:xfrm>
            <a:custGeom>
              <a:avLst/>
              <a:gdLst>
                <a:gd name="T0" fmla="*/ 356 w 371"/>
                <a:gd name="T1" fmla="*/ 100 h 100"/>
                <a:gd name="T2" fmla="*/ 371 w 371"/>
                <a:gd name="T3" fmla="*/ 83 h 100"/>
                <a:gd name="T4" fmla="*/ 371 w 371"/>
                <a:gd name="T5" fmla="*/ 17 h 100"/>
                <a:gd name="T6" fmla="*/ 356 w 371"/>
                <a:gd name="T7" fmla="*/ 0 h 100"/>
                <a:gd name="T8" fmla="*/ 14 w 371"/>
                <a:gd name="T9" fmla="*/ 0 h 100"/>
                <a:gd name="T10" fmla="*/ 0 w 371"/>
                <a:gd name="T11" fmla="*/ 17 h 100"/>
                <a:gd name="T12" fmla="*/ 0 w 371"/>
                <a:gd name="T13" fmla="*/ 83 h 100"/>
                <a:gd name="T14" fmla="*/ 14 w 371"/>
                <a:gd name="T15" fmla="*/ 100 h 100"/>
                <a:gd name="T16" fmla="*/ 356 w 371"/>
                <a:gd name="T17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100">
                  <a:moveTo>
                    <a:pt x="356" y="100"/>
                  </a:moveTo>
                  <a:cubicBezTo>
                    <a:pt x="364" y="100"/>
                    <a:pt x="371" y="92"/>
                    <a:pt x="371" y="83"/>
                  </a:cubicBezTo>
                  <a:cubicBezTo>
                    <a:pt x="371" y="17"/>
                    <a:pt x="371" y="17"/>
                    <a:pt x="371" y="17"/>
                  </a:cubicBezTo>
                  <a:cubicBezTo>
                    <a:pt x="371" y="8"/>
                    <a:pt x="364" y="0"/>
                    <a:pt x="35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8"/>
                    <a:pt x="0" y="1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2"/>
                    <a:pt x="6" y="100"/>
                    <a:pt x="14" y="100"/>
                  </a:cubicBezTo>
                  <a:lnTo>
                    <a:pt x="356" y="100"/>
                  </a:lnTo>
                  <a:close/>
                </a:path>
              </a:pathLst>
            </a:custGeom>
            <a:solidFill>
              <a:srgbClr val="D7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23" name="Rectangle 311"/>
            <p:cNvSpPr>
              <a:spLocks noChangeArrowheads="1"/>
            </p:cNvSpPr>
            <p:nvPr/>
          </p:nvSpPr>
          <p:spPr bwMode="auto">
            <a:xfrm>
              <a:off x="2443" y="1207"/>
              <a:ext cx="120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Increase in consumer surplus to original buyers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20824" name="Group 312"/>
          <p:cNvGrpSpPr>
            <a:grpSpLocks/>
          </p:cNvGrpSpPr>
          <p:nvPr/>
        </p:nvGrpSpPr>
        <p:grpSpPr bwMode="auto">
          <a:xfrm>
            <a:off x="1143000" y="1308099"/>
            <a:ext cx="7726363" cy="4864101"/>
            <a:chOff x="720" y="576"/>
            <a:chExt cx="4867" cy="3064"/>
          </a:xfrm>
        </p:grpSpPr>
        <p:sp>
          <p:nvSpPr>
            <p:cNvPr id="320825" name="Rectangle 313"/>
            <p:cNvSpPr>
              <a:spLocks noChangeArrowheads="1"/>
            </p:cNvSpPr>
            <p:nvPr/>
          </p:nvSpPr>
          <p:spPr bwMode="auto">
            <a:xfrm>
              <a:off x="3530" y="3493"/>
              <a:ext cx="43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 million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0826" name="Rectangle 314"/>
            <p:cNvSpPr>
              <a:spLocks noChangeArrowheads="1"/>
            </p:cNvSpPr>
            <p:nvPr/>
          </p:nvSpPr>
          <p:spPr bwMode="auto">
            <a:xfrm>
              <a:off x="1346" y="3493"/>
              <a:ext cx="5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3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0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0827" name="Line 315"/>
            <p:cNvSpPr>
              <a:spLocks noChangeShapeType="1"/>
            </p:cNvSpPr>
            <p:nvPr/>
          </p:nvSpPr>
          <p:spPr bwMode="auto">
            <a:xfrm flipV="1">
              <a:off x="3765" y="3383"/>
              <a:ext cx="0" cy="8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28" name="Rectangle 316"/>
            <p:cNvSpPr>
              <a:spLocks noChangeArrowheads="1"/>
            </p:cNvSpPr>
            <p:nvPr/>
          </p:nvSpPr>
          <p:spPr bwMode="auto">
            <a:xfrm>
              <a:off x="1718" y="3493"/>
              <a:ext cx="40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200,000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0829" name="Line 317"/>
            <p:cNvSpPr>
              <a:spLocks noChangeShapeType="1"/>
            </p:cNvSpPr>
            <p:nvPr/>
          </p:nvSpPr>
          <p:spPr bwMode="auto">
            <a:xfrm flipV="1">
              <a:off x="1931" y="3383"/>
              <a:ext cx="0" cy="8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30" name="Rectangle 318"/>
            <p:cNvSpPr>
              <a:spLocks noChangeArrowheads="1"/>
            </p:cNvSpPr>
            <p:nvPr/>
          </p:nvSpPr>
          <p:spPr bwMode="auto">
            <a:xfrm>
              <a:off x="1119" y="2800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1,500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0831" name="Freeform 319"/>
            <p:cNvSpPr>
              <a:spLocks/>
            </p:cNvSpPr>
            <p:nvPr/>
          </p:nvSpPr>
          <p:spPr bwMode="auto">
            <a:xfrm>
              <a:off x="1470" y="674"/>
              <a:ext cx="3383" cy="2794"/>
            </a:xfrm>
            <a:custGeom>
              <a:avLst/>
              <a:gdLst>
                <a:gd name="T0" fmla="*/ 2624 w 2624"/>
                <a:gd name="T1" fmla="*/ 2192 h 2192"/>
                <a:gd name="T2" fmla="*/ 0 w 2624"/>
                <a:gd name="T3" fmla="*/ 2192 h 2192"/>
                <a:gd name="T4" fmla="*/ 0 w 2624"/>
                <a:gd name="T5" fmla="*/ 0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24" h="2192">
                  <a:moveTo>
                    <a:pt x="2624" y="2192"/>
                  </a:moveTo>
                  <a:lnTo>
                    <a:pt x="0" y="2192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32" name="Rectangle 320"/>
            <p:cNvSpPr>
              <a:spLocks noChangeArrowheads="1"/>
            </p:cNvSpPr>
            <p:nvPr/>
          </p:nvSpPr>
          <p:spPr bwMode="auto">
            <a:xfrm>
              <a:off x="1053" y="1418"/>
              <a:ext cx="34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$5,000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0833" name="Line 321"/>
            <p:cNvSpPr>
              <a:spLocks noChangeShapeType="1"/>
            </p:cNvSpPr>
            <p:nvPr/>
          </p:nvSpPr>
          <p:spPr bwMode="auto">
            <a:xfrm>
              <a:off x="1470" y="1494"/>
              <a:ext cx="8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34" name="Line 322"/>
            <p:cNvSpPr>
              <a:spLocks noChangeShapeType="1"/>
            </p:cNvSpPr>
            <p:nvPr/>
          </p:nvSpPr>
          <p:spPr bwMode="auto">
            <a:xfrm>
              <a:off x="1470" y="2877"/>
              <a:ext cx="8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35" name="Rectangle 36"/>
            <p:cNvSpPr>
              <a:spLocks noChangeArrowheads="1"/>
            </p:cNvSpPr>
            <p:nvPr/>
          </p:nvSpPr>
          <p:spPr bwMode="auto">
            <a:xfrm>
              <a:off x="720" y="576"/>
              <a:ext cx="74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of computers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0836" name="Rectangle 101"/>
            <p:cNvSpPr>
              <a:spLocks noChangeArrowheads="1"/>
            </p:cNvSpPr>
            <p:nvPr/>
          </p:nvSpPr>
          <p:spPr bwMode="auto">
            <a:xfrm>
              <a:off x="3792" y="3504"/>
              <a:ext cx="179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Quantity of computers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20837" name="Group 325"/>
          <p:cNvGrpSpPr>
            <a:grpSpLocks/>
          </p:cNvGrpSpPr>
          <p:nvPr/>
        </p:nvGrpSpPr>
        <p:grpSpPr bwMode="auto">
          <a:xfrm>
            <a:off x="3065463" y="2765424"/>
            <a:ext cx="3411537" cy="2195513"/>
            <a:chOff x="1931" y="1494"/>
            <a:chExt cx="2149" cy="1383"/>
          </a:xfrm>
        </p:grpSpPr>
        <p:sp>
          <p:nvSpPr>
            <p:cNvPr id="320838" name="Freeform 326"/>
            <p:cNvSpPr>
              <a:spLocks/>
            </p:cNvSpPr>
            <p:nvPr/>
          </p:nvSpPr>
          <p:spPr bwMode="auto">
            <a:xfrm>
              <a:off x="1931" y="1494"/>
              <a:ext cx="1834" cy="1383"/>
            </a:xfrm>
            <a:custGeom>
              <a:avLst/>
              <a:gdLst>
                <a:gd name="T0" fmla="*/ 0 w 1422"/>
                <a:gd name="T1" fmla="*/ 1085 h 1085"/>
                <a:gd name="T2" fmla="*/ 0 w 1422"/>
                <a:gd name="T3" fmla="*/ 0 h 1085"/>
                <a:gd name="T4" fmla="*/ 1422 w 1422"/>
                <a:gd name="T5" fmla="*/ 1085 h 1085"/>
                <a:gd name="T6" fmla="*/ 0 w 1422"/>
                <a:gd name="T7" fmla="*/ 1085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2" h="1085">
                  <a:moveTo>
                    <a:pt x="0" y="1085"/>
                  </a:moveTo>
                  <a:lnTo>
                    <a:pt x="0" y="0"/>
                  </a:lnTo>
                  <a:lnTo>
                    <a:pt x="1422" y="1085"/>
                  </a:lnTo>
                  <a:lnTo>
                    <a:pt x="0" y="1085"/>
                  </a:lnTo>
                  <a:close/>
                </a:path>
              </a:pathLst>
            </a:custGeom>
            <a:solidFill>
              <a:srgbClr val="C7D6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39" name="Line 327"/>
            <p:cNvSpPr>
              <a:spLocks noChangeShapeType="1"/>
            </p:cNvSpPr>
            <p:nvPr/>
          </p:nvSpPr>
          <p:spPr bwMode="auto">
            <a:xfrm flipV="1">
              <a:off x="2464" y="2011"/>
              <a:ext cx="660" cy="33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40" name="Freeform 328"/>
            <p:cNvSpPr>
              <a:spLocks/>
            </p:cNvSpPr>
            <p:nvPr/>
          </p:nvSpPr>
          <p:spPr bwMode="auto">
            <a:xfrm>
              <a:off x="3102" y="1722"/>
              <a:ext cx="978" cy="486"/>
            </a:xfrm>
            <a:custGeom>
              <a:avLst/>
              <a:gdLst>
                <a:gd name="T0" fmla="*/ 310 w 324"/>
                <a:gd name="T1" fmla="*/ 100 h 100"/>
                <a:gd name="T2" fmla="*/ 324 w 324"/>
                <a:gd name="T3" fmla="*/ 83 h 100"/>
                <a:gd name="T4" fmla="*/ 324 w 324"/>
                <a:gd name="T5" fmla="*/ 17 h 100"/>
                <a:gd name="T6" fmla="*/ 310 w 324"/>
                <a:gd name="T7" fmla="*/ 0 h 100"/>
                <a:gd name="T8" fmla="*/ 15 w 324"/>
                <a:gd name="T9" fmla="*/ 0 h 100"/>
                <a:gd name="T10" fmla="*/ 0 w 324"/>
                <a:gd name="T11" fmla="*/ 17 h 100"/>
                <a:gd name="T12" fmla="*/ 0 w 324"/>
                <a:gd name="T13" fmla="*/ 83 h 100"/>
                <a:gd name="T14" fmla="*/ 15 w 324"/>
                <a:gd name="T15" fmla="*/ 100 h 100"/>
                <a:gd name="T16" fmla="*/ 310 w 324"/>
                <a:gd name="T17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100">
                  <a:moveTo>
                    <a:pt x="310" y="100"/>
                  </a:moveTo>
                  <a:cubicBezTo>
                    <a:pt x="318" y="100"/>
                    <a:pt x="324" y="92"/>
                    <a:pt x="324" y="83"/>
                  </a:cubicBezTo>
                  <a:cubicBezTo>
                    <a:pt x="324" y="17"/>
                    <a:pt x="324" y="17"/>
                    <a:pt x="324" y="17"/>
                  </a:cubicBezTo>
                  <a:cubicBezTo>
                    <a:pt x="324" y="8"/>
                    <a:pt x="318" y="0"/>
                    <a:pt x="31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2"/>
                    <a:pt x="7" y="100"/>
                    <a:pt x="15" y="100"/>
                  </a:cubicBezTo>
                  <a:lnTo>
                    <a:pt x="310" y="100"/>
                  </a:lnTo>
                  <a:close/>
                </a:path>
              </a:pathLst>
            </a:custGeom>
            <a:solidFill>
              <a:srgbClr val="D7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41" name="Rectangle 329"/>
            <p:cNvSpPr>
              <a:spLocks noChangeArrowheads="1"/>
            </p:cNvSpPr>
            <p:nvPr/>
          </p:nvSpPr>
          <p:spPr bwMode="auto">
            <a:xfrm>
              <a:off x="3135" y="1764"/>
              <a:ext cx="92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Consumer surplus gained by new buyers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20842" name="Group 330"/>
          <p:cNvGrpSpPr>
            <a:grpSpLocks/>
          </p:cNvGrpSpPr>
          <p:nvPr/>
        </p:nvGrpSpPr>
        <p:grpSpPr bwMode="auto">
          <a:xfrm>
            <a:off x="2320925" y="2200274"/>
            <a:ext cx="4389438" cy="3328988"/>
            <a:chOff x="1462" y="1138"/>
            <a:chExt cx="2765" cy="2097"/>
          </a:xfrm>
        </p:grpSpPr>
        <p:sp>
          <p:nvSpPr>
            <p:cNvPr id="320843" name="Rectangle 331"/>
            <p:cNvSpPr>
              <a:spLocks noChangeArrowheads="1"/>
            </p:cNvSpPr>
            <p:nvPr/>
          </p:nvSpPr>
          <p:spPr bwMode="auto">
            <a:xfrm>
              <a:off x="4143" y="3099"/>
              <a:ext cx="8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D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0844" name="Line 332"/>
            <p:cNvSpPr>
              <a:spLocks noChangeShapeType="1"/>
            </p:cNvSpPr>
            <p:nvPr/>
          </p:nvSpPr>
          <p:spPr bwMode="auto">
            <a:xfrm>
              <a:off x="1462" y="1138"/>
              <a:ext cx="2656" cy="2003"/>
            </a:xfrm>
            <a:prstGeom prst="line">
              <a:avLst/>
            </a:prstGeom>
            <a:noFill/>
            <a:ln w="34925">
              <a:solidFill>
                <a:srgbClr val="3C5D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0845" name="Group 333"/>
          <p:cNvGrpSpPr>
            <a:grpSpLocks/>
          </p:cNvGrpSpPr>
          <p:nvPr/>
        </p:nvGrpSpPr>
        <p:grpSpPr bwMode="auto">
          <a:xfrm>
            <a:off x="1966913" y="2708274"/>
            <a:ext cx="4067175" cy="3389313"/>
            <a:chOff x="1239" y="1458"/>
            <a:chExt cx="2562" cy="2135"/>
          </a:xfrm>
        </p:grpSpPr>
        <p:sp>
          <p:nvSpPr>
            <p:cNvPr id="320846" name="Oval 334"/>
            <p:cNvSpPr>
              <a:spLocks noChangeArrowheads="1"/>
            </p:cNvSpPr>
            <p:nvPr/>
          </p:nvSpPr>
          <p:spPr bwMode="auto">
            <a:xfrm>
              <a:off x="3729" y="2841"/>
              <a:ext cx="72" cy="7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47" name="Oval 335"/>
            <p:cNvSpPr>
              <a:spLocks noChangeArrowheads="1"/>
            </p:cNvSpPr>
            <p:nvPr/>
          </p:nvSpPr>
          <p:spPr bwMode="auto">
            <a:xfrm>
              <a:off x="1895" y="1458"/>
              <a:ext cx="71" cy="7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48" name="Line 336"/>
            <p:cNvSpPr>
              <a:spLocks noChangeShapeType="1"/>
            </p:cNvSpPr>
            <p:nvPr/>
          </p:nvSpPr>
          <p:spPr bwMode="auto">
            <a:xfrm>
              <a:off x="2241" y="3572"/>
              <a:ext cx="1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49" name="Freeform 337"/>
            <p:cNvSpPr>
              <a:spLocks/>
            </p:cNvSpPr>
            <p:nvPr/>
          </p:nvSpPr>
          <p:spPr bwMode="auto">
            <a:xfrm>
              <a:off x="3357" y="3546"/>
              <a:ext cx="80" cy="47"/>
            </a:xfrm>
            <a:custGeom>
              <a:avLst/>
              <a:gdLst>
                <a:gd name="T0" fmla="*/ 4 w 22"/>
                <a:gd name="T1" fmla="*/ 7 h 13"/>
                <a:gd name="T2" fmla="*/ 0 w 22"/>
                <a:gd name="T3" fmla="*/ 0 h 13"/>
                <a:gd name="T4" fmla="*/ 0 w 22"/>
                <a:gd name="T5" fmla="*/ 0 h 13"/>
                <a:gd name="T6" fmla="*/ 11 w 22"/>
                <a:gd name="T7" fmla="*/ 4 h 13"/>
                <a:gd name="T8" fmla="*/ 22 w 22"/>
                <a:gd name="T9" fmla="*/ 7 h 13"/>
                <a:gd name="T10" fmla="*/ 11 w 22"/>
                <a:gd name="T11" fmla="*/ 9 h 13"/>
                <a:gd name="T12" fmla="*/ 0 w 22"/>
                <a:gd name="T13" fmla="*/ 13 h 13"/>
                <a:gd name="T14" fmla="*/ 0 w 22"/>
                <a:gd name="T15" fmla="*/ 13 h 13"/>
                <a:gd name="T16" fmla="*/ 4 w 22"/>
                <a:gd name="T1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3">
                  <a:moveTo>
                    <a:pt x="4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5" y="5"/>
                    <a:pt x="18" y="6"/>
                    <a:pt x="22" y="7"/>
                  </a:cubicBezTo>
                  <a:cubicBezTo>
                    <a:pt x="18" y="7"/>
                    <a:pt x="15" y="8"/>
                    <a:pt x="11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50" name="Line 338"/>
            <p:cNvSpPr>
              <a:spLocks noChangeShapeType="1"/>
            </p:cNvSpPr>
            <p:nvPr/>
          </p:nvSpPr>
          <p:spPr bwMode="auto">
            <a:xfrm>
              <a:off x="1265" y="1622"/>
              <a:ext cx="0" cy="10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51" name="Freeform 339"/>
            <p:cNvSpPr>
              <a:spLocks/>
            </p:cNvSpPr>
            <p:nvPr/>
          </p:nvSpPr>
          <p:spPr bwMode="auto">
            <a:xfrm>
              <a:off x="1239" y="2667"/>
              <a:ext cx="46" cy="79"/>
            </a:xfrm>
            <a:custGeom>
              <a:avLst/>
              <a:gdLst>
                <a:gd name="T0" fmla="*/ 7 w 13"/>
                <a:gd name="T1" fmla="*/ 4 h 22"/>
                <a:gd name="T2" fmla="*/ 13 w 13"/>
                <a:gd name="T3" fmla="*/ 0 h 22"/>
                <a:gd name="T4" fmla="*/ 13 w 13"/>
                <a:gd name="T5" fmla="*/ 1 h 22"/>
                <a:gd name="T6" fmla="*/ 9 w 13"/>
                <a:gd name="T7" fmla="*/ 11 h 22"/>
                <a:gd name="T8" fmla="*/ 7 w 13"/>
                <a:gd name="T9" fmla="*/ 22 h 22"/>
                <a:gd name="T10" fmla="*/ 4 w 13"/>
                <a:gd name="T11" fmla="*/ 11 h 22"/>
                <a:gd name="T12" fmla="*/ 0 w 13"/>
                <a:gd name="T13" fmla="*/ 1 h 22"/>
                <a:gd name="T14" fmla="*/ 0 w 13"/>
                <a:gd name="T15" fmla="*/ 0 h 22"/>
                <a:gd name="T16" fmla="*/ 7 w 13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4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5"/>
                    <a:pt x="7" y="19"/>
                    <a:pt x="7" y="22"/>
                  </a:cubicBezTo>
                  <a:cubicBezTo>
                    <a:pt x="6" y="19"/>
                    <a:pt x="5" y="15"/>
                    <a:pt x="4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52" name="Oval 340"/>
            <p:cNvSpPr>
              <a:spLocks noChangeArrowheads="1"/>
            </p:cNvSpPr>
            <p:nvPr/>
          </p:nvSpPr>
          <p:spPr bwMode="auto">
            <a:xfrm>
              <a:off x="1599" y="2869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53" name="Oval 341"/>
            <p:cNvSpPr>
              <a:spLocks noChangeArrowheads="1"/>
            </p:cNvSpPr>
            <p:nvPr/>
          </p:nvSpPr>
          <p:spPr bwMode="auto">
            <a:xfrm>
              <a:off x="1664" y="2869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54" name="Oval 342"/>
            <p:cNvSpPr>
              <a:spLocks noChangeArrowheads="1"/>
            </p:cNvSpPr>
            <p:nvPr/>
          </p:nvSpPr>
          <p:spPr bwMode="auto">
            <a:xfrm>
              <a:off x="1729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55" name="Oval 343"/>
            <p:cNvSpPr>
              <a:spLocks noChangeArrowheads="1"/>
            </p:cNvSpPr>
            <p:nvPr/>
          </p:nvSpPr>
          <p:spPr bwMode="auto">
            <a:xfrm>
              <a:off x="1793" y="286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56" name="Oval 344"/>
            <p:cNvSpPr>
              <a:spLocks noChangeArrowheads="1"/>
            </p:cNvSpPr>
            <p:nvPr/>
          </p:nvSpPr>
          <p:spPr bwMode="auto">
            <a:xfrm>
              <a:off x="1859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57" name="Oval 345"/>
            <p:cNvSpPr>
              <a:spLocks noChangeArrowheads="1"/>
            </p:cNvSpPr>
            <p:nvPr/>
          </p:nvSpPr>
          <p:spPr bwMode="auto">
            <a:xfrm>
              <a:off x="1599" y="1487"/>
              <a:ext cx="15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58" name="Oval 346"/>
            <p:cNvSpPr>
              <a:spLocks noChangeArrowheads="1"/>
            </p:cNvSpPr>
            <p:nvPr/>
          </p:nvSpPr>
          <p:spPr bwMode="auto">
            <a:xfrm>
              <a:off x="1664" y="1487"/>
              <a:ext cx="15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59" name="Oval 347"/>
            <p:cNvSpPr>
              <a:spLocks noChangeArrowheads="1"/>
            </p:cNvSpPr>
            <p:nvPr/>
          </p:nvSpPr>
          <p:spPr bwMode="auto">
            <a:xfrm>
              <a:off x="1729" y="1487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60" name="Oval 348"/>
            <p:cNvSpPr>
              <a:spLocks noChangeArrowheads="1"/>
            </p:cNvSpPr>
            <p:nvPr/>
          </p:nvSpPr>
          <p:spPr bwMode="auto">
            <a:xfrm>
              <a:off x="1793" y="1487"/>
              <a:ext cx="16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61" name="Oval 349"/>
            <p:cNvSpPr>
              <a:spLocks noChangeArrowheads="1"/>
            </p:cNvSpPr>
            <p:nvPr/>
          </p:nvSpPr>
          <p:spPr bwMode="auto">
            <a:xfrm>
              <a:off x="1859" y="1487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62" name="Oval 350"/>
            <p:cNvSpPr>
              <a:spLocks noChangeArrowheads="1"/>
            </p:cNvSpPr>
            <p:nvPr/>
          </p:nvSpPr>
          <p:spPr bwMode="auto">
            <a:xfrm>
              <a:off x="1924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63" name="Oval 351"/>
            <p:cNvSpPr>
              <a:spLocks noChangeArrowheads="1"/>
            </p:cNvSpPr>
            <p:nvPr/>
          </p:nvSpPr>
          <p:spPr bwMode="auto">
            <a:xfrm>
              <a:off x="1988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64" name="Oval 352"/>
            <p:cNvSpPr>
              <a:spLocks noChangeArrowheads="1"/>
            </p:cNvSpPr>
            <p:nvPr/>
          </p:nvSpPr>
          <p:spPr bwMode="auto">
            <a:xfrm>
              <a:off x="2054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65" name="Oval 353"/>
            <p:cNvSpPr>
              <a:spLocks noChangeArrowheads="1"/>
            </p:cNvSpPr>
            <p:nvPr/>
          </p:nvSpPr>
          <p:spPr bwMode="auto">
            <a:xfrm>
              <a:off x="2118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66" name="Oval 354"/>
            <p:cNvSpPr>
              <a:spLocks noChangeArrowheads="1"/>
            </p:cNvSpPr>
            <p:nvPr/>
          </p:nvSpPr>
          <p:spPr bwMode="auto">
            <a:xfrm>
              <a:off x="2183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67" name="Oval 355"/>
            <p:cNvSpPr>
              <a:spLocks noChangeArrowheads="1"/>
            </p:cNvSpPr>
            <p:nvPr/>
          </p:nvSpPr>
          <p:spPr bwMode="auto">
            <a:xfrm>
              <a:off x="2247" y="286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68" name="Oval 356"/>
            <p:cNvSpPr>
              <a:spLocks noChangeArrowheads="1"/>
            </p:cNvSpPr>
            <p:nvPr/>
          </p:nvSpPr>
          <p:spPr bwMode="auto">
            <a:xfrm>
              <a:off x="2313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69" name="Oval 357"/>
            <p:cNvSpPr>
              <a:spLocks noChangeArrowheads="1"/>
            </p:cNvSpPr>
            <p:nvPr/>
          </p:nvSpPr>
          <p:spPr bwMode="auto">
            <a:xfrm>
              <a:off x="2377" y="2869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70" name="Oval 358"/>
            <p:cNvSpPr>
              <a:spLocks noChangeArrowheads="1"/>
            </p:cNvSpPr>
            <p:nvPr/>
          </p:nvSpPr>
          <p:spPr bwMode="auto">
            <a:xfrm>
              <a:off x="2442" y="2869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71" name="Oval 359"/>
            <p:cNvSpPr>
              <a:spLocks noChangeArrowheads="1"/>
            </p:cNvSpPr>
            <p:nvPr/>
          </p:nvSpPr>
          <p:spPr bwMode="auto">
            <a:xfrm>
              <a:off x="2508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72" name="Oval 360"/>
            <p:cNvSpPr>
              <a:spLocks noChangeArrowheads="1"/>
            </p:cNvSpPr>
            <p:nvPr/>
          </p:nvSpPr>
          <p:spPr bwMode="auto">
            <a:xfrm>
              <a:off x="2572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73" name="Oval 361"/>
            <p:cNvSpPr>
              <a:spLocks noChangeArrowheads="1"/>
            </p:cNvSpPr>
            <p:nvPr/>
          </p:nvSpPr>
          <p:spPr bwMode="auto">
            <a:xfrm>
              <a:off x="2637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74" name="Oval 362"/>
            <p:cNvSpPr>
              <a:spLocks noChangeArrowheads="1"/>
            </p:cNvSpPr>
            <p:nvPr/>
          </p:nvSpPr>
          <p:spPr bwMode="auto">
            <a:xfrm>
              <a:off x="2702" y="2869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75" name="Oval 363"/>
            <p:cNvSpPr>
              <a:spLocks noChangeArrowheads="1"/>
            </p:cNvSpPr>
            <p:nvPr/>
          </p:nvSpPr>
          <p:spPr bwMode="auto">
            <a:xfrm>
              <a:off x="2767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76" name="Oval 364"/>
            <p:cNvSpPr>
              <a:spLocks noChangeArrowheads="1"/>
            </p:cNvSpPr>
            <p:nvPr/>
          </p:nvSpPr>
          <p:spPr bwMode="auto">
            <a:xfrm>
              <a:off x="2831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77" name="Oval 365"/>
            <p:cNvSpPr>
              <a:spLocks noChangeArrowheads="1"/>
            </p:cNvSpPr>
            <p:nvPr/>
          </p:nvSpPr>
          <p:spPr bwMode="auto">
            <a:xfrm>
              <a:off x="2897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78" name="Oval 366"/>
            <p:cNvSpPr>
              <a:spLocks noChangeArrowheads="1"/>
            </p:cNvSpPr>
            <p:nvPr/>
          </p:nvSpPr>
          <p:spPr bwMode="auto">
            <a:xfrm>
              <a:off x="2965" y="2869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79" name="Oval 367"/>
            <p:cNvSpPr>
              <a:spLocks noChangeArrowheads="1"/>
            </p:cNvSpPr>
            <p:nvPr/>
          </p:nvSpPr>
          <p:spPr bwMode="auto">
            <a:xfrm>
              <a:off x="3030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80" name="Oval 368"/>
            <p:cNvSpPr>
              <a:spLocks noChangeArrowheads="1"/>
            </p:cNvSpPr>
            <p:nvPr/>
          </p:nvSpPr>
          <p:spPr bwMode="auto">
            <a:xfrm>
              <a:off x="3094" y="2869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81" name="Oval 369"/>
            <p:cNvSpPr>
              <a:spLocks noChangeArrowheads="1"/>
            </p:cNvSpPr>
            <p:nvPr/>
          </p:nvSpPr>
          <p:spPr bwMode="auto">
            <a:xfrm>
              <a:off x="3160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82" name="Oval 370"/>
            <p:cNvSpPr>
              <a:spLocks noChangeArrowheads="1"/>
            </p:cNvSpPr>
            <p:nvPr/>
          </p:nvSpPr>
          <p:spPr bwMode="auto">
            <a:xfrm>
              <a:off x="3225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83" name="Oval 371"/>
            <p:cNvSpPr>
              <a:spLocks noChangeArrowheads="1"/>
            </p:cNvSpPr>
            <p:nvPr/>
          </p:nvSpPr>
          <p:spPr bwMode="auto">
            <a:xfrm>
              <a:off x="3289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84" name="Oval 372"/>
            <p:cNvSpPr>
              <a:spLocks noChangeArrowheads="1"/>
            </p:cNvSpPr>
            <p:nvPr/>
          </p:nvSpPr>
          <p:spPr bwMode="auto">
            <a:xfrm>
              <a:off x="3354" y="2869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85" name="Oval 373"/>
            <p:cNvSpPr>
              <a:spLocks noChangeArrowheads="1"/>
            </p:cNvSpPr>
            <p:nvPr/>
          </p:nvSpPr>
          <p:spPr bwMode="auto">
            <a:xfrm>
              <a:off x="3419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86" name="Oval 374"/>
            <p:cNvSpPr>
              <a:spLocks noChangeArrowheads="1"/>
            </p:cNvSpPr>
            <p:nvPr/>
          </p:nvSpPr>
          <p:spPr bwMode="auto">
            <a:xfrm>
              <a:off x="3484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87" name="Oval 375"/>
            <p:cNvSpPr>
              <a:spLocks noChangeArrowheads="1"/>
            </p:cNvSpPr>
            <p:nvPr/>
          </p:nvSpPr>
          <p:spPr bwMode="auto">
            <a:xfrm>
              <a:off x="3548" y="286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88" name="Oval 376"/>
            <p:cNvSpPr>
              <a:spLocks noChangeArrowheads="1"/>
            </p:cNvSpPr>
            <p:nvPr/>
          </p:nvSpPr>
          <p:spPr bwMode="auto">
            <a:xfrm>
              <a:off x="3614" y="286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89" name="Oval 377"/>
            <p:cNvSpPr>
              <a:spLocks noChangeArrowheads="1"/>
            </p:cNvSpPr>
            <p:nvPr/>
          </p:nvSpPr>
          <p:spPr bwMode="auto">
            <a:xfrm>
              <a:off x="3678" y="2869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90" name="Oval 378"/>
            <p:cNvSpPr>
              <a:spLocks noChangeArrowheads="1"/>
            </p:cNvSpPr>
            <p:nvPr/>
          </p:nvSpPr>
          <p:spPr bwMode="auto">
            <a:xfrm>
              <a:off x="1924" y="1583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91" name="Oval 379"/>
            <p:cNvSpPr>
              <a:spLocks noChangeArrowheads="1"/>
            </p:cNvSpPr>
            <p:nvPr/>
          </p:nvSpPr>
          <p:spPr bwMode="auto">
            <a:xfrm>
              <a:off x="1924" y="1648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92" name="Oval 380"/>
            <p:cNvSpPr>
              <a:spLocks noChangeArrowheads="1"/>
            </p:cNvSpPr>
            <p:nvPr/>
          </p:nvSpPr>
          <p:spPr bwMode="auto">
            <a:xfrm>
              <a:off x="1924" y="1712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93" name="Oval 381"/>
            <p:cNvSpPr>
              <a:spLocks noChangeArrowheads="1"/>
            </p:cNvSpPr>
            <p:nvPr/>
          </p:nvSpPr>
          <p:spPr bwMode="auto">
            <a:xfrm>
              <a:off x="1924" y="1775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94" name="Oval 382"/>
            <p:cNvSpPr>
              <a:spLocks noChangeArrowheads="1"/>
            </p:cNvSpPr>
            <p:nvPr/>
          </p:nvSpPr>
          <p:spPr bwMode="auto">
            <a:xfrm>
              <a:off x="1924" y="1839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95" name="Oval 383"/>
            <p:cNvSpPr>
              <a:spLocks noChangeArrowheads="1"/>
            </p:cNvSpPr>
            <p:nvPr/>
          </p:nvSpPr>
          <p:spPr bwMode="auto">
            <a:xfrm>
              <a:off x="1924" y="1904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96" name="Oval 384"/>
            <p:cNvSpPr>
              <a:spLocks noChangeArrowheads="1"/>
            </p:cNvSpPr>
            <p:nvPr/>
          </p:nvSpPr>
          <p:spPr bwMode="auto">
            <a:xfrm>
              <a:off x="1924" y="1968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97" name="Oval 385"/>
            <p:cNvSpPr>
              <a:spLocks noChangeArrowheads="1"/>
            </p:cNvSpPr>
            <p:nvPr/>
          </p:nvSpPr>
          <p:spPr bwMode="auto">
            <a:xfrm>
              <a:off x="1924" y="2032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98" name="Oval 386"/>
            <p:cNvSpPr>
              <a:spLocks noChangeArrowheads="1"/>
            </p:cNvSpPr>
            <p:nvPr/>
          </p:nvSpPr>
          <p:spPr bwMode="auto">
            <a:xfrm>
              <a:off x="1924" y="2097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899" name="Oval 387"/>
            <p:cNvSpPr>
              <a:spLocks noChangeArrowheads="1"/>
            </p:cNvSpPr>
            <p:nvPr/>
          </p:nvSpPr>
          <p:spPr bwMode="auto">
            <a:xfrm>
              <a:off x="1924" y="2160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00" name="Oval 388"/>
            <p:cNvSpPr>
              <a:spLocks noChangeArrowheads="1"/>
            </p:cNvSpPr>
            <p:nvPr/>
          </p:nvSpPr>
          <p:spPr bwMode="auto">
            <a:xfrm>
              <a:off x="1924" y="2224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01" name="Oval 389"/>
            <p:cNvSpPr>
              <a:spLocks noChangeArrowheads="1"/>
            </p:cNvSpPr>
            <p:nvPr/>
          </p:nvSpPr>
          <p:spPr bwMode="auto">
            <a:xfrm>
              <a:off x="1924" y="2289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02" name="Oval 390"/>
            <p:cNvSpPr>
              <a:spLocks noChangeArrowheads="1"/>
            </p:cNvSpPr>
            <p:nvPr/>
          </p:nvSpPr>
          <p:spPr bwMode="auto">
            <a:xfrm>
              <a:off x="1924" y="2353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03" name="Oval 391"/>
            <p:cNvSpPr>
              <a:spLocks noChangeArrowheads="1"/>
            </p:cNvSpPr>
            <p:nvPr/>
          </p:nvSpPr>
          <p:spPr bwMode="auto">
            <a:xfrm>
              <a:off x="1924" y="2417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04" name="Oval 392"/>
            <p:cNvSpPr>
              <a:spLocks noChangeArrowheads="1"/>
            </p:cNvSpPr>
            <p:nvPr/>
          </p:nvSpPr>
          <p:spPr bwMode="auto">
            <a:xfrm>
              <a:off x="1924" y="2482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05" name="Oval 393"/>
            <p:cNvSpPr>
              <a:spLocks noChangeArrowheads="1"/>
            </p:cNvSpPr>
            <p:nvPr/>
          </p:nvSpPr>
          <p:spPr bwMode="auto">
            <a:xfrm>
              <a:off x="1924" y="2549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06" name="Oval 394"/>
            <p:cNvSpPr>
              <a:spLocks noChangeArrowheads="1"/>
            </p:cNvSpPr>
            <p:nvPr/>
          </p:nvSpPr>
          <p:spPr bwMode="auto">
            <a:xfrm>
              <a:off x="1924" y="2613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07" name="Oval 395"/>
            <p:cNvSpPr>
              <a:spLocks noChangeArrowheads="1"/>
            </p:cNvSpPr>
            <p:nvPr/>
          </p:nvSpPr>
          <p:spPr bwMode="auto">
            <a:xfrm>
              <a:off x="1924" y="2677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08" name="Oval 396"/>
            <p:cNvSpPr>
              <a:spLocks noChangeArrowheads="1"/>
            </p:cNvSpPr>
            <p:nvPr/>
          </p:nvSpPr>
          <p:spPr bwMode="auto">
            <a:xfrm>
              <a:off x="1924" y="2742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09" name="Oval 397"/>
            <p:cNvSpPr>
              <a:spLocks noChangeArrowheads="1"/>
            </p:cNvSpPr>
            <p:nvPr/>
          </p:nvSpPr>
          <p:spPr bwMode="auto">
            <a:xfrm>
              <a:off x="1924" y="2806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10" name="Oval 398"/>
            <p:cNvSpPr>
              <a:spLocks noChangeArrowheads="1"/>
            </p:cNvSpPr>
            <p:nvPr/>
          </p:nvSpPr>
          <p:spPr bwMode="auto">
            <a:xfrm>
              <a:off x="1924" y="2934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11" name="Oval 399"/>
            <p:cNvSpPr>
              <a:spLocks noChangeArrowheads="1"/>
            </p:cNvSpPr>
            <p:nvPr/>
          </p:nvSpPr>
          <p:spPr bwMode="auto">
            <a:xfrm>
              <a:off x="1924" y="2998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12" name="Oval 400"/>
            <p:cNvSpPr>
              <a:spLocks noChangeArrowheads="1"/>
            </p:cNvSpPr>
            <p:nvPr/>
          </p:nvSpPr>
          <p:spPr bwMode="auto">
            <a:xfrm>
              <a:off x="1924" y="3062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13" name="Oval 401"/>
            <p:cNvSpPr>
              <a:spLocks noChangeArrowheads="1"/>
            </p:cNvSpPr>
            <p:nvPr/>
          </p:nvSpPr>
          <p:spPr bwMode="auto">
            <a:xfrm>
              <a:off x="1924" y="3127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14" name="Oval 402"/>
            <p:cNvSpPr>
              <a:spLocks noChangeArrowheads="1"/>
            </p:cNvSpPr>
            <p:nvPr/>
          </p:nvSpPr>
          <p:spPr bwMode="auto">
            <a:xfrm>
              <a:off x="1924" y="3191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15" name="Oval 403"/>
            <p:cNvSpPr>
              <a:spLocks noChangeArrowheads="1"/>
            </p:cNvSpPr>
            <p:nvPr/>
          </p:nvSpPr>
          <p:spPr bwMode="auto">
            <a:xfrm>
              <a:off x="1924" y="3254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16" name="Oval 404"/>
            <p:cNvSpPr>
              <a:spLocks noChangeArrowheads="1"/>
            </p:cNvSpPr>
            <p:nvPr/>
          </p:nvSpPr>
          <p:spPr bwMode="auto">
            <a:xfrm>
              <a:off x="1924" y="3319"/>
              <a:ext cx="14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17" name="Oval 405"/>
            <p:cNvSpPr>
              <a:spLocks noChangeArrowheads="1"/>
            </p:cNvSpPr>
            <p:nvPr/>
          </p:nvSpPr>
          <p:spPr bwMode="auto">
            <a:xfrm>
              <a:off x="3757" y="2934"/>
              <a:ext cx="16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18" name="Oval 406"/>
            <p:cNvSpPr>
              <a:spLocks noChangeArrowheads="1"/>
            </p:cNvSpPr>
            <p:nvPr/>
          </p:nvSpPr>
          <p:spPr bwMode="auto">
            <a:xfrm>
              <a:off x="3757" y="2998"/>
              <a:ext cx="16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19" name="Oval 407"/>
            <p:cNvSpPr>
              <a:spLocks noChangeArrowheads="1"/>
            </p:cNvSpPr>
            <p:nvPr/>
          </p:nvSpPr>
          <p:spPr bwMode="auto">
            <a:xfrm>
              <a:off x="3757" y="3062"/>
              <a:ext cx="16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20" name="Oval 408"/>
            <p:cNvSpPr>
              <a:spLocks noChangeArrowheads="1"/>
            </p:cNvSpPr>
            <p:nvPr/>
          </p:nvSpPr>
          <p:spPr bwMode="auto">
            <a:xfrm>
              <a:off x="3757" y="3127"/>
              <a:ext cx="16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21" name="Oval 409"/>
            <p:cNvSpPr>
              <a:spLocks noChangeArrowheads="1"/>
            </p:cNvSpPr>
            <p:nvPr/>
          </p:nvSpPr>
          <p:spPr bwMode="auto">
            <a:xfrm>
              <a:off x="3757" y="3191"/>
              <a:ext cx="16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22" name="Oval 410"/>
            <p:cNvSpPr>
              <a:spLocks noChangeArrowheads="1"/>
            </p:cNvSpPr>
            <p:nvPr/>
          </p:nvSpPr>
          <p:spPr bwMode="auto">
            <a:xfrm>
              <a:off x="3757" y="3254"/>
              <a:ext cx="16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0923" name="Oval 411"/>
            <p:cNvSpPr>
              <a:spLocks noChangeArrowheads="1"/>
            </p:cNvSpPr>
            <p:nvPr/>
          </p:nvSpPr>
          <p:spPr bwMode="auto">
            <a:xfrm>
              <a:off x="3757" y="3319"/>
              <a:ext cx="16" cy="1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spc="0" dirty="0" smtClean="0"/>
              <a:t>HOW THE GAINS IN CONSUMER SURPLUS ARE SPLIT</a:t>
            </a:r>
            <a:endParaRPr lang="en-US" sz="4000" spc="0" dirty="0"/>
          </a:p>
        </p:txBody>
      </p:sp>
      <p:sp>
        <p:nvSpPr>
          <p:cNvPr id="111" name="Line 309"/>
          <p:cNvSpPr>
            <a:spLocks noChangeShapeType="1"/>
          </p:cNvSpPr>
          <p:nvPr/>
        </p:nvSpPr>
        <p:spPr bwMode="auto">
          <a:xfrm flipV="1">
            <a:off x="2653507" y="2718920"/>
            <a:ext cx="1184275" cy="9223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19883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0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Line 2"/>
          <p:cNvSpPr>
            <a:spLocks noChangeShapeType="1"/>
          </p:cNvSpPr>
          <p:nvPr/>
        </p:nvSpPr>
        <p:spPr bwMode="auto">
          <a:xfrm>
            <a:off x="1333500" y="2826206"/>
            <a:ext cx="119063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499" name="Line 3"/>
          <p:cNvSpPr>
            <a:spLocks noChangeShapeType="1"/>
          </p:cNvSpPr>
          <p:nvPr/>
        </p:nvSpPr>
        <p:spPr bwMode="auto">
          <a:xfrm>
            <a:off x="1333500" y="3513594"/>
            <a:ext cx="119063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00" name="Line 4"/>
          <p:cNvSpPr>
            <a:spLocks noChangeShapeType="1"/>
          </p:cNvSpPr>
          <p:nvPr/>
        </p:nvSpPr>
        <p:spPr bwMode="auto">
          <a:xfrm>
            <a:off x="1333500" y="4200981"/>
            <a:ext cx="119063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01" name="Line 5"/>
          <p:cNvSpPr>
            <a:spLocks noChangeShapeType="1"/>
          </p:cNvSpPr>
          <p:nvPr/>
        </p:nvSpPr>
        <p:spPr bwMode="auto">
          <a:xfrm>
            <a:off x="1333500" y="5582106"/>
            <a:ext cx="119063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02" name="Line 6"/>
          <p:cNvSpPr>
            <a:spLocks noChangeShapeType="1"/>
          </p:cNvSpPr>
          <p:nvPr/>
        </p:nvSpPr>
        <p:spPr bwMode="auto">
          <a:xfrm>
            <a:off x="1333500" y="4894719"/>
            <a:ext cx="119063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03" name="Line 7"/>
          <p:cNvSpPr>
            <a:spLocks noChangeShapeType="1"/>
          </p:cNvSpPr>
          <p:nvPr/>
        </p:nvSpPr>
        <p:spPr bwMode="auto">
          <a:xfrm flipV="1">
            <a:off x="1820863" y="5812294"/>
            <a:ext cx="0" cy="1174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04" name="Line 8"/>
          <p:cNvSpPr>
            <a:spLocks noChangeShapeType="1"/>
          </p:cNvSpPr>
          <p:nvPr/>
        </p:nvSpPr>
        <p:spPr bwMode="auto">
          <a:xfrm flipV="1">
            <a:off x="2320925" y="5812294"/>
            <a:ext cx="0" cy="1174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05" name="Line 9"/>
          <p:cNvSpPr>
            <a:spLocks noChangeShapeType="1"/>
          </p:cNvSpPr>
          <p:nvPr/>
        </p:nvSpPr>
        <p:spPr bwMode="auto">
          <a:xfrm flipV="1">
            <a:off x="2813050" y="5812294"/>
            <a:ext cx="0" cy="1174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06" name="Line 10"/>
          <p:cNvSpPr>
            <a:spLocks noChangeShapeType="1"/>
          </p:cNvSpPr>
          <p:nvPr/>
        </p:nvSpPr>
        <p:spPr bwMode="auto">
          <a:xfrm flipV="1">
            <a:off x="3303588" y="5812294"/>
            <a:ext cx="0" cy="1174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07" name="Line 11"/>
          <p:cNvSpPr>
            <a:spLocks noChangeShapeType="1"/>
          </p:cNvSpPr>
          <p:nvPr/>
        </p:nvSpPr>
        <p:spPr bwMode="auto">
          <a:xfrm flipV="1">
            <a:off x="3798888" y="5812294"/>
            <a:ext cx="0" cy="117475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08" name="Rectangle 12"/>
          <p:cNvSpPr>
            <a:spLocks noChangeArrowheads="1"/>
          </p:cNvSpPr>
          <p:nvPr/>
        </p:nvSpPr>
        <p:spPr bwMode="auto">
          <a:xfrm>
            <a:off x="3752850" y="597263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09" name="Rectangle 13"/>
          <p:cNvSpPr>
            <a:spLocks noChangeArrowheads="1"/>
          </p:cNvSpPr>
          <p:nvPr/>
        </p:nvSpPr>
        <p:spPr bwMode="auto">
          <a:xfrm>
            <a:off x="3260725" y="597263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4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10" name="Rectangle 14"/>
          <p:cNvSpPr>
            <a:spLocks noChangeArrowheads="1"/>
          </p:cNvSpPr>
          <p:nvPr/>
        </p:nvSpPr>
        <p:spPr bwMode="auto">
          <a:xfrm>
            <a:off x="2768600" y="597263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3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2274888" y="597263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2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12" name="Rectangle 16"/>
          <p:cNvSpPr>
            <a:spLocks noChangeArrowheads="1"/>
          </p:cNvSpPr>
          <p:nvPr/>
        </p:nvSpPr>
        <p:spPr bwMode="auto">
          <a:xfrm>
            <a:off x="1778000" y="597263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1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13" name="Rectangle 17"/>
          <p:cNvSpPr>
            <a:spLocks noChangeArrowheads="1"/>
          </p:cNvSpPr>
          <p:nvPr/>
        </p:nvSpPr>
        <p:spPr bwMode="auto">
          <a:xfrm>
            <a:off x="1157288" y="597263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0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14" name="Rectangle 18"/>
          <p:cNvSpPr>
            <a:spLocks noChangeArrowheads="1"/>
          </p:cNvSpPr>
          <p:nvPr/>
        </p:nvSpPr>
        <p:spPr bwMode="auto">
          <a:xfrm>
            <a:off x="3897313" y="2727781"/>
            <a:ext cx="8331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Engelbert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15" name="Rectangle 19"/>
          <p:cNvSpPr>
            <a:spLocks noChangeArrowheads="1"/>
          </p:cNvSpPr>
          <p:nvPr/>
        </p:nvSpPr>
        <p:spPr bwMode="auto">
          <a:xfrm>
            <a:off x="3749675" y="2140406"/>
            <a:ext cx="1282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500" i="1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S</a:t>
            </a:r>
            <a:endParaRPr lang="en-US" i="1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16" name="Rectangle 20"/>
          <p:cNvSpPr>
            <a:spLocks noChangeArrowheads="1"/>
          </p:cNvSpPr>
          <p:nvPr/>
        </p:nvSpPr>
        <p:spPr bwMode="auto">
          <a:xfrm>
            <a:off x="984250" y="2727781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$45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17" name="Rectangle 21"/>
          <p:cNvSpPr>
            <a:spLocks noChangeArrowheads="1"/>
          </p:cNvSpPr>
          <p:nvPr/>
        </p:nvSpPr>
        <p:spPr bwMode="auto">
          <a:xfrm>
            <a:off x="1074738" y="341675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35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18" name="Rectangle 22"/>
          <p:cNvSpPr>
            <a:spLocks noChangeArrowheads="1"/>
          </p:cNvSpPr>
          <p:nvPr/>
        </p:nvSpPr>
        <p:spPr bwMode="auto">
          <a:xfrm>
            <a:off x="1074738" y="410890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25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19" name="Rectangle 23"/>
          <p:cNvSpPr>
            <a:spLocks noChangeArrowheads="1"/>
          </p:cNvSpPr>
          <p:nvPr/>
        </p:nvSpPr>
        <p:spPr bwMode="auto">
          <a:xfrm>
            <a:off x="1165225" y="54852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20" name="Rectangle 24"/>
          <p:cNvSpPr>
            <a:spLocks noChangeArrowheads="1"/>
          </p:cNvSpPr>
          <p:nvPr/>
        </p:nvSpPr>
        <p:spPr bwMode="auto">
          <a:xfrm>
            <a:off x="1074738" y="4796294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15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21" name="Freeform 25"/>
          <p:cNvSpPr>
            <a:spLocks/>
          </p:cNvSpPr>
          <p:nvPr/>
        </p:nvSpPr>
        <p:spPr bwMode="auto">
          <a:xfrm>
            <a:off x="1354138" y="2384881"/>
            <a:ext cx="2444750" cy="3540125"/>
          </a:xfrm>
          <a:custGeom>
            <a:avLst/>
            <a:gdLst>
              <a:gd name="T0" fmla="*/ 1540 w 1540"/>
              <a:gd name="T1" fmla="*/ 0 h 2230"/>
              <a:gd name="T2" fmla="*/ 1540 w 1540"/>
              <a:gd name="T3" fmla="*/ 278 h 2230"/>
              <a:gd name="T4" fmla="*/ 1228 w 1540"/>
              <a:gd name="T5" fmla="*/ 278 h 2230"/>
              <a:gd name="T6" fmla="*/ 1228 w 1540"/>
              <a:gd name="T7" fmla="*/ 711 h 2230"/>
              <a:gd name="T8" fmla="*/ 919 w 1540"/>
              <a:gd name="T9" fmla="*/ 711 h 2230"/>
              <a:gd name="T10" fmla="*/ 919 w 1540"/>
              <a:gd name="T11" fmla="*/ 1144 h 2230"/>
              <a:gd name="T12" fmla="*/ 609 w 1540"/>
              <a:gd name="T13" fmla="*/ 1144 h 2230"/>
              <a:gd name="T14" fmla="*/ 609 w 1540"/>
              <a:gd name="T15" fmla="*/ 1581 h 2230"/>
              <a:gd name="T16" fmla="*/ 294 w 1540"/>
              <a:gd name="T17" fmla="*/ 1581 h 2230"/>
              <a:gd name="T18" fmla="*/ 294 w 1540"/>
              <a:gd name="T19" fmla="*/ 2014 h 2230"/>
              <a:gd name="T20" fmla="*/ 0 w 1540"/>
              <a:gd name="T21" fmla="*/ 2014 h 2230"/>
              <a:gd name="T22" fmla="*/ 0 w 1540"/>
              <a:gd name="T23" fmla="*/ 2230 h 2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40" h="2230">
                <a:moveTo>
                  <a:pt x="1540" y="0"/>
                </a:moveTo>
                <a:lnTo>
                  <a:pt x="1540" y="278"/>
                </a:lnTo>
                <a:lnTo>
                  <a:pt x="1228" y="278"/>
                </a:lnTo>
                <a:lnTo>
                  <a:pt x="1228" y="711"/>
                </a:lnTo>
                <a:lnTo>
                  <a:pt x="919" y="711"/>
                </a:lnTo>
                <a:lnTo>
                  <a:pt x="919" y="1144"/>
                </a:lnTo>
                <a:lnTo>
                  <a:pt x="609" y="1144"/>
                </a:lnTo>
                <a:lnTo>
                  <a:pt x="609" y="1581"/>
                </a:lnTo>
                <a:lnTo>
                  <a:pt x="294" y="1581"/>
                </a:lnTo>
                <a:lnTo>
                  <a:pt x="294" y="2014"/>
                </a:lnTo>
                <a:lnTo>
                  <a:pt x="0" y="2014"/>
                </a:lnTo>
                <a:lnTo>
                  <a:pt x="0" y="2230"/>
                </a:lnTo>
              </a:path>
            </a:pathLst>
          </a:custGeom>
          <a:noFill/>
          <a:ln w="39688" cap="flat">
            <a:solidFill>
              <a:srgbClr val="EE313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22" name="Freeform 26"/>
          <p:cNvSpPr>
            <a:spLocks/>
          </p:cNvSpPr>
          <p:nvPr/>
        </p:nvSpPr>
        <p:spPr bwMode="auto">
          <a:xfrm>
            <a:off x="1333500" y="1938794"/>
            <a:ext cx="4229100" cy="3990975"/>
          </a:xfrm>
          <a:custGeom>
            <a:avLst/>
            <a:gdLst>
              <a:gd name="T0" fmla="*/ 2664 w 2664"/>
              <a:gd name="T1" fmla="*/ 2514 h 2514"/>
              <a:gd name="T2" fmla="*/ 0 w 2664"/>
              <a:gd name="T3" fmla="*/ 2514 h 2514"/>
              <a:gd name="T4" fmla="*/ 0 w 2664"/>
              <a:gd name="T5" fmla="*/ 0 h 2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64" h="2514">
                <a:moveTo>
                  <a:pt x="2664" y="2514"/>
                </a:moveTo>
                <a:lnTo>
                  <a:pt x="0" y="2514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23" name="Rectangle 27"/>
          <p:cNvSpPr>
            <a:spLocks noChangeArrowheads="1"/>
          </p:cNvSpPr>
          <p:nvPr/>
        </p:nvSpPr>
        <p:spPr bwMode="auto">
          <a:xfrm>
            <a:off x="3403600" y="3407231"/>
            <a:ext cx="5927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Donna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24" name="Rectangle 28"/>
          <p:cNvSpPr>
            <a:spLocks noChangeArrowheads="1"/>
          </p:cNvSpPr>
          <p:nvPr/>
        </p:nvSpPr>
        <p:spPr bwMode="auto">
          <a:xfrm>
            <a:off x="2911475" y="4108906"/>
            <a:ext cx="5457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Carlos</a:t>
            </a:r>
            <a:endParaRPr lang="en-US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25" name="Rectangle 29"/>
          <p:cNvSpPr>
            <a:spLocks noChangeArrowheads="1"/>
          </p:cNvSpPr>
          <p:nvPr/>
        </p:nvSpPr>
        <p:spPr bwMode="auto">
          <a:xfrm>
            <a:off x="2419350" y="4796294"/>
            <a:ext cx="4488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Betty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26" name="Rectangle 30"/>
          <p:cNvSpPr>
            <a:spLocks noChangeArrowheads="1"/>
          </p:cNvSpPr>
          <p:nvPr/>
        </p:nvSpPr>
        <p:spPr bwMode="auto">
          <a:xfrm>
            <a:off x="1920875" y="5480506"/>
            <a:ext cx="6844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Andrew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527" name="Oval 31"/>
          <p:cNvSpPr>
            <a:spLocks noChangeArrowheads="1"/>
          </p:cNvSpPr>
          <p:nvPr/>
        </p:nvSpPr>
        <p:spPr bwMode="auto">
          <a:xfrm>
            <a:off x="3789363" y="29055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28" name="Oval 32"/>
          <p:cNvSpPr>
            <a:spLocks noChangeArrowheads="1"/>
          </p:cNvSpPr>
          <p:nvPr/>
        </p:nvSpPr>
        <p:spPr bwMode="auto">
          <a:xfrm>
            <a:off x="3789363" y="29944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29" name="Oval 33"/>
          <p:cNvSpPr>
            <a:spLocks noChangeArrowheads="1"/>
          </p:cNvSpPr>
          <p:nvPr/>
        </p:nvSpPr>
        <p:spPr bwMode="auto">
          <a:xfrm>
            <a:off x="3789363" y="3081794"/>
            <a:ext cx="20637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30" name="Oval 34"/>
          <p:cNvSpPr>
            <a:spLocks noChangeArrowheads="1"/>
          </p:cNvSpPr>
          <p:nvPr/>
        </p:nvSpPr>
        <p:spPr bwMode="auto">
          <a:xfrm>
            <a:off x="3789363" y="3170694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31" name="Oval 35"/>
          <p:cNvSpPr>
            <a:spLocks noChangeArrowheads="1"/>
          </p:cNvSpPr>
          <p:nvPr/>
        </p:nvSpPr>
        <p:spPr bwMode="auto">
          <a:xfrm>
            <a:off x="3789363" y="3259594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32" name="Oval 36"/>
          <p:cNvSpPr>
            <a:spLocks noChangeArrowheads="1"/>
          </p:cNvSpPr>
          <p:nvPr/>
        </p:nvSpPr>
        <p:spPr bwMode="auto">
          <a:xfrm>
            <a:off x="3789363" y="3346906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33" name="Oval 37"/>
          <p:cNvSpPr>
            <a:spLocks noChangeArrowheads="1"/>
          </p:cNvSpPr>
          <p:nvPr/>
        </p:nvSpPr>
        <p:spPr bwMode="auto">
          <a:xfrm>
            <a:off x="3789363" y="3616781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34" name="Oval 38"/>
          <p:cNvSpPr>
            <a:spLocks noChangeArrowheads="1"/>
          </p:cNvSpPr>
          <p:nvPr/>
        </p:nvSpPr>
        <p:spPr bwMode="auto">
          <a:xfrm>
            <a:off x="3789363" y="37056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35" name="Oval 39"/>
          <p:cNvSpPr>
            <a:spLocks noChangeArrowheads="1"/>
          </p:cNvSpPr>
          <p:nvPr/>
        </p:nvSpPr>
        <p:spPr bwMode="auto">
          <a:xfrm>
            <a:off x="3789363" y="37945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36" name="Oval 40"/>
          <p:cNvSpPr>
            <a:spLocks noChangeArrowheads="1"/>
          </p:cNvSpPr>
          <p:nvPr/>
        </p:nvSpPr>
        <p:spPr bwMode="auto">
          <a:xfrm>
            <a:off x="3789363" y="3881894"/>
            <a:ext cx="20637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37" name="Oval 41"/>
          <p:cNvSpPr>
            <a:spLocks noChangeArrowheads="1"/>
          </p:cNvSpPr>
          <p:nvPr/>
        </p:nvSpPr>
        <p:spPr bwMode="auto">
          <a:xfrm>
            <a:off x="3789363" y="3970794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38" name="Oval 42"/>
          <p:cNvSpPr>
            <a:spLocks noChangeArrowheads="1"/>
          </p:cNvSpPr>
          <p:nvPr/>
        </p:nvSpPr>
        <p:spPr bwMode="auto">
          <a:xfrm>
            <a:off x="3789363" y="4059694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39" name="Oval 43"/>
          <p:cNvSpPr>
            <a:spLocks noChangeArrowheads="1"/>
          </p:cNvSpPr>
          <p:nvPr/>
        </p:nvSpPr>
        <p:spPr bwMode="auto">
          <a:xfrm>
            <a:off x="3789363" y="4147006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40" name="Oval 44"/>
          <p:cNvSpPr>
            <a:spLocks noChangeArrowheads="1"/>
          </p:cNvSpPr>
          <p:nvPr/>
        </p:nvSpPr>
        <p:spPr bwMode="auto">
          <a:xfrm>
            <a:off x="3789363" y="4235906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41" name="Oval 45"/>
          <p:cNvSpPr>
            <a:spLocks noChangeArrowheads="1"/>
          </p:cNvSpPr>
          <p:nvPr/>
        </p:nvSpPr>
        <p:spPr bwMode="auto">
          <a:xfrm>
            <a:off x="3789363" y="4329569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42" name="Oval 46"/>
          <p:cNvSpPr>
            <a:spLocks noChangeArrowheads="1"/>
          </p:cNvSpPr>
          <p:nvPr/>
        </p:nvSpPr>
        <p:spPr bwMode="auto">
          <a:xfrm>
            <a:off x="3789363" y="4418469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43" name="Oval 47"/>
          <p:cNvSpPr>
            <a:spLocks noChangeArrowheads="1"/>
          </p:cNvSpPr>
          <p:nvPr/>
        </p:nvSpPr>
        <p:spPr bwMode="auto">
          <a:xfrm>
            <a:off x="3789363" y="4505781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44" name="Oval 48"/>
          <p:cNvSpPr>
            <a:spLocks noChangeArrowheads="1"/>
          </p:cNvSpPr>
          <p:nvPr/>
        </p:nvSpPr>
        <p:spPr bwMode="auto">
          <a:xfrm>
            <a:off x="3789363" y="45946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45" name="Oval 49"/>
          <p:cNvSpPr>
            <a:spLocks noChangeArrowheads="1"/>
          </p:cNvSpPr>
          <p:nvPr/>
        </p:nvSpPr>
        <p:spPr bwMode="auto">
          <a:xfrm>
            <a:off x="3789363" y="46835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46" name="Oval 50"/>
          <p:cNvSpPr>
            <a:spLocks noChangeArrowheads="1"/>
          </p:cNvSpPr>
          <p:nvPr/>
        </p:nvSpPr>
        <p:spPr bwMode="auto">
          <a:xfrm>
            <a:off x="3789363" y="4770894"/>
            <a:ext cx="20637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47" name="Oval 51"/>
          <p:cNvSpPr>
            <a:spLocks noChangeArrowheads="1"/>
          </p:cNvSpPr>
          <p:nvPr/>
        </p:nvSpPr>
        <p:spPr bwMode="auto">
          <a:xfrm>
            <a:off x="3789363" y="4859794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48" name="Oval 52"/>
          <p:cNvSpPr>
            <a:spLocks noChangeArrowheads="1"/>
          </p:cNvSpPr>
          <p:nvPr/>
        </p:nvSpPr>
        <p:spPr bwMode="auto">
          <a:xfrm>
            <a:off x="3789363" y="4948694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49" name="Oval 53"/>
          <p:cNvSpPr>
            <a:spLocks noChangeArrowheads="1"/>
          </p:cNvSpPr>
          <p:nvPr/>
        </p:nvSpPr>
        <p:spPr bwMode="auto">
          <a:xfrm>
            <a:off x="3789363" y="5036006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50" name="Oval 54"/>
          <p:cNvSpPr>
            <a:spLocks noChangeArrowheads="1"/>
          </p:cNvSpPr>
          <p:nvPr/>
        </p:nvSpPr>
        <p:spPr bwMode="auto">
          <a:xfrm>
            <a:off x="3789363" y="5129669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51" name="Oval 55"/>
          <p:cNvSpPr>
            <a:spLocks noChangeArrowheads="1"/>
          </p:cNvSpPr>
          <p:nvPr/>
        </p:nvSpPr>
        <p:spPr bwMode="auto">
          <a:xfrm>
            <a:off x="3789363" y="5218569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52" name="Oval 56"/>
          <p:cNvSpPr>
            <a:spLocks noChangeArrowheads="1"/>
          </p:cNvSpPr>
          <p:nvPr/>
        </p:nvSpPr>
        <p:spPr bwMode="auto">
          <a:xfrm>
            <a:off x="3789363" y="5305881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53" name="Oval 57"/>
          <p:cNvSpPr>
            <a:spLocks noChangeArrowheads="1"/>
          </p:cNvSpPr>
          <p:nvPr/>
        </p:nvSpPr>
        <p:spPr bwMode="auto">
          <a:xfrm>
            <a:off x="3789363" y="53947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54" name="Oval 58"/>
          <p:cNvSpPr>
            <a:spLocks noChangeArrowheads="1"/>
          </p:cNvSpPr>
          <p:nvPr/>
        </p:nvSpPr>
        <p:spPr bwMode="auto">
          <a:xfrm>
            <a:off x="3789363" y="54836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55" name="Oval 59"/>
          <p:cNvSpPr>
            <a:spLocks noChangeArrowheads="1"/>
          </p:cNvSpPr>
          <p:nvPr/>
        </p:nvSpPr>
        <p:spPr bwMode="auto">
          <a:xfrm>
            <a:off x="3789363" y="5570994"/>
            <a:ext cx="20637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56" name="Oval 60"/>
          <p:cNvSpPr>
            <a:spLocks noChangeArrowheads="1"/>
          </p:cNvSpPr>
          <p:nvPr/>
        </p:nvSpPr>
        <p:spPr bwMode="auto">
          <a:xfrm>
            <a:off x="3789363" y="5659894"/>
            <a:ext cx="20637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57" name="Oval 61"/>
          <p:cNvSpPr>
            <a:spLocks noChangeArrowheads="1"/>
          </p:cNvSpPr>
          <p:nvPr/>
        </p:nvSpPr>
        <p:spPr bwMode="auto">
          <a:xfrm>
            <a:off x="3789363" y="5748794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58" name="Oval 62"/>
          <p:cNvSpPr>
            <a:spLocks noChangeArrowheads="1"/>
          </p:cNvSpPr>
          <p:nvPr/>
        </p:nvSpPr>
        <p:spPr bwMode="auto">
          <a:xfrm>
            <a:off x="3195638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59" name="Oval 63"/>
          <p:cNvSpPr>
            <a:spLocks noChangeArrowheads="1"/>
          </p:cNvSpPr>
          <p:nvPr/>
        </p:nvSpPr>
        <p:spPr bwMode="auto">
          <a:xfrm>
            <a:off x="3106738" y="2816681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60" name="Oval 64"/>
          <p:cNvSpPr>
            <a:spLocks noChangeArrowheads="1"/>
          </p:cNvSpPr>
          <p:nvPr/>
        </p:nvSpPr>
        <p:spPr bwMode="auto">
          <a:xfrm>
            <a:off x="3019425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61" name="Oval 65"/>
          <p:cNvSpPr>
            <a:spLocks noChangeArrowheads="1"/>
          </p:cNvSpPr>
          <p:nvPr/>
        </p:nvSpPr>
        <p:spPr bwMode="auto">
          <a:xfrm>
            <a:off x="2930525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62" name="Oval 66"/>
          <p:cNvSpPr>
            <a:spLocks noChangeArrowheads="1"/>
          </p:cNvSpPr>
          <p:nvPr/>
        </p:nvSpPr>
        <p:spPr bwMode="auto">
          <a:xfrm>
            <a:off x="2841625" y="2816681"/>
            <a:ext cx="20638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63" name="Oval 67"/>
          <p:cNvSpPr>
            <a:spLocks noChangeArrowheads="1"/>
          </p:cNvSpPr>
          <p:nvPr/>
        </p:nvSpPr>
        <p:spPr bwMode="auto">
          <a:xfrm>
            <a:off x="2752725" y="2816681"/>
            <a:ext cx="20638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64" name="Oval 68"/>
          <p:cNvSpPr>
            <a:spLocks noChangeArrowheads="1"/>
          </p:cNvSpPr>
          <p:nvPr/>
        </p:nvSpPr>
        <p:spPr bwMode="auto">
          <a:xfrm>
            <a:off x="2665413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65" name="Oval 69"/>
          <p:cNvSpPr>
            <a:spLocks noChangeArrowheads="1"/>
          </p:cNvSpPr>
          <p:nvPr/>
        </p:nvSpPr>
        <p:spPr bwMode="auto">
          <a:xfrm>
            <a:off x="2576513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66" name="Oval 70"/>
          <p:cNvSpPr>
            <a:spLocks noChangeArrowheads="1"/>
          </p:cNvSpPr>
          <p:nvPr/>
        </p:nvSpPr>
        <p:spPr bwMode="auto">
          <a:xfrm>
            <a:off x="2482850" y="2816681"/>
            <a:ext cx="20638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67" name="Oval 71"/>
          <p:cNvSpPr>
            <a:spLocks noChangeArrowheads="1"/>
          </p:cNvSpPr>
          <p:nvPr/>
        </p:nvSpPr>
        <p:spPr bwMode="auto">
          <a:xfrm>
            <a:off x="2395538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68" name="Oval 72"/>
          <p:cNvSpPr>
            <a:spLocks noChangeArrowheads="1"/>
          </p:cNvSpPr>
          <p:nvPr/>
        </p:nvSpPr>
        <p:spPr bwMode="auto">
          <a:xfrm>
            <a:off x="2306638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69" name="Oval 73"/>
          <p:cNvSpPr>
            <a:spLocks noChangeArrowheads="1"/>
          </p:cNvSpPr>
          <p:nvPr/>
        </p:nvSpPr>
        <p:spPr bwMode="auto">
          <a:xfrm>
            <a:off x="2217738" y="2816681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70" name="Oval 74"/>
          <p:cNvSpPr>
            <a:spLocks noChangeArrowheads="1"/>
          </p:cNvSpPr>
          <p:nvPr/>
        </p:nvSpPr>
        <p:spPr bwMode="auto">
          <a:xfrm>
            <a:off x="2130425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71" name="Oval 75"/>
          <p:cNvSpPr>
            <a:spLocks noChangeArrowheads="1"/>
          </p:cNvSpPr>
          <p:nvPr/>
        </p:nvSpPr>
        <p:spPr bwMode="auto">
          <a:xfrm>
            <a:off x="2041525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72" name="Oval 76"/>
          <p:cNvSpPr>
            <a:spLocks noChangeArrowheads="1"/>
          </p:cNvSpPr>
          <p:nvPr/>
        </p:nvSpPr>
        <p:spPr bwMode="auto">
          <a:xfrm>
            <a:off x="1952625" y="2816681"/>
            <a:ext cx="20638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73" name="Oval 77"/>
          <p:cNvSpPr>
            <a:spLocks noChangeArrowheads="1"/>
          </p:cNvSpPr>
          <p:nvPr/>
        </p:nvSpPr>
        <p:spPr bwMode="auto">
          <a:xfrm>
            <a:off x="1865313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74" name="Oval 78"/>
          <p:cNvSpPr>
            <a:spLocks noChangeArrowheads="1"/>
          </p:cNvSpPr>
          <p:nvPr/>
        </p:nvSpPr>
        <p:spPr bwMode="auto">
          <a:xfrm>
            <a:off x="1771650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75" name="Oval 79"/>
          <p:cNvSpPr>
            <a:spLocks noChangeArrowheads="1"/>
          </p:cNvSpPr>
          <p:nvPr/>
        </p:nvSpPr>
        <p:spPr bwMode="auto">
          <a:xfrm>
            <a:off x="1682750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76" name="Oval 80"/>
          <p:cNvSpPr>
            <a:spLocks noChangeArrowheads="1"/>
          </p:cNvSpPr>
          <p:nvPr/>
        </p:nvSpPr>
        <p:spPr bwMode="auto">
          <a:xfrm>
            <a:off x="1593850" y="2816681"/>
            <a:ext cx="20638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77" name="Oval 81"/>
          <p:cNvSpPr>
            <a:spLocks noChangeArrowheads="1"/>
          </p:cNvSpPr>
          <p:nvPr/>
        </p:nvSpPr>
        <p:spPr bwMode="auto">
          <a:xfrm>
            <a:off x="1506538" y="28166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78" name="Oval 82"/>
          <p:cNvSpPr>
            <a:spLocks noChangeArrowheads="1"/>
          </p:cNvSpPr>
          <p:nvPr/>
        </p:nvSpPr>
        <p:spPr bwMode="auto">
          <a:xfrm>
            <a:off x="2752725" y="3504069"/>
            <a:ext cx="20638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79" name="Oval 83"/>
          <p:cNvSpPr>
            <a:spLocks noChangeArrowheads="1"/>
          </p:cNvSpPr>
          <p:nvPr/>
        </p:nvSpPr>
        <p:spPr bwMode="auto">
          <a:xfrm>
            <a:off x="2665413" y="350406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80" name="Oval 84"/>
          <p:cNvSpPr>
            <a:spLocks noChangeArrowheads="1"/>
          </p:cNvSpPr>
          <p:nvPr/>
        </p:nvSpPr>
        <p:spPr bwMode="auto">
          <a:xfrm>
            <a:off x="2576513" y="350406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81" name="Oval 85"/>
          <p:cNvSpPr>
            <a:spLocks noChangeArrowheads="1"/>
          </p:cNvSpPr>
          <p:nvPr/>
        </p:nvSpPr>
        <p:spPr bwMode="auto">
          <a:xfrm>
            <a:off x="2482850" y="3504069"/>
            <a:ext cx="20638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82" name="Oval 86"/>
          <p:cNvSpPr>
            <a:spLocks noChangeArrowheads="1"/>
          </p:cNvSpPr>
          <p:nvPr/>
        </p:nvSpPr>
        <p:spPr bwMode="auto">
          <a:xfrm>
            <a:off x="2395538" y="350406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83" name="Oval 87"/>
          <p:cNvSpPr>
            <a:spLocks noChangeArrowheads="1"/>
          </p:cNvSpPr>
          <p:nvPr/>
        </p:nvSpPr>
        <p:spPr bwMode="auto">
          <a:xfrm>
            <a:off x="2306638" y="350406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84" name="Oval 88"/>
          <p:cNvSpPr>
            <a:spLocks noChangeArrowheads="1"/>
          </p:cNvSpPr>
          <p:nvPr/>
        </p:nvSpPr>
        <p:spPr bwMode="auto">
          <a:xfrm>
            <a:off x="2217738" y="3504069"/>
            <a:ext cx="20637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85" name="Oval 89"/>
          <p:cNvSpPr>
            <a:spLocks noChangeArrowheads="1"/>
          </p:cNvSpPr>
          <p:nvPr/>
        </p:nvSpPr>
        <p:spPr bwMode="auto">
          <a:xfrm>
            <a:off x="2130425" y="350406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86" name="Oval 90"/>
          <p:cNvSpPr>
            <a:spLocks noChangeArrowheads="1"/>
          </p:cNvSpPr>
          <p:nvPr/>
        </p:nvSpPr>
        <p:spPr bwMode="auto">
          <a:xfrm>
            <a:off x="2041525" y="350406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87" name="Oval 91"/>
          <p:cNvSpPr>
            <a:spLocks noChangeArrowheads="1"/>
          </p:cNvSpPr>
          <p:nvPr/>
        </p:nvSpPr>
        <p:spPr bwMode="auto">
          <a:xfrm>
            <a:off x="1952625" y="3504069"/>
            <a:ext cx="20638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88" name="Oval 92"/>
          <p:cNvSpPr>
            <a:spLocks noChangeArrowheads="1"/>
          </p:cNvSpPr>
          <p:nvPr/>
        </p:nvSpPr>
        <p:spPr bwMode="auto">
          <a:xfrm>
            <a:off x="1865313" y="350406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89" name="Oval 93"/>
          <p:cNvSpPr>
            <a:spLocks noChangeArrowheads="1"/>
          </p:cNvSpPr>
          <p:nvPr/>
        </p:nvSpPr>
        <p:spPr bwMode="auto">
          <a:xfrm>
            <a:off x="1771650" y="350406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90" name="Oval 94"/>
          <p:cNvSpPr>
            <a:spLocks noChangeArrowheads="1"/>
          </p:cNvSpPr>
          <p:nvPr/>
        </p:nvSpPr>
        <p:spPr bwMode="auto">
          <a:xfrm>
            <a:off x="1682750" y="350406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91" name="Oval 95"/>
          <p:cNvSpPr>
            <a:spLocks noChangeArrowheads="1"/>
          </p:cNvSpPr>
          <p:nvPr/>
        </p:nvSpPr>
        <p:spPr bwMode="auto">
          <a:xfrm>
            <a:off x="1593850" y="3504069"/>
            <a:ext cx="20638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92" name="Oval 96"/>
          <p:cNvSpPr>
            <a:spLocks noChangeArrowheads="1"/>
          </p:cNvSpPr>
          <p:nvPr/>
        </p:nvSpPr>
        <p:spPr bwMode="auto">
          <a:xfrm>
            <a:off x="1506538" y="350406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93" name="Oval 97"/>
          <p:cNvSpPr>
            <a:spLocks noChangeArrowheads="1"/>
          </p:cNvSpPr>
          <p:nvPr/>
        </p:nvSpPr>
        <p:spPr bwMode="auto">
          <a:xfrm>
            <a:off x="2217738" y="4196219"/>
            <a:ext cx="20637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94" name="Oval 98"/>
          <p:cNvSpPr>
            <a:spLocks noChangeArrowheads="1"/>
          </p:cNvSpPr>
          <p:nvPr/>
        </p:nvSpPr>
        <p:spPr bwMode="auto">
          <a:xfrm>
            <a:off x="2130425" y="419621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95" name="Oval 99"/>
          <p:cNvSpPr>
            <a:spLocks noChangeArrowheads="1"/>
          </p:cNvSpPr>
          <p:nvPr/>
        </p:nvSpPr>
        <p:spPr bwMode="auto">
          <a:xfrm>
            <a:off x="2041525" y="419621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96" name="Oval 100"/>
          <p:cNvSpPr>
            <a:spLocks noChangeArrowheads="1"/>
          </p:cNvSpPr>
          <p:nvPr/>
        </p:nvSpPr>
        <p:spPr bwMode="auto">
          <a:xfrm>
            <a:off x="1952625" y="4196219"/>
            <a:ext cx="20638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97" name="Oval 101"/>
          <p:cNvSpPr>
            <a:spLocks noChangeArrowheads="1"/>
          </p:cNvSpPr>
          <p:nvPr/>
        </p:nvSpPr>
        <p:spPr bwMode="auto">
          <a:xfrm>
            <a:off x="1865313" y="419621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98" name="Oval 102"/>
          <p:cNvSpPr>
            <a:spLocks noChangeArrowheads="1"/>
          </p:cNvSpPr>
          <p:nvPr/>
        </p:nvSpPr>
        <p:spPr bwMode="auto">
          <a:xfrm>
            <a:off x="1771650" y="419621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599" name="Oval 103"/>
          <p:cNvSpPr>
            <a:spLocks noChangeArrowheads="1"/>
          </p:cNvSpPr>
          <p:nvPr/>
        </p:nvSpPr>
        <p:spPr bwMode="auto">
          <a:xfrm>
            <a:off x="1682750" y="419621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00" name="Oval 104"/>
          <p:cNvSpPr>
            <a:spLocks noChangeArrowheads="1"/>
          </p:cNvSpPr>
          <p:nvPr/>
        </p:nvSpPr>
        <p:spPr bwMode="auto">
          <a:xfrm>
            <a:off x="1593850" y="4196219"/>
            <a:ext cx="20638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01" name="Oval 105"/>
          <p:cNvSpPr>
            <a:spLocks noChangeArrowheads="1"/>
          </p:cNvSpPr>
          <p:nvPr/>
        </p:nvSpPr>
        <p:spPr bwMode="auto">
          <a:xfrm>
            <a:off x="1506538" y="4196219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02" name="Oval 106"/>
          <p:cNvSpPr>
            <a:spLocks noChangeArrowheads="1"/>
          </p:cNvSpPr>
          <p:nvPr/>
        </p:nvSpPr>
        <p:spPr bwMode="auto">
          <a:xfrm>
            <a:off x="1682750" y="4883606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03" name="Oval 107"/>
          <p:cNvSpPr>
            <a:spLocks noChangeArrowheads="1"/>
          </p:cNvSpPr>
          <p:nvPr/>
        </p:nvSpPr>
        <p:spPr bwMode="auto">
          <a:xfrm>
            <a:off x="1593850" y="4883606"/>
            <a:ext cx="20638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04" name="Oval 108"/>
          <p:cNvSpPr>
            <a:spLocks noChangeArrowheads="1"/>
          </p:cNvSpPr>
          <p:nvPr/>
        </p:nvSpPr>
        <p:spPr bwMode="auto">
          <a:xfrm>
            <a:off x="1776413" y="4883606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05" name="Oval 109"/>
          <p:cNvSpPr>
            <a:spLocks noChangeArrowheads="1"/>
          </p:cNvSpPr>
          <p:nvPr/>
        </p:nvSpPr>
        <p:spPr bwMode="auto">
          <a:xfrm>
            <a:off x="1506538" y="4883606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06" name="Oval 110"/>
          <p:cNvSpPr>
            <a:spLocks noChangeArrowheads="1"/>
          </p:cNvSpPr>
          <p:nvPr/>
        </p:nvSpPr>
        <p:spPr bwMode="auto">
          <a:xfrm>
            <a:off x="3294063" y="36167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07" name="Oval 111"/>
          <p:cNvSpPr>
            <a:spLocks noChangeArrowheads="1"/>
          </p:cNvSpPr>
          <p:nvPr/>
        </p:nvSpPr>
        <p:spPr bwMode="auto">
          <a:xfrm>
            <a:off x="3294063" y="3705681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08" name="Oval 112"/>
          <p:cNvSpPr>
            <a:spLocks noChangeArrowheads="1"/>
          </p:cNvSpPr>
          <p:nvPr/>
        </p:nvSpPr>
        <p:spPr bwMode="auto">
          <a:xfrm>
            <a:off x="3294063" y="3794581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09" name="Oval 113"/>
          <p:cNvSpPr>
            <a:spLocks noChangeArrowheads="1"/>
          </p:cNvSpPr>
          <p:nvPr/>
        </p:nvSpPr>
        <p:spPr bwMode="auto">
          <a:xfrm>
            <a:off x="3294063" y="3881894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10" name="Oval 114"/>
          <p:cNvSpPr>
            <a:spLocks noChangeArrowheads="1"/>
          </p:cNvSpPr>
          <p:nvPr/>
        </p:nvSpPr>
        <p:spPr bwMode="auto">
          <a:xfrm>
            <a:off x="3294063" y="3970794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11" name="Oval 115"/>
          <p:cNvSpPr>
            <a:spLocks noChangeArrowheads="1"/>
          </p:cNvSpPr>
          <p:nvPr/>
        </p:nvSpPr>
        <p:spPr bwMode="auto">
          <a:xfrm>
            <a:off x="3294063" y="4059694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12" name="Oval 116"/>
          <p:cNvSpPr>
            <a:spLocks noChangeArrowheads="1"/>
          </p:cNvSpPr>
          <p:nvPr/>
        </p:nvSpPr>
        <p:spPr bwMode="auto">
          <a:xfrm>
            <a:off x="3294063" y="4329569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13" name="Oval 117"/>
          <p:cNvSpPr>
            <a:spLocks noChangeArrowheads="1"/>
          </p:cNvSpPr>
          <p:nvPr/>
        </p:nvSpPr>
        <p:spPr bwMode="auto">
          <a:xfrm>
            <a:off x="3294063" y="4418469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14" name="Oval 118"/>
          <p:cNvSpPr>
            <a:spLocks noChangeArrowheads="1"/>
          </p:cNvSpPr>
          <p:nvPr/>
        </p:nvSpPr>
        <p:spPr bwMode="auto">
          <a:xfrm>
            <a:off x="3294063" y="45057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15" name="Oval 119"/>
          <p:cNvSpPr>
            <a:spLocks noChangeArrowheads="1"/>
          </p:cNvSpPr>
          <p:nvPr/>
        </p:nvSpPr>
        <p:spPr bwMode="auto">
          <a:xfrm>
            <a:off x="3294063" y="4594681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16" name="Oval 120"/>
          <p:cNvSpPr>
            <a:spLocks noChangeArrowheads="1"/>
          </p:cNvSpPr>
          <p:nvPr/>
        </p:nvSpPr>
        <p:spPr bwMode="auto">
          <a:xfrm>
            <a:off x="3294063" y="4683581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17" name="Oval 121"/>
          <p:cNvSpPr>
            <a:spLocks noChangeArrowheads="1"/>
          </p:cNvSpPr>
          <p:nvPr/>
        </p:nvSpPr>
        <p:spPr bwMode="auto">
          <a:xfrm>
            <a:off x="3294063" y="4770894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18" name="Oval 122"/>
          <p:cNvSpPr>
            <a:spLocks noChangeArrowheads="1"/>
          </p:cNvSpPr>
          <p:nvPr/>
        </p:nvSpPr>
        <p:spPr bwMode="auto">
          <a:xfrm>
            <a:off x="3294063" y="4859794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19" name="Oval 123"/>
          <p:cNvSpPr>
            <a:spLocks noChangeArrowheads="1"/>
          </p:cNvSpPr>
          <p:nvPr/>
        </p:nvSpPr>
        <p:spPr bwMode="auto">
          <a:xfrm>
            <a:off x="3294063" y="4948694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20" name="Oval 124"/>
          <p:cNvSpPr>
            <a:spLocks noChangeArrowheads="1"/>
          </p:cNvSpPr>
          <p:nvPr/>
        </p:nvSpPr>
        <p:spPr bwMode="auto">
          <a:xfrm>
            <a:off x="3294063" y="5036006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21" name="Oval 125"/>
          <p:cNvSpPr>
            <a:spLocks noChangeArrowheads="1"/>
          </p:cNvSpPr>
          <p:nvPr/>
        </p:nvSpPr>
        <p:spPr bwMode="auto">
          <a:xfrm>
            <a:off x="3294063" y="5129669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22" name="Oval 126"/>
          <p:cNvSpPr>
            <a:spLocks noChangeArrowheads="1"/>
          </p:cNvSpPr>
          <p:nvPr/>
        </p:nvSpPr>
        <p:spPr bwMode="auto">
          <a:xfrm>
            <a:off x="3294063" y="5218569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23" name="Oval 127"/>
          <p:cNvSpPr>
            <a:spLocks noChangeArrowheads="1"/>
          </p:cNvSpPr>
          <p:nvPr/>
        </p:nvSpPr>
        <p:spPr bwMode="auto">
          <a:xfrm>
            <a:off x="3294063" y="53058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24" name="Oval 128"/>
          <p:cNvSpPr>
            <a:spLocks noChangeArrowheads="1"/>
          </p:cNvSpPr>
          <p:nvPr/>
        </p:nvSpPr>
        <p:spPr bwMode="auto">
          <a:xfrm>
            <a:off x="3294063" y="5394781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25" name="Oval 129"/>
          <p:cNvSpPr>
            <a:spLocks noChangeArrowheads="1"/>
          </p:cNvSpPr>
          <p:nvPr/>
        </p:nvSpPr>
        <p:spPr bwMode="auto">
          <a:xfrm>
            <a:off x="3294063" y="5483681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26" name="Oval 130"/>
          <p:cNvSpPr>
            <a:spLocks noChangeArrowheads="1"/>
          </p:cNvSpPr>
          <p:nvPr/>
        </p:nvSpPr>
        <p:spPr bwMode="auto">
          <a:xfrm>
            <a:off x="3294063" y="5570994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27" name="Oval 131"/>
          <p:cNvSpPr>
            <a:spLocks noChangeArrowheads="1"/>
          </p:cNvSpPr>
          <p:nvPr/>
        </p:nvSpPr>
        <p:spPr bwMode="auto">
          <a:xfrm>
            <a:off x="3294063" y="5659894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28" name="Oval 132"/>
          <p:cNvSpPr>
            <a:spLocks noChangeArrowheads="1"/>
          </p:cNvSpPr>
          <p:nvPr/>
        </p:nvSpPr>
        <p:spPr bwMode="auto">
          <a:xfrm>
            <a:off x="3294063" y="5748794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29" name="Oval 133"/>
          <p:cNvSpPr>
            <a:spLocks noChangeArrowheads="1"/>
          </p:cNvSpPr>
          <p:nvPr/>
        </p:nvSpPr>
        <p:spPr bwMode="auto">
          <a:xfrm>
            <a:off x="2801938" y="4329569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30" name="Oval 134"/>
          <p:cNvSpPr>
            <a:spLocks noChangeArrowheads="1"/>
          </p:cNvSpPr>
          <p:nvPr/>
        </p:nvSpPr>
        <p:spPr bwMode="auto">
          <a:xfrm>
            <a:off x="2801938" y="4418469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31" name="Oval 135"/>
          <p:cNvSpPr>
            <a:spLocks noChangeArrowheads="1"/>
          </p:cNvSpPr>
          <p:nvPr/>
        </p:nvSpPr>
        <p:spPr bwMode="auto">
          <a:xfrm>
            <a:off x="2801938" y="4505781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32" name="Oval 136"/>
          <p:cNvSpPr>
            <a:spLocks noChangeArrowheads="1"/>
          </p:cNvSpPr>
          <p:nvPr/>
        </p:nvSpPr>
        <p:spPr bwMode="auto">
          <a:xfrm>
            <a:off x="2801938" y="45946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33" name="Oval 137"/>
          <p:cNvSpPr>
            <a:spLocks noChangeArrowheads="1"/>
          </p:cNvSpPr>
          <p:nvPr/>
        </p:nvSpPr>
        <p:spPr bwMode="auto">
          <a:xfrm>
            <a:off x="2801938" y="46835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34" name="Oval 138"/>
          <p:cNvSpPr>
            <a:spLocks noChangeArrowheads="1"/>
          </p:cNvSpPr>
          <p:nvPr/>
        </p:nvSpPr>
        <p:spPr bwMode="auto">
          <a:xfrm>
            <a:off x="2801938" y="4770894"/>
            <a:ext cx="20637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35" name="Oval 139"/>
          <p:cNvSpPr>
            <a:spLocks noChangeArrowheads="1"/>
          </p:cNvSpPr>
          <p:nvPr/>
        </p:nvSpPr>
        <p:spPr bwMode="auto">
          <a:xfrm>
            <a:off x="2801938" y="5036006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36" name="Oval 140"/>
          <p:cNvSpPr>
            <a:spLocks noChangeArrowheads="1"/>
          </p:cNvSpPr>
          <p:nvPr/>
        </p:nvSpPr>
        <p:spPr bwMode="auto">
          <a:xfrm>
            <a:off x="2801938" y="5129669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37" name="Oval 141"/>
          <p:cNvSpPr>
            <a:spLocks noChangeArrowheads="1"/>
          </p:cNvSpPr>
          <p:nvPr/>
        </p:nvSpPr>
        <p:spPr bwMode="auto">
          <a:xfrm>
            <a:off x="2801938" y="5218569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38" name="Oval 142"/>
          <p:cNvSpPr>
            <a:spLocks noChangeArrowheads="1"/>
          </p:cNvSpPr>
          <p:nvPr/>
        </p:nvSpPr>
        <p:spPr bwMode="auto">
          <a:xfrm>
            <a:off x="2801938" y="5305881"/>
            <a:ext cx="20637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39" name="Oval 143"/>
          <p:cNvSpPr>
            <a:spLocks noChangeArrowheads="1"/>
          </p:cNvSpPr>
          <p:nvPr/>
        </p:nvSpPr>
        <p:spPr bwMode="auto">
          <a:xfrm>
            <a:off x="2801938" y="53947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40" name="Oval 144"/>
          <p:cNvSpPr>
            <a:spLocks noChangeArrowheads="1"/>
          </p:cNvSpPr>
          <p:nvPr/>
        </p:nvSpPr>
        <p:spPr bwMode="auto">
          <a:xfrm>
            <a:off x="2801938" y="5483681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41" name="Oval 145"/>
          <p:cNvSpPr>
            <a:spLocks noChangeArrowheads="1"/>
          </p:cNvSpPr>
          <p:nvPr/>
        </p:nvSpPr>
        <p:spPr bwMode="auto">
          <a:xfrm>
            <a:off x="2801938" y="5570994"/>
            <a:ext cx="20637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42" name="Oval 146"/>
          <p:cNvSpPr>
            <a:spLocks noChangeArrowheads="1"/>
          </p:cNvSpPr>
          <p:nvPr/>
        </p:nvSpPr>
        <p:spPr bwMode="auto">
          <a:xfrm>
            <a:off x="2801938" y="5659894"/>
            <a:ext cx="20637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43" name="Oval 147"/>
          <p:cNvSpPr>
            <a:spLocks noChangeArrowheads="1"/>
          </p:cNvSpPr>
          <p:nvPr/>
        </p:nvSpPr>
        <p:spPr bwMode="auto">
          <a:xfrm>
            <a:off x="2801938" y="5748794"/>
            <a:ext cx="20637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44" name="Oval 148"/>
          <p:cNvSpPr>
            <a:spLocks noChangeArrowheads="1"/>
          </p:cNvSpPr>
          <p:nvPr/>
        </p:nvSpPr>
        <p:spPr bwMode="auto">
          <a:xfrm>
            <a:off x="2306638" y="4948694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45" name="Oval 149"/>
          <p:cNvSpPr>
            <a:spLocks noChangeArrowheads="1"/>
          </p:cNvSpPr>
          <p:nvPr/>
        </p:nvSpPr>
        <p:spPr bwMode="auto">
          <a:xfrm>
            <a:off x="2306638" y="5036006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46" name="Oval 150"/>
          <p:cNvSpPr>
            <a:spLocks noChangeArrowheads="1"/>
          </p:cNvSpPr>
          <p:nvPr/>
        </p:nvSpPr>
        <p:spPr bwMode="auto">
          <a:xfrm>
            <a:off x="2306638" y="5129669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47" name="Oval 151"/>
          <p:cNvSpPr>
            <a:spLocks noChangeArrowheads="1"/>
          </p:cNvSpPr>
          <p:nvPr/>
        </p:nvSpPr>
        <p:spPr bwMode="auto">
          <a:xfrm>
            <a:off x="2306638" y="5218569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48" name="Oval 152"/>
          <p:cNvSpPr>
            <a:spLocks noChangeArrowheads="1"/>
          </p:cNvSpPr>
          <p:nvPr/>
        </p:nvSpPr>
        <p:spPr bwMode="auto">
          <a:xfrm>
            <a:off x="2306638" y="5305881"/>
            <a:ext cx="19050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49" name="Oval 153"/>
          <p:cNvSpPr>
            <a:spLocks noChangeArrowheads="1"/>
          </p:cNvSpPr>
          <p:nvPr/>
        </p:nvSpPr>
        <p:spPr bwMode="auto">
          <a:xfrm>
            <a:off x="2306638" y="5394781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50" name="Oval 154"/>
          <p:cNvSpPr>
            <a:spLocks noChangeArrowheads="1"/>
          </p:cNvSpPr>
          <p:nvPr/>
        </p:nvSpPr>
        <p:spPr bwMode="auto">
          <a:xfrm>
            <a:off x="2306638" y="5483681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51" name="Oval 155"/>
          <p:cNvSpPr>
            <a:spLocks noChangeArrowheads="1"/>
          </p:cNvSpPr>
          <p:nvPr/>
        </p:nvSpPr>
        <p:spPr bwMode="auto">
          <a:xfrm>
            <a:off x="2306638" y="5659894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52" name="Oval 156"/>
          <p:cNvSpPr>
            <a:spLocks noChangeArrowheads="1"/>
          </p:cNvSpPr>
          <p:nvPr/>
        </p:nvSpPr>
        <p:spPr bwMode="auto">
          <a:xfrm>
            <a:off x="2306638" y="5748794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53" name="Oval 157"/>
          <p:cNvSpPr>
            <a:spLocks noChangeArrowheads="1"/>
          </p:cNvSpPr>
          <p:nvPr/>
        </p:nvSpPr>
        <p:spPr bwMode="auto">
          <a:xfrm>
            <a:off x="1811338" y="5659894"/>
            <a:ext cx="19050" cy="206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54" name="Oval 158"/>
          <p:cNvSpPr>
            <a:spLocks noChangeArrowheads="1"/>
          </p:cNvSpPr>
          <p:nvPr/>
        </p:nvSpPr>
        <p:spPr bwMode="auto">
          <a:xfrm>
            <a:off x="1811338" y="5748794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55" name="Rectangle 36"/>
          <p:cNvSpPr>
            <a:spLocks noChangeArrowheads="1"/>
          </p:cNvSpPr>
          <p:nvPr/>
        </p:nvSpPr>
        <p:spPr bwMode="auto">
          <a:xfrm>
            <a:off x="457200" y="1918156"/>
            <a:ext cx="91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Price of book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56" name="Rectangle 101"/>
          <p:cNvSpPr>
            <a:spLocks noChangeArrowheads="1"/>
          </p:cNvSpPr>
          <p:nvPr/>
        </p:nvSpPr>
        <p:spPr bwMode="auto">
          <a:xfrm>
            <a:off x="3962400" y="6032956"/>
            <a:ext cx="2209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Quantity of books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57" name="AutoShape 161"/>
          <p:cNvSpPr>
            <a:spLocks noChangeAspect="1" noChangeArrowheads="1" noTextEdit="1"/>
          </p:cNvSpPr>
          <p:nvPr/>
        </p:nvSpPr>
        <p:spPr bwMode="auto">
          <a:xfrm>
            <a:off x="5638800" y="1841956"/>
            <a:ext cx="29908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58" name="Rectangle 162"/>
          <p:cNvSpPr>
            <a:spLocks noChangeArrowheads="1"/>
          </p:cNvSpPr>
          <p:nvPr/>
        </p:nvSpPr>
        <p:spPr bwMode="auto">
          <a:xfrm>
            <a:off x="5656263" y="1870531"/>
            <a:ext cx="2949575" cy="606425"/>
          </a:xfrm>
          <a:prstGeom prst="rect">
            <a:avLst/>
          </a:prstGeom>
          <a:solidFill>
            <a:srgbClr val="EBDF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59" name="Rectangle 163"/>
          <p:cNvSpPr>
            <a:spLocks noChangeArrowheads="1"/>
          </p:cNvSpPr>
          <p:nvPr/>
        </p:nvSpPr>
        <p:spPr bwMode="auto">
          <a:xfrm>
            <a:off x="7489825" y="2172156"/>
            <a:ext cx="4873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7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Cost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60" name="Rectangle 164"/>
          <p:cNvSpPr>
            <a:spLocks noChangeArrowheads="1"/>
          </p:cNvSpPr>
          <p:nvPr/>
        </p:nvSpPr>
        <p:spPr bwMode="auto">
          <a:xfrm>
            <a:off x="5945188" y="1951494"/>
            <a:ext cx="989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7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Potential sellers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61" name="Rectangle 165"/>
          <p:cNvSpPr>
            <a:spLocks noChangeArrowheads="1"/>
          </p:cNvSpPr>
          <p:nvPr/>
        </p:nvSpPr>
        <p:spPr bwMode="auto">
          <a:xfrm>
            <a:off x="7575550" y="2564269"/>
            <a:ext cx="2274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6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$5</a:t>
            </a:r>
            <a:endParaRPr lang="en-US" sz="16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62" name="Rectangle 166"/>
          <p:cNvSpPr>
            <a:spLocks noChangeArrowheads="1"/>
          </p:cNvSpPr>
          <p:nvPr/>
        </p:nvSpPr>
        <p:spPr bwMode="auto">
          <a:xfrm>
            <a:off x="7575550" y="2888119"/>
            <a:ext cx="2274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6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15</a:t>
            </a:r>
            <a:endParaRPr lang="en-US" sz="16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63" name="Rectangle 167"/>
          <p:cNvSpPr>
            <a:spLocks noChangeArrowheads="1"/>
          </p:cNvSpPr>
          <p:nvPr/>
        </p:nvSpPr>
        <p:spPr bwMode="auto">
          <a:xfrm>
            <a:off x="7575550" y="3216731"/>
            <a:ext cx="2274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6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25</a:t>
            </a:r>
            <a:endParaRPr lang="en-US" sz="16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64" name="Rectangle 168"/>
          <p:cNvSpPr>
            <a:spLocks noChangeArrowheads="1"/>
          </p:cNvSpPr>
          <p:nvPr/>
        </p:nvSpPr>
        <p:spPr bwMode="auto">
          <a:xfrm>
            <a:off x="7575550" y="3540581"/>
            <a:ext cx="2274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6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35</a:t>
            </a:r>
            <a:endParaRPr lang="en-US" sz="16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65" name="Rectangle 169"/>
          <p:cNvSpPr>
            <a:spLocks noChangeArrowheads="1"/>
          </p:cNvSpPr>
          <p:nvPr/>
        </p:nvSpPr>
        <p:spPr bwMode="auto">
          <a:xfrm>
            <a:off x="7575550" y="3869194"/>
            <a:ext cx="2274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6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45</a:t>
            </a:r>
            <a:endParaRPr lang="en-US" sz="16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66" name="Rectangle 170"/>
          <p:cNvSpPr>
            <a:spLocks noChangeArrowheads="1"/>
          </p:cNvSpPr>
          <p:nvPr/>
        </p:nvSpPr>
        <p:spPr bwMode="auto">
          <a:xfrm>
            <a:off x="5656263" y="1870531"/>
            <a:ext cx="2949575" cy="2395538"/>
          </a:xfrm>
          <a:prstGeom prst="rect">
            <a:avLst/>
          </a:prstGeom>
          <a:noFill/>
          <a:ln w="46038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67" name="Line 171"/>
          <p:cNvSpPr>
            <a:spLocks noChangeShapeType="1"/>
          </p:cNvSpPr>
          <p:nvPr/>
        </p:nvSpPr>
        <p:spPr bwMode="auto">
          <a:xfrm>
            <a:off x="5656263" y="2476956"/>
            <a:ext cx="2949575" cy="0"/>
          </a:xfrm>
          <a:prstGeom prst="line">
            <a:avLst/>
          </a:prstGeom>
          <a:noFill/>
          <a:ln w="238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68" name="Line 172"/>
          <p:cNvSpPr>
            <a:spLocks noChangeShapeType="1"/>
          </p:cNvSpPr>
          <p:nvPr/>
        </p:nvSpPr>
        <p:spPr bwMode="auto">
          <a:xfrm>
            <a:off x="5667375" y="2861131"/>
            <a:ext cx="2943225" cy="0"/>
          </a:xfrm>
          <a:prstGeom prst="line">
            <a:avLst/>
          </a:prstGeom>
          <a:noFill/>
          <a:ln w="1746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69" name="Line 173"/>
          <p:cNvSpPr>
            <a:spLocks noChangeShapeType="1"/>
          </p:cNvSpPr>
          <p:nvPr/>
        </p:nvSpPr>
        <p:spPr bwMode="auto">
          <a:xfrm>
            <a:off x="5656263" y="3164344"/>
            <a:ext cx="2944812" cy="0"/>
          </a:xfrm>
          <a:prstGeom prst="line">
            <a:avLst/>
          </a:prstGeom>
          <a:noFill/>
          <a:ln w="1746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70" name="Line 174"/>
          <p:cNvSpPr>
            <a:spLocks noChangeShapeType="1"/>
          </p:cNvSpPr>
          <p:nvPr/>
        </p:nvSpPr>
        <p:spPr bwMode="auto">
          <a:xfrm>
            <a:off x="5656263" y="3502481"/>
            <a:ext cx="2955925" cy="0"/>
          </a:xfrm>
          <a:prstGeom prst="line">
            <a:avLst/>
          </a:prstGeom>
          <a:noFill/>
          <a:ln w="1746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71" name="Line 175"/>
          <p:cNvSpPr>
            <a:spLocks noChangeShapeType="1"/>
          </p:cNvSpPr>
          <p:nvPr/>
        </p:nvSpPr>
        <p:spPr bwMode="auto">
          <a:xfrm>
            <a:off x="5656263" y="3829506"/>
            <a:ext cx="2955925" cy="0"/>
          </a:xfrm>
          <a:prstGeom prst="line">
            <a:avLst/>
          </a:prstGeom>
          <a:noFill/>
          <a:ln w="1746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0672" name="Rectangle 176"/>
          <p:cNvSpPr>
            <a:spLocks noChangeArrowheads="1"/>
          </p:cNvSpPr>
          <p:nvPr/>
        </p:nvSpPr>
        <p:spPr bwMode="auto">
          <a:xfrm>
            <a:off x="5943600" y="3899356"/>
            <a:ext cx="9618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6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Engelbert</a:t>
            </a:r>
            <a:endParaRPr lang="en-US" sz="16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73" name="Rectangle 177"/>
          <p:cNvSpPr>
            <a:spLocks noChangeArrowheads="1"/>
          </p:cNvSpPr>
          <p:nvPr/>
        </p:nvSpPr>
        <p:spPr bwMode="auto">
          <a:xfrm>
            <a:off x="5940425" y="2924631"/>
            <a:ext cx="6774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6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Donna</a:t>
            </a:r>
            <a:endParaRPr lang="en-US" sz="16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74" name="Rectangle 178"/>
          <p:cNvSpPr>
            <a:spLocks noChangeArrowheads="1"/>
          </p:cNvSpPr>
          <p:nvPr/>
        </p:nvSpPr>
        <p:spPr bwMode="auto">
          <a:xfrm>
            <a:off x="5940425" y="3272294"/>
            <a:ext cx="6237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6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Carlos</a:t>
            </a:r>
            <a:endParaRPr lang="en-US" sz="16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75" name="Rectangle 179"/>
          <p:cNvSpPr>
            <a:spLocks noChangeArrowheads="1"/>
          </p:cNvSpPr>
          <p:nvPr/>
        </p:nvSpPr>
        <p:spPr bwMode="auto">
          <a:xfrm>
            <a:off x="5940425" y="3594556"/>
            <a:ext cx="6889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6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Betty</a:t>
            </a:r>
            <a:endParaRPr lang="en-US" sz="16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90676" name="Rectangle 180"/>
          <p:cNvSpPr>
            <a:spLocks noChangeArrowheads="1"/>
          </p:cNvSpPr>
          <p:nvPr/>
        </p:nvSpPr>
        <p:spPr bwMode="auto">
          <a:xfrm>
            <a:off x="5943600" y="2603956"/>
            <a:ext cx="7822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6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Andrew</a:t>
            </a:r>
            <a:endParaRPr lang="en-US" sz="16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spc="0" dirty="0" smtClean="0"/>
              <a:t>THE SUPPLY CURVE FOR USED TEXTBOOKS</a:t>
            </a:r>
            <a:endParaRPr lang="en-US" sz="4000" spc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95174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4015378"/>
              </p:ext>
            </p:extLst>
          </p:nvPr>
        </p:nvGraphicFramePr>
        <p:xfrm>
          <a:off x="152400" y="1676400"/>
          <a:ext cx="8839200" cy="276859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46400"/>
                <a:gridCol w="2946400"/>
                <a:gridCol w="294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Seller’s minimum price</a:t>
                      </a:r>
                    </a:p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to sell (= the seller’s opportunity cost)</a:t>
                      </a:r>
                      <a:endParaRPr lang="pt-BR" sz="1800" b="0" i="0" u="none" strike="noStrike" kern="1200" baseline="0" dirty="0" smtClean="0">
                        <a:solidFill>
                          <a:schemeClr val="lt1"/>
                        </a:solidFill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Actual market price for tutoring</a:t>
                      </a:r>
                    </a:p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Producer surplus</a:t>
                      </a:r>
                    </a:p>
                    <a:p>
                      <a:pPr algn="ctr"/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Jane’s price = $12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n/a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Dora’s price = 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$0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Lee’s price = $8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$2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Sam’s price = $6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$4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Kathy’s price = $4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$6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2139015"/>
              </p:ext>
            </p:extLst>
          </p:nvPr>
        </p:nvGraphicFramePr>
        <p:xfrm>
          <a:off x="152400" y="1676400"/>
          <a:ext cx="8839200" cy="276859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46400"/>
                <a:gridCol w="2946400"/>
                <a:gridCol w="294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Seller’s minimum price</a:t>
                      </a:r>
                    </a:p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to sell (= the seller’s opportunity cost)</a:t>
                      </a:r>
                      <a:endParaRPr lang="pt-BR" sz="1800" b="0" i="0" u="none" strike="noStrike" kern="1200" baseline="0" dirty="0" smtClean="0">
                        <a:solidFill>
                          <a:schemeClr val="lt1"/>
                        </a:solidFill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Actual market price for tutoring</a:t>
                      </a:r>
                    </a:p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Producer surplus</a:t>
                      </a:r>
                    </a:p>
                    <a:p>
                      <a:pPr algn="ctr"/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Jane’s price = $12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Dora’s price = 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Lee’s price = $8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Sam’s price = $6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 smtClean="0">
                          <a:latin typeface="Century Gothic"/>
                          <a:cs typeface="Century Gothic"/>
                        </a:rPr>
                        <a:t>Kathy’s price = $4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none" strike="noStrike" kern="1200" baseline="0" dirty="0" smtClean="0">
                          <a:latin typeface="Century Gothic"/>
                          <a:cs typeface="Century Gothic"/>
                        </a:rPr>
                        <a:t>$10 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447800" y="480060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/>
                <a:cs typeface="Century Gothic"/>
              </a:rPr>
              <a:t>Calculate the producer surplus for each seller.</a:t>
            </a:r>
            <a:endParaRPr lang="en-US" sz="2000" b="1" dirty="0"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3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0508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1000"/>
            </a:schemeClr>
          </a:solidFill>
        </p:spPr>
        <p:txBody>
          <a:bodyPr>
            <a:normAutofit/>
          </a:bodyPr>
          <a:lstStyle/>
          <a:p>
            <a:r>
              <a:rPr lang="en-US" sz="4000" spc="0" dirty="0" smtClean="0"/>
              <a:t>PRODUCER SURPLUS</a:t>
            </a:r>
            <a:endParaRPr lang="en-US" sz="4000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14800"/>
            <a:ext cx="9144000" cy="1600200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en-US" i="1" dirty="0" smtClean="0">
                <a:solidFill>
                  <a:srgbClr val="990033"/>
                </a:solidFill>
              </a:rPr>
              <a:t>Producer surplus: </a:t>
            </a:r>
            <a:r>
              <a:rPr lang="en-US" dirty="0" smtClean="0"/>
              <a:t>the difference between market price and the price at which firms are willing to supply the product.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699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620" name="Group 60"/>
          <p:cNvGrpSpPr>
            <a:grpSpLocks/>
          </p:cNvGrpSpPr>
          <p:nvPr/>
        </p:nvGrpSpPr>
        <p:grpSpPr bwMode="auto">
          <a:xfrm>
            <a:off x="3127375" y="3294065"/>
            <a:ext cx="4135440" cy="1430338"/>
            <a:chOff x="1970" y="2075"/>
            <a:chExt cx="2605" cy="901"/>
          </a:xfrm>
        </p:grpSpPr>
        <p:sp>
          <p:nvSpPr>
            <p:cNvPr id="322621" name="Rectangle 61"/>
            <p:cNvSpPr>
              <a:spLocks noChangeArrowheads="1"/>
            </p:cNvSpPr>
            <p:nvPr/>
          </p:nvSpPr>
          <p:spPr bwMode="auto">
            <a:xfrm>
              <a:off x="1970" y="2075"/>
              <a:ext cx="297" cy="604"/>
            </a:xfrm>
            <a:prstGeom prst="rect">
              <a:avLst/>
            </a:prstGeom>
            <a:solidFill>
              <a:srgbClr val="FBD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22" name="Freeform 62"/>
            <p:cNvSpPr>
              <a:spLocks/>
            </p:cNvSpPr>
            <p:nvPr/>
          </p:nvSpPr>
          <p:spPr bwMode="auto">
            <a:xfrm>
              <a:off x="3952" y="2537"/>
              <a:ext cx="512" cy="439"/>
            </a:xfrm>
            <a:custGeom>
              <a:avLst/>
              <a:gdLst>
                <a:gd name="T0" fmla="*/ 134 w 150"/>
                <a:gd name="T1" fmla="*/ 133 h 133"/>
                <a:gd name="T2" fmla="*/ 150 w 150"/>
                <a:gd name="T3" fmla="*/ 116 h 133"/>
                <a:gd name="T4" fmla="*/ 150 w 150"/>
                <a:gd name="T5" fmla="*/ 17 h 133"/>
                <a:gd name="T6" fmla="*/ 134 w 150"/>
                <a:gd name="T7" fmla="*/ 0 h 133"/>
                <a:gd name="T8" fmla="*/ 16 w 150"/>
                <a:gd name="T9" fmla="*/ 0 h 133"/>
                <a:gd name="T10" fmla="*/ 0 w 150"/>
                <a:gd name="T11" fmla="*/ 17 h 133"/>
                <a:gd name="T12" fmla="*/ 0 w 150"/>
                <a:gd name="T13" fmla="*/ 116 h 133"/>
                <a:gd name="T14" fmla="*/ 16 w 150"/>
                <a:gd name="T15" fmla="*/ 133 h 133"/>
                <a:gd name="T16" fmla="*/ 134 w 150"/>
                <a:gd name="T1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33">
                  <a:moveTo>
                    <a:pt x="134" y="133"/>
                  </a:moveTo>
                  <a:cubicBezTo>
                    <a:pt x="143" y="133"/>
                    <a:pt x="150" y="125"/>
                    <a:pt x="150" y="116"/>
                  </a:cubicBezTo>
                  <a:cubicBezTo>
                    <a:pt x="150" y="17"/>
                    <a:pt x="150" y="17"/>
                    <a:pt x="150" y="17"/>
                  </a:cubicBezTo>
                  <a:cubicBezTo>
                    <a:pt x="150" y="7"/>
                    <a:pt x="143" y="0"/>
                    <a:pt x="13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5"/>
                    <a:pt x="7" y="133"/>
                    <a:pt x="16" y="133"/>
                  </a:cubicBezTo>
                  <a:lnTo>
                    <a:pt x="134" y="133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23" name="Rectangle 86"/>
            <p:cNvSpPr>
              <a:spLocks noChangeArrowheads="1"/>
            </p:cNvSpPr>
            <p:nvPr/>
          </p:nvSpPr>
          <p:spPr bwMode="auto">
            <a:xfrm flipH="1">
              <a:off x="3999" y="2567"/>
              <a:ext cx="57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latin typeface="Century Gothic"/>
                  <a:ea typeface="ＭＳ Ｐゴシック" pitchFamily="34" charset="-128"/>
                  <a:cs typeface="Century Gothic"/>
                </a:rPr>
                <a:t>Betty’s producer surplus</a:t>
              </a:r>
            </a:p>
          </p:txBody>
        </p:sp>
        <p:sp>
          <p:nvSpPr>
            <p:cNvPr id="322624" name="Line 64"/>
            <p:cNvSpPr>
              <a:spLocks noChangeShapeType="1"/>
            </p:cNvSpPr>
            <p:nvPr/>
          </p:nvSpPr>
          <p:spPr bwMode="auto">
            <a:xfrm>
              <a:off x="2145" y="2476"/>
              <a:ext cx="1791" cy="26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2625" name="Group 65"/>
          <p:cNvGrpSpPr>
            <a:grpSpLocks/>
          </p:cNvGrpSpPr>
          <p:nvPr/>
        </p:nvGrpSpPr>
        <p:grpSpPr bwMode="auto">
          <a:xfrm>
            <a:off x="2676526" y="3294065"/>
            <a:ext cx="3741735" cy="1820863"/>
            <a:chOff x="1686" y="2075"/>
            <a:chExt cx="2357" cy="1147"/>
          </a:xfrm>
        </p:grpSpPr>
        <p:sp>
          <p:nvSpPr>
            <p:cNvPr id="322626" name="Rectangle 66"/>
            <p:cNvSpPr>
              <a:spLocks noChangeArrowheads="1"/>
            </p:cNvSpPr>
            <p:nvPr/>
          </p:nvSpPr>
          <p:spPr bwMode="auto">
            <a:xfrm>
              <a:off x="1686" y="2075"/>
              <a:ext cx="289" cy="1006"/>
            </a:xfrm>
            <a:prstGeom prst="rect">
              <a:avLst/>
            </a:prstGeom>
            <a:solidFill>
              <a:srgbClr val="F37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27" name="Freeform 67"/>
            <p:cNvSpPr>
              <a:spLocks/>
            </p:cNvSpPr>
            <p:nvPr/>
          </p:nvSpPr>
          <p:spPr bwMode="auto">
            <a:xfrm>
              <a:off x="3347" y="2814"/>
              <a:ext cx="589" cy="402"/>
            </a:xfrm>
            <a:custGeom>
              <a:avLst/>
              <a:gdLst>
                <a:gd name="T0" fmla="*/ 134 w 151"/>
                <a:gd name="T1" fmla="*/ 133 h 133"/>
                <a:gd name="T2" fmla="*/ 151 w 151"/>
                <a:gd name="T3" fmla="*/ 116 h 133"/>
                <a:gd name="T4" fmla="*/ 151 w 151"/>
                <a:gd name="T5" fmla="*/ 17 h 133"/>
                <a:gd name="T6" fmla="*/ 134 w 151"/>
                <a:gd name="T7" fmla="*/ 0 h 133"/>
                <a:gd name="T8" fmla="*/ 17 w 151"/>
                <a:gd name="T9" fmla="*/ 0 h 133"/>
                <a:gd name="T10" fmla="*/ 0 w 151"/>
                <a:gd name="T11" fmla="*/ 17 h 133"/>
                <a:gd name="T12" fmla="*/ 0 w 151"/>
                <a:gd name="T13" fmla="*/ 116 h 133"/>
                <a:gd name="T14" fmla="*/ 17 w 151"/>
                <a:gd name="T15" fmla="*/ 133 h 133"/>
                <a:gd name="T16" fmla="*/ 134 w 151"/>
                <a:gd name="T1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133">
                  <a:moveTo>
                    <a:pt x="134" y="133"/>
                  </a:moveTo>
                  <a:cubicBezTo>
                    <a:pt x="143" y="133"/>
                    <a:pt x="151" y="125"/>
                    <a:pt x="151" y="116"/>
                  </a:cubicBezTo>
                  <a:cubicBezTo>
                    <a:pt x="151" y="17"/>
                    <a:pt x="151" y="17"/>
                    <a:pt x="151" y="17"/>
                  </a:cubicBezTo>
                  <a:cubicBezTo>
                    <a:pt x="151" y="7"/>
                    <a:pt x="143" y="0"/>
                    <a:pt x="13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5"/>
                    <a:pt x="8" y="133"/>
                    <a:pt x="17" y="133"/>
                  </a:cubicBezTo>
                  <a:lnTo>
                    <a:pt x="134" y="133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28" name="Rectangle 86"/>
            <p:cNvSpPr>
              <a:spLocks noChangeArrowheads="1"/>
            </p:cNvSpPr>
            <p:nvPr/>
          </p:nvSpPr>
          <p:spPr bwMode="auto">
            <a:xfrm flipH="1">
              <a:off x="3385" y="2815"/>
              <a:ext cx="65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latin typeface="Century Gothic"/>
                  <a:ea typeface="ＭＳ Ｐゴシック" pitchFamily="34" charset="-128"/>
                  <a:cs typeface="Century Gothic"/>
                </a:rPr>
                <a:t>Andrew’s producer surplus</a:t>
              </a:r>
            </a:p>
          </p:txBody>
        </p:sp>
        <p:sp>
          <p:nvSpPr>
            <p:cNvPr id="322629" name="Line 69"/>
            <p:cNvSpPr>
              <a:spLocks noChangeShapeType="1"/>
            </p:cNvSpPr>
            <p:nvPr/>
          </p:nvSpPr>
          <p:spPr bwMode="auto">
            <a:xfrm>
              <a:off x="1857" y="2823"/>
              <a:ext cx="1455" cy="10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2630" name="Group 70"/>
          <p:cNvGrpSpPr>
            <a:grpSpLocks/>
          </p:cNvGrpSpPr>
          <p:nvPr/>
        </p:nvGrpSpPr>
        <p:grpSpPr bwMode="auto">
          <a:xfrm>
            <a:off x="3598863" y="3294063"/>
            <a:ext cx="2593975" cy="820737"/>
            <a:chOff x="2267" y="2075"/>
            <a:chExt cx="1634" cy="517"/>
          </a:xfrm>
        </p:grpSpPr>
        <p:sp>
          <p:nvSpPr>
            <p:cNvPr id="322631" name="Rectangle 71"/>
            <p:cNvSpPr>
              <a:spLocks noChangeArrowheads="1"/>
            </p:cNvSpPr>
            <p:nvPr/>
          </p:nvSpPr>
          <p:spPr bwMode="auto">
            <a:xfrm>
              <a:off x="2267" y="2075"/>
              <a:ext cx="291" cy="200"/>
            </a:xfrm>
            <a:prstGeom prst="rect">
              <a:avLst/>
            </a:prstGeom>
            <a:solidFill>
              <a:srgbClr val="F69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32" name="Freeform 72"/>
            <p:cNvSpPr>
              <a:spLocks/>
            </p:cNvSpPr>
            <p:nvPr/>
          </p:nvSpPr>
          <p:spPr bwMode="auto">
            <a:xfrm>
              <a:off x="3312" y="2172"/>
              <a:ext cx="589" cy="420"/>
            </a:xfrm>
            <a:custGeom>
              <a:avLst/>
              <a:gdLst>
                <a:gd name="T0" fmla="*/ 134 w 150"/>
                <a:gd name="T1" fmla="*/ 133 h 133"/>
                <a:gd name="T2" fmla="*/ 150 w 150"/>
                <a:gd name="T3" fmla="*/ 116 h 133"/>
                <a:gd name="T4" fmla="*/ 150 w 150"/>
                <a:gd name="T5" fmla="*/ 17 h 133"/>
                <a:gd name="T6" fmla="*/ 134 w 150"/>
                <a:gd name="T7" fmla="*/ 0 h 133"/>
                <a:gd name="T8" fmla="*/ 17 w 150"/>
                <a:gd name="T9" fmla="*/ 0 h 133"/>
                <a:gd name="T10" fmla="*/ 0 w 150"/>
                <a:gd name="T11" fmla="*/ 17 h 133"/>
                <a:gd name="T12" fmla="*/ 0 w 150"/>
                <a:gd name="T13" fmla="*/ 116 h 133"/>
                <a:gd name="T14" fmla="*/ 17 w 150"/>
                <a:gd name="T15" fmla="*/ 133 h 133"/>
                <a:gd name="T16" fmla="*/ 134 w 150"/>
                <a:gd name="T1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33">
                  <a:moveTo>
                    <a:pt x="134" y="133"/>
                  </a:moveTo>
                  <a:cubicBezTo>
                    <a:pt x="143" y="133"/>
                    <a:pt x="150" y="126"/>
                    <a:pt x="150" y="116"/>
                  </a:cubicBezTo>
                  <a:cubicBezTo>
                    <a:pt x="150" y="17"/>
                    <a:pt x="150" y="17"/>
                    <a:pt x="150" y="17"/>
                  </a:cubicBezTo>
                  <a:cubicBezTo>
                    <a:pt x="150" y="7"/>
                    <a:pt x="143" y="0"/>
                    <a:pt x="13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6"/>
                    <a:pt x="8" y="133"/>
                    <a:pt x="17" y="133"/>
                  </a:cubicBezTo>
                  <a:lnTo>
                    <a:pt x="134" y="133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33" name="Rectangle 86"/>
            <p:cNvSpPr>
              <a:spLocks noChangeArrowheads="1"/>
            </p:cNvSpPr>
            <p:nvPr/>
          </p:nvSpPr>
          <p:spPr bwMode="auto">
            <a:xfrm flipH="1">
              <a:off x="3360" y="2175"/>
              <a:ext cx="52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latin typeface="Century Gothic"/>
                  <a:ea typeface="ＭＳ Ｐゴシック" pitchFamily="34" charset="-128"/>
                  <a:cs typeface="Century Gothic"/>
                </a:rPr>
                <a:t>Carlos’s producer surplus</a:t>
              </a:r>
            </a:p>
          </p:txBody>
        </p:sp>
        <p:sp>
          <p:nvSpPr>
            <p:cNvPr id="322634" name="Line 74"/>
            <p:cNvSpPr>
              <a:spLocks noChangeShapeType="1"/>
            </p:cNvSpPr>
            <p:nvPr/>
          </p:nvSpPr>
          <p:spPr bwMode="auto">
            <a:xfrm>
              <a:off x="2397" y="2161"/>
              <a:ext cx="915" cy="9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2638" name="Group 78"/>
          <p:cNvGrpSpPr>
            <a:grpSpLocks/>
          </p:cNvGrpSpPr>
          <p:nvPr/>
        </p:nvGrpSpPr>
        <p:grpSpPr bwMode="auto">
          <a:xfrm>
            <a:off x="1981200" y="1219200"/>
            <a:ext cx="6305550" cy="4406901"/>
            <a:chOff x="1248" y="768"/>
            <a:chExt cx="3972" cy="2776"/>
          </a:xfrm>
        </p:grpSpPr>
        <p:sp>
          <p:nvSpPr>
            <p:cNvPr id="322639" name="Line 79"/>
            <p:cNvSpPr>
              <a:spLocks noChangeShapeType="1"/>
            </p:cNvSpPr>
            <p:nvPr/>
          </p:nvSpPr>
          <p:spPr bwMode="auto">
            <a:xfrm>
              <a:off x="1681" y="1472"/>
              <a:ext cx="7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40" name="Line 80"/>
            <p:cNvSpPr>
              <a:spLocks noChangeShapeType="1"/>
            </p:cNvSpPr>
            <p:nvPr/>
          </p:nvSpPr>
          <p:spPr bwMode="auto">
            <a:xfrm>
              <a:off x="1681" y="1874"/>
              <a:ext cx="7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41" name="Line 81"/>
            <p:cNvSpPr>
              <a:spLocks noChangeShapeType="1"/>
            </p:cNvSpPr>
            <p:nvPr/>
          </p:nvSpPr>
          <p:spPr bwMode="auto">
            <a:xfrm>
              <a:off x="1681" y="2265"/>
              <a:ext cx="7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42" name="Line 82"/>
            <p:cNvSpPr>
              <a:spLocks noChangeShapeType="1"/>
            </p:cNvSpPr>
            <p:nvPr/>
          </p:nvSpPr>
          <p:spPr bwMode="auto">
            <a:xfrm>
              <a:off x="1681" y="2669"/>
              <a:ext cx="7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43" name="Line 83"/>
            <p:cNvSpPr>
              <a:spLocks noChangeShapeType="1"/>
            </p:cNvSpPr>
            <p:nvPr/>
          </p:nvSpPr>
          <p:spPr bwMode="auto">
            <a:xfrm flipV="1">
              <a:off x="1970" y="3216"/>
              <a:ext cx="0" cy="6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44" name="Line 84"/>
            <p:cNvSpPr>
              <a:spLocks noChangeShapeType="1"/>
            </p:cNvSpPr>
            <p:nvPr/>
          </p:nvSpPr>
          <p:spPr bwMode="auto">
            <a:xfrm flipV="1">
              <a:off x="2267" y="3216"/>
              <a:ext cx="0" cy="6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45" name="Line 85"/>
            <p:cNvSpPr>
              <a:spLocks noChangeShapeType="1"/>
            </p:cNvSpPr>
            <p:nvPr/>
          </p:nvSpPr>
          <p:spPr bwMode="auto">
            <a:xfrm flipV="1">
              <a:off x="2558" y="3216"/>
              <a:ext cx="0" cy="6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46" name="Line 86"/>
            <p:cNvSpPr>
              <a:spLocks noChangeShapeType="1"/>
            </p:cNvSpPr>
            <p:nvPr/>
          </p:nvSpPr>
          <p:spPr bwMode="auto">
            <a:xfrm flipV="1">
              <a:off x="2849" y="3216"/>
              <a:ext cx="0" cy="6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47" name="Line 87"/>
            <p:cNvSpPr>
              <a:spLocks noChangeShapeType="1"/>
            </p:cNvSpPr>
            <p:nvPr/>
          </p:nvSpPr>
          <p:spPr bwMode="auto">
            <a:xfrm flipV="1">
              <a:off x="3144" y="3216"/>
              <a:ext cx="0" cy="6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48" name="Rectangle 88"/>
            <p:cNvSpPr>
              <a:spLocks noChangeArrowheads="1"/>
            </p:cNvSpPr>
            <p:nvPr/>
          </p:nvSpPr>
          <p:spPr bwMode="auto">
            <a:xfrm>
              <a:off x="3115" y="3307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49" name="Rectangle 89"/>
            <p:cNvSpPr>
              <a:spLocks noChangeArrowheads="1"/>
            </p:cNvSpPr>
            <p:nvPr/>
          </p:nvSpPr>
          <p:spPr bwMode="auto">
            <a:xfrm>
              <a:off x="2824" y="3307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4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50" name="Rectangle 90"/>
            <p:cNvSpPr>
              <a:spLocks noChangeArrowheads="1"/>
            </p:cNvSpPr>
            <p:nvPr/>
          </p:nvSpPr>
          <p:spPr bwMode="auto">
            <a:xfrm>
              <a:off x="2532" y="3307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3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51" name="Rectangle 91"/>
            <p:cNvSpPr>
              <a:spLocks noChangeArrowheads="1"/>
            </p:cNvSpPr>
            <p:nvPr/>
          </p:nvSpPr>
          <p:spPr bwMode="auto">
            <a:xfrm>
              <a:off x="2240" y="3307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2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52" name="Rectangle 92"/>
            <p:cNvSpPr>
              <a:spLocks noChangeArrowheads="1"/>
            </p:cNvSpPr>
            <p:nvPr/>
          </p:nvSpPr>
          <p:spPr bwMode="auto">
            <a:xfrm>
              <a:off x="1944" y="3307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53" name="Rectangle 93"/>
            <p:cNvSpPr>
              <a:spLocks noChangeArrowheads="1"/>
            </p:cNvSpPr>
            <p:nvPr/>
          </p:nvSpPr>
          <p:spPr bwMode="auto">
            <a:xfrm>
              <a:off x="1577" y="3307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54" name="Rectangle 94"/>
            <p:cNvSpPr>
              <a:spLocks noChangeArrowheads="1"/>
            </p:cNvSpPr>
            <p:nvPr/>
          </p:nvSpPr>
          <p:spPr bwMode="auto">
            <a:xfrm>
              <a:off x="3114" y="1070"/>
              <a:ext cx="4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S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55" name="Rectangle 95"/>
            <p:cNvSpPr>
              <a:spLocks noChangeArrowheads="1"/>
            </p:cNvSpPr>
            <p:nvPr/>
          </p:nvSpPr>
          <p:spPr bwMode="auto">
            <a:xfrm>
              <a:off x="1474" y="1412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$45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56" name="Rectangle 96"/>
            <p:cNvSpPr>
              <a:spLocks noChangeArrowheads="1"/>
            </p:cNvSpPr>
            <p:nvPr/>
          </p:nvSpPr>
          <p:spPr bwMode="auto">
            <a:xfrm>
              <a:off x="1529" y="1813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35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57" name="Line 97"/>
            <p:cNvSpPr>
              <a:spLocks noChangeShapeType="1"/>
            </p:cNvSpPr>
            <p:nvPr/>
          </p:nvSpPr>
          <p:spPr bwMode="auto">
            <a:xfrm>
              <a:off x="1681" y="2075"/>
              <a:ext cx="7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58" name="Rectangle 98"/>
            <p:cNvSpPr>
              <a:spLocks noChangeArrowheads="1"/>
            </p:cNvSpPr>
            <p:nvPr/>
          </p:nvSpPr>
          <p:spPr bwMode="auto">
            <a:xfrm>
              <a:off x="1529" y="2015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30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59" name="Rectangle 99"/>
            <p:cNvSpPr>
              <a:spLocks noChangeArrowheads="1"/>
            </p:cNvSpPr>
            <p:nvPr/>
          </p:nvSpPr>
          <p:spPr bwMode="auto">
            <a:xfrm>
              <a:off x="1529" y="2217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25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60" name="Rectangle 100"/>
            <p:cNvSpPr>
              <a:spLocks noChangeArrowheads="1"/>
            </p:cNvSpPr>
            <p:nvPr/>
          </p:nvSpPr>
          <p:spPr bwMode="auto">
            <a:xfrm>
              <a:off x="1582" y="3023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61" name="Rectangle 101"/>
            <p:cNvSpPr>
              <a:spLocks noChangeArrowheads="1"/>
            </p:cNvSpPr>
            <p:nvPr/>
          </p:nvSpPr>
          <p:spPr bwMode="auto">
            <a:xfrm>
              <a:off x="1529" y="2620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62" name="Freeform 102"/>
            <p:cNvSpPr>
              <a:spLocks/>
            </p:cNvSpPr>
            <p:nvPr/>
          </p:nvSpPr>
          <p:spPr bwMode="auto">
            <a:xfrm>
              <a:off x="1681" y="953"/>
              <a:ext cx="2860" cy="2332"/>
            </a:xfrm>
            <a:custGeom>
              <a:avLst/>
              <a:gdLst>
                <a:gd name="T0" fmla="*/ 2319 w 2319"/>
                <a:gd name="T1" fmla="*/ 1921 h 1921"/>
                <a:gd name="T2" fmla="*/ 0 w 2319"/>
                <a:gd name="T3" fmla="*/ 1921 h 1921"/>
                <a:gd name="T4" fmla="*/ 0 w 2319"/>
                <a:gd name="T5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19" h="1921">
                  <a:moveTo>
                    <a:pt x="2319" y="1921"/>
                  </a:moveTo>
                  <a:lnTo>
                    <a:pt x="0" y="1921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2663" name="Rectangle 36"/>
            <p:cNvSpPr>
              <a:spLocks noChangeArrowheads="1"/>
            </p:cNvSpPr>
            <p:nvPr/>
          </p:nvSpPr>
          <p:spPr bwMode="auto">
            <a:xfrm>
              <a:off x="1248" y="768"/>
              <a:ext cx="72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of book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64" name="Rectangle 101"/>
            <p:cNvSpPr>
              <a:spLocks noChangeArrowheads="1"/>
            </p:cNvSpPr>
            <p:nvPr/>
          </p:nvSpPr>
          <p:spPr bwMode="auto">
            <a:xfrm>
              <a:off x="3504" y="3408"/>
              <a:ext cx="171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Quantity of books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cxnSp>
          <p:nvCxnSpPr>
            <p:cNvPr id="548914" name="Straight Connector 86"/>
            <p:cNvCxnSpPr>
              <a:cxnSpLocks noChangeShapeType="1"/>
            </p:cNvCxnSpPr>
            <p:nvPr/>
          </p:nvCxnSpPr>
          <p:spPr bwMode="auto">
            <a:xfrm>
              <a:off x="3139" y="1488"/>
              <a:ext cx="0" cy="1690"/>
            </a:xfrm>
            <a:prstGeom prst="line">
              <a:avLst/>
            </a:pr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" name="Straight Connector 86"/>
            <p:cNvCxnSpPr>
              <a:cxnSpLocks noChangeShapeType="1"/>
            </p:cNvCxnSpPr>
            <p:nvPr/>
          </p:nvCxnSpPr>
          <p:spPr bwMode="auto">
            <a:xfrm>
              <a:off x="2848" y="1896"/>
              <a:ext cx="0" cy="1282"/>
            </a:xfrm>
            <a:prstGeom prst="line">
              <a:avLst/>
            </a:pr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" name="Straight Connector 86"/>
            <p:cNvCxnSpPr>
              <a:cxnSpLocks noChangeShapeType="1"/>
            </p:cNvCxnSpPr>
            <p:nvPr/>
          </p:nvCxnSpPr>
          <p:spPr bwMode="auto">
            <a:xfrm>
              <a:off x="2557" y="2304"/>
              <a:ext cx="0" cy="874"/>
            </a:xfrm>
            <a:prstGeom prst="line">
              <a:avLst/>
            </a:pr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Straight Connector 86"/>
            <p:cNvCxnSpPr>
              <a:cxnSpLocks noChangeShapeType="1"/>
            </p:cNvCxnSpPr>
            <p:nvPr/>
          </p:nvCxnSpPr>
          <p:spPr bwMode="auto">
            <a:xfrm>
              <a:off x="2266" y="2086"/>
              <a:ext cx="0" cy="1107"/>
            </a:xfrm>
            <a:prstGeom prst="line">
              <a:avLst/>
            </a:pr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Straight Connector 86"/>
            <p:cNvCxnSpPr>
              <a:cxnSpLocks noChangeShapeType="1"/>
            </p:cNvCxnSpPr>
            <p:nvPr/>
          </p:nvCxnSpPr>
          <p:spPr bwMode="auto">
            <a:xfrm>
              <a:off x="1975" y="2086"/>
              <a:ext cx="0" cy="1107"/>
            </a:xfrm>
            <a:prstGeom prst="line">
              <a:avLst/>
            </a:pr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2670" name="Freeform 110"/>
            <p:cNvSpPr>
              <a:spLocks/>
            </p:cNvSpPr>
            <p:nvPr/>
          </p:nvSpPr>
          <p:spPr bwMode="auto">
            <a:xfrm>
              <a:off x="1694" y="1200"/>
              <a:ext cx="1450" cy="2068"/>
            </a:xfrm>
            <a:custGeom>
              <a:avLst/>
              <a:gdLst>
                <a:gd name="T0" fmla="*/ 1176 w 1176"/>
                <a:gd name="T1" fmla="*/ 0 h 1703"/>
                <a:gd name="T2" fmla="*/ 1176 w 1176"/>
                <a:gd name="T3" fmla="*/ 213 h 1703"/>
                <a:gd name="T4" fmla="*/ 937 w 1176"/>
                <a:gd name="T5" fmla="*/ 213 h 1703"/>
                <a:gd name="T6" fmla="*/ 937 w 1176"/>
                <a:gd name="T7" fmla="*/ 544 h 1703"/>
                <a:gd name="T8" fmla="*/ 701 w 1176"/>
                <a:gd name="T9" fmla="*/ 544 h 1703"/>
                <a:gd name="T10" fmla="*/ 701 w 1176"/>
                <a:gd name="T11" fmla="*/ 874 h 1703"/>
                <a:gd name="T12" fmla="*/ 465 w 1176"/>
                <a:gd name="T13" fmla="*/ 874 h 1703"/>
                <a:gd name="T14" fmla="*/ 465 w 1176"/>
                <a:gd name="T15" fmla="*/ 1207 h 1703"/>
                <a:gd name="T16" fmla="*/ 224 w 1176"/>
                <a:gd name="T17" fmla="*/ 1207 h 1703"/>
                <a:gd name="T18" fmla="*/ 224 w 1176"/>
                <a:gd name="T19" fmla="*/ 1538 h 1703"/>
                <a:gd name="T20" fmla="*/ 0 w 1176"/>
                <a:gd name="T21" fmla="*/ 1538 h 1703"/>
                <a:gd name="T22" fmla="*/ 0 w 1176"/>
                <a:gd name="T23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6" h="1703">
                  <a:moveTo>
                    <a:pt x="1176" y="0"/>
                  </a:moveTo>
                  <a:lnTo>
                    <a:pt x="1176" y="213"/>
                  </a:lnTo>
                  <a:lnTo>
                    <a:pt x="937" y="213"/>
                  </a:lnTo>
                  <a:lnTo>
                    <a:pt x="937" y="544"/>
                  </a:lnTo>
                  <a:lnTo>
                    <a:pt x="701" y="544"/>
                  </a:lnTo>
                  <a:lnTo>
                    <a:pt x="701" y="874"/>
                  </a:lnTo>
                  <a:lnTo>
                    <a:pt x="465" y="874"/>
                  </a:lnTo>
                  <a:lnTo>
                    <a:pt x="465" y="1207"/>
                  </a:lnTo>
                  <a:lnTo>
                    <a:pt x="224" y="1207"/>
                  </a:lnTo>
                  <a:lnTo>
                    <a:pt x="224" y="1538"/>
                  </a:lnTo>
                  <a:lnTo>
                    <a:pt x="0" y="1538"/>
                  </a:lnTo>
                  <a:lnTo>
                    <a:pt x="0" y="1703"/>
                  </a:lnTo>
                </a:path>
              </a:pathLst>
            </a:custGeom>
            <a:noFill/>
            <a:ln w="30163" cap="flat">
              <a:solidFill>
                <a:srgbClr val="EE313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548912" name="Straight Connector 86"/>
            <p:cNvCxnSpPr>
              <a:cxnSpLocks noChangeShapeType="1"/>
            </p:cNvCxnSpPr>
            <p:nvPr/>
          </p:nvCxnSpPr>
          <p:spPr bwMode="auto">
            <a:xfrm>
              <a:off x="1763" y="1472"/>
              <a:ext cx="1065" cy="1"/>
            </a:xfrm>
            <a:prstGeom prst="line">
              <a:avLst/>
            </a:pr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traight Connector 86"/>
            <p:cNvCxnSpPr>
              <a:cxnSpLocks noChangeShapeType="1"/>
            </p:cNvCxnSpPr>
            <p:nvPr/>
          </p:nvCxnSpPr>
          <p:spPr bwMode="auto">
            <a:xfrm>
              <a:off x="1763" y="1872"/>
              <a:ext cx="769" cy="1"/>
            </a:xfrm>
            <a:prstGeom prst="line">
              <a:avLst/>
            </a:pr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2673" name="Rectangle 113"/>
            <p:cNvSpPr>
              <a:spLocks noChangeArrowheads="1"/>
            </p:cNvSpPr>
            <p:nvPr/>
          </p:nvSpPr>
          <p:spPr bwMode="auto">
            <a:xfrm>
              <a:off x="3183" y="1488"/>
              <a:ext cx="5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Engelbert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74" name="Rectangle 114"/>
            <p:cNvSpPr>
              <a:spLocks noChangeArrowheads="1"/>
            </p:cNvSpPr>
            <p:nvPr/>
          </p:nvSpPr>
          <p:spPr bwMode="auto">
            <a:xfrm>
              <a:off x="2895" y="1838"/>
              <a:ext cx="373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Donna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75" name="Rectangle 115"/>
            <p:cNvSpPr>
              <a:spLocks noChangeArrowheads="1"/>
            </p:cNvSpPr>
            <p:nvPr/>
          </p:nvSpPr>
          <p:spPr bwMode="auto">
            <a:xfrm>
              <a:off x="2602" y="2269"/>
              <a:ext cx="344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Carlos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76" name="Rectangle 116"/>
            <p:cNvSpPr>
              <a:spLocks noChangeArrowheads="1"/>
            </p:cNvSpPr>
            <p:nvPr/>
          </p:nvSpPr>
          <p:spPr bwMode="auto">
            <a:xfrm>
              <a:off x="2355" y="2619"/>
              <a:ext cx="283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Betty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77" name="Rectangle 117"/>
            <p:cNvSpPr>
              <a:spLocks noChangeArrowheads="1"/>
            </p:cNvSpPr>
            <p:nvPr/>
          </p:nvSpPr>
          <p:spPr bwMode="auto">
            <a:xfrm>
              <a:off x="2000" y="3027"/>
              <a:ext cx="431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Andrew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0" dirty="0" smtClean="0"/>
              <a:t>PRODUCER SURPLUS</a:t>
            </a:r>
            <a:endParaRPr lang="en-US" sz="4000" spc="0" dirty="0"/>
          </a:p>
        </p:txBody>
      </p:sp>
      <p:grpSp>
        <p:nvGrpSpPr>
          <p:cNvPr id="322635" name="Group 75"/>
          <p:cNvGrpSpPr>
            <a:grpSpLocks/>
          </p:cNvGrpSpPr>
          <p:nvPr/>
        </p:nvGrpSpPr>
        <p:grpSpPr bwMode="auto">
          <a:xfrm>
            <a:off x="2668588" y="3190880"/>
            <a:ext cx="4275138" cy="215901"/>
            <a:chOff x="1681" y="2010"/>
            <a:chExt cx="2693" cy="136"/>
          </a:xfrm>
        </p:grpSpPr>
        <p:sp>
          <p:nvSpPr>
            <p:cNvPr id="322636" name="Rectangle 76"/>
            <p:cNvSpPr>
              <a:spLocks noChangeArrowheads="1"/>
            </p:cNvSpPr>
            <p:nvPr/>
          </p:nvSpPr>
          <p:spPr bwMode="auto">
            <a:xfrm>
              <a:off x="3785" y="2010"/>
              <a:ext cx="5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= $30 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2637" name="Line 77"/>
            <p:cNvSpPr>
              <a:spLocks noChangeShapeType="1"/>
            </p:cNvSpPr>
            <p:nvPr/>
          </p:nvSpPr>
          <p:spPr bwMode="auto">
            <a:xfrm>
              <a:off x="1681" y="2075"/>
              <a:ext cx="2059" cy="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cxnSp>
        <p:nvCxnSpPr>
          <p:cNvPr id="64" name="Straight Connector 86"/>
          <p:cNvCxnSpPr>
            <a:cxnSpLocks noChangeShapeType="1"/>
          </p:cNvCxnSpPr>
          <p:nvPr/>
        </p:nvCxnSpPr>
        <p:spPr bwMode="auto">
          <a:xfrm>
            <a:off x="2838711" y="3596743"/>
            <a:ext cx="755703" cy="1588"/>
          </a:xfrm>
          <a:prstGeom prst="line">
            <a:avLst/>
          </a:pr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Straight Connector 86"/>
          <p:cNvCxnSpPr>
            <a:cxnSpLocks noChangeShapeType="1"/>
          </p:cNvCxnSpPr>
          <p:nvPr/>
        </p:nvCxnSpPr>
        <p:spPr bwMode="auto">
          <a:xfrm>
            <a:off x="2811926" y="4231744"/>
            <a:ext cx="312274" cy="1588"/>
          </a:xfrm>
          <a:prstGeom prst="line">
            <a:avLst/>
          </a:pr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431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611" name="Group 27"/>
          <p:cNvGrpSpPr>
            <a:grpSpLocks/>
          </p:cNvGrpSpPr>
          <p:nvPr/>
        </p:nvGrpSpPr>
        <p:grpSpPr bwMode="auto">
          <a:xfrm>
            <a:off x="1662113" y="3538538"/>
            <a:ext cx="1828800" cy="1312862"/>
            <a:chOff x="1047" y="2229"/>
            <a:chExt cx="1152" cy="827"/>
          </a:xfrm>
        </p:grpSpPr>
        <p:sp>
          <p:nvSpPr>
            <p:cNvPr id="323612" name="Freeform 28"/>
            <p:cNvSpPr>
              <a:spLocks/>
            </p:cNvSpPr>
            <p:nvPr/>
          </p:nvSpPr>
          <p:spPr bwMode="auto">
            <a:xfrm>
              <a:off x="1048" y="2229"/>
              <a:ext cx="1151" cy="827"/>
            </a:xfrm>
            <a:custGeom>
              <a:avLst/>
              <a:gdLst>
                <a:gd name="T0" fmla="*/ 0 w 918"/>
                <a:gd name="T1" fmla="*/ 681 h 681"/>
                <a:gd name="T2" fmla="*/ 0 w 918"/>
                <a:gd name="T3" fmla="*/ 0 h 681"/>
                <a:gd name="T4" fmla="*/ 918 w 918"/>
                <a:gd name="T5" fmla="*/ 0 h 681"/>
                <a:gd name="T6" fmla="*/ 0 w 918"/>
                <a:gd name="T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8" h="681">
                  <a:moveTo>
                    <a:pt x="0" y="681"/>
                  </a:moveTo>
                  <a:lnTo>
                    <a:pt x="0" y="0"/>
                  </a:lnTo>
                  <a:lnTo>
                    <a:pt x="918" y="0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BD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3613" name="Rectangle 36"/>
            <p:cNvSpPr>
              <a:spLocks noChangeArrowheads="1"/>
            </p:cNvSpPr>
            <p:nvPr/>
          </p:nvSpPr>
          <p:spPr bwMode="auto">
            <a:xfrm>
              <a:off x="1047" y="2304"/>
              <a:ext cx="722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>
                <a:lnSpc>
                  <a:spcPct val="30000"/>
                </a:lnSpc>
                <a:spcBef>
                  <a:spcPct val="0"/>
                </a:spcBef>
              </a:pPr>
              <a:endPara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endParaRPr>
            </a:p>
            <a:p>
              <a:pPr marL="1588" indent="-1588" algn="ctr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Producer surplus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23608" name="Group 24"/>
          <p:cNvGrpSpPr>
            <a:grpSpLocks/>
          </p:cNvGrpSpPr>
          <p:nvPr/>
        </p:nvGrpSpPr>
        <p:grpSpPr bwMode="auto">
          <a:xfrm>
            <a:off x="1654175" y="2128838"/>
            <a:ext cx="3756025" cy="2725737"/>
            <a:chOff x="1042" y="1341"/>
            <a:chExt cx="2366" cy="1717"/>
          </a:xfrm>
        </p:grpSpPr>
        <p:sp>
          <p:nvSpPr>
            <p:cNvPr id="323609" name="Rectangle 25"/>
            <p:cNvSpPr>
              <a:spLocks noChangeArrowheads="1"/>
            </p:cNvSpPr>
            <p:nvPr/>
          </p:nvSpPr>
          <p:spPr bwMode="auto">
            <a:xfrm>
              <a:off x="3297" y="1341"/>
              <a:ext cx="11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 i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S</a:t>
              </a:r>
              <a:endParaRPr lang="en-US" sz="1400" b="1" i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3610" name="Line 26"/>
            <p:cNvSpPr>
              <a:spLocks noChangeShapeType="1"/>
            </p:cNvSpPr>
            <p:nvPr/>
          </p:nvSpPr>
          <p:spPr bwMode="auto">
            <a:xfrm flipH="1">
              <a:off x="1042" y="1458"/>
              <a:ext cx="2232" cy="1600"/>
            </a:xfrm>
            <a:prstGeom prst="line">
              <a:avLst/>
            </a:prstGeom>
            <a:noFill/>
            <a:ln w="30163">
              <a:solidFill>
                <a:srgbClr val="EE313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3352800" cy="26776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588" indent="-1588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400" dirty="0">
                <a:latin typeface="Century Gothic"/>
                <a:cs typeface="Century Gothic"/>
              </a:rPr>
              <a:t>The </a:t>
            </a:r>
            <a:r>
              <a:rPr lang="en-US" sz="2400" b="1" dirty="0">
                <a:solidFill>
                  <a:srgbClr val="990033"/>
                </a:solidFill>
                <a:latin typeface="Century Gothic"/>
                <a:cs typeface="Century Gothic"/>
              </a:rPr>
              <a:t>total producer surplus</a:t>
            </a:r>
            <a:r>
              <a:rPr lang="en-US" sz="2400" dirty="0">
                <a:latin typeface="Century Gothic"/>
                <a:cs typeface="Century Gothic"/>
              </a:rPr>
              <a:t> from sales of a good at a given price is the area above the supply curve but below that price.</a:t>
            </a:r>
          </a:p>
        </p:txBody>
      </p:sp>
      <p:grpSp>
        <p:nvGrpSpPr>
          <p:cNvPr id="323614" name="Group 30"/>
          <p:cNvGrpSpPr>
            <a:grpSpLocks/>
          </p:cNvGrpSpPr>
          <p:nvPr/>
        </p:nvGrpSpPr>
        <p:grpSpPr bwMode="auto">
          <a:xfrm>
            <a:off x="304800" y="1447800"/>
            <a:ext cx="6610350" cy="4183063"/>
            <a:chOff x="192" y="912"/>
            <a:chExt cx="4164" cy="2635"/>
          </a:xfrm>
        </p:grpSpPr>
        <p:sp>
          <p:nvSpPr>
            <p:cNvPr id="323615" name="Rectangle 31"/>
            <p:cNvSpPr>
              <a:spLocks noChangeArrowheads="1"/>
            </p:cNvSpPr>
            <p:nvPr/>
          </p:nvSpPr>
          <p:spPr bwMode="auto">
            <a:xfrm>
              <a:off x="891" y="2172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$5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3616" name="Line 32"/>
            <p:cNvSpPr>
              <a:spLocks noChangeShapeType="1"/>
            </p:cNvSpPr>
            <p:nvPr/>
          </p:nvSpPr>
          <p:spPr bwMode="auto">
            <a:xfrm>
              <a:off x="1048" y="2229"/>
              <a:ext cx="7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3617" name="Line 33"/>
            <p:cNvSpPr>
              <a:spLocks noChangeShapeType="1"/>
            </p:cNvSpPr>
            <p:nvPr/>
          </p:nvSpPr>
          <p:spPr bwMode="auto">
            <a:xfrm flipV="1">
              <a:off x="2199" y="3190"/>
              <a:ext cx="0" cy="7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3618" name="Rectangle 34"/>
            <p:cNvSpPr>
              <a:spLocks noChangeArrowheads="1"/>
            </p:cNvSpPr>
            <p:nvPr/>
          </p:nvSpPr>
          <p:spPr bwMode="auto">
            <a:xfrm>
              <a:off x="2007" y="3280"/>
              <a:ext cx="43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 million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3619" name="Rectangle 35"/>
            <p:cNvSpPr>
              <a:spLocks noChangeArrowheads="1"/>
            </p:cNvSpPr>
            <p:nvPr/>
          </p:nvSpPr>
          <p:spPr bwMode="auto">
            <a:xfrm>
              <a:off x="946" y="3280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3620" name="Freeform 36"/>
            <p:cNvSpPr>
              <a:spLocks/>
            </p:cNvSpPr>
            <p:nvPr/>
          </p:nvSpPr>
          <p:spPr bwMode="auto">
            <a:xfrm>
              <a:off x="1048" y="1082"/>
              <a:ext cx="2628" cy="2178"/>
            </a:xfrm>
            <a:custGeom>
              <a:avLst/>
              <a:gdLst>
                <a:gd name="T0" fmla="*/ 2097 w 2097"/>
                <a:gd name="T1" fmla="*/ 1793 h 1793"/>
                <a:gd name="T2" fmla="*/ 0 w 2097"/>
                <a:gd name="T3" fmla="*/ 1793 h 1793"/>
                <a:gd name="T4" fmla="*/ 0 w 2097"/>
                <a:gd name="T5" fmla="*/ 0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97" h="1793">
                  <a:moveTo>
                    <a:pt x="2097" y="1793"/>
                  </a:moveTo>
                  <a:lnTo>
                    <a:pt x="0" y="1793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3621" name="Rectangle 36"/>
            <p:cNvSpPr>
              <a:spLocks noChangeArrowheads="1"/>
            </p:cNvSpPr>
            <p:nvPr/>
          </p:nvSpPr>
          <p:spPr bwMode="auto">
            <a:xfrm>
              <a:off x="192" y="912"/>
              <a:ext cx="14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of wheat (per bushel)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3622" name="Rectangle 101"/>
            <p:cNvSpPr>
              <a:spLocks noChangeArrowheads="1"/>
            </p:cNvSpPr>
            <p:nvPr/>
          </p:nvSpPr>
          <p:spPr bwMode="auto">
            <a:xfrm>
              <a:off x="2611" y="3411"/>
              <a:ext cx="174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Quantity of wheat (bushels)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23623" name="Group 39"/>
          <p:cNvGrpSpPr>
            <a:grpSpLocks/>
          </p:cNvGrpSpPr>
          <p:nvPr/>
        </p:nvGrpSpPr>
        <p:grpSpPr bwMode="auto">
          <a:xfrm>
            <a:off x="3446092" y="3498944"/>
            <a:ext cx="93663" cy="1522408"/>
            <a:chOff x="2180" y="2161"/>
            <a:chExt cx="59" cy="959"/>
          </a:xfrm>
        </p:grpSpPr>
        <p:sp>
          <p:nvSpPr>
            <p:cNvPr id="323624" name="Oval 40"/>
            <p:cNvSpPr>
              <a:spLocks noChangeArrowheads="1"/>
            </p:cNvSpPr>
            <p:nvPr/>
          </p:nvSpPr>
          <p:spPr bwMode="auto">
            <a:xfrm>
              <a:off x="2180" y="2161"/>
              <a:ext cx="59" cy="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548914" name="Straight Connector 86"/>
            <p:cNvCxnSpPr>
              <a:cxnSpLocks noChangeShapeType="1"/>
            </p:cNvCxnSpPr>
            <p:nvPr/>
          </p:nvCxnSpPr>
          <p:spPr bwMode="auto">
            <a:xfrm>
              <a:off x="2205" y="2246"/>
              <a:ext cx="0" cy="874"/>
            </a:xfrm>
            <a:prstGeom prst="line">
              <a:avLst/>
            </a:prstGeom>
            <a:noFill/>
            <a:ln w="22225">
              <a:solidFill>
                <a:srgbClr val="9C9C9C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0" dirty="0" smtClean="0"/>
              <a:t>PRODUCER SURPLUS</a:t>
            </a:r>
            <a:endParaRPr lang="en-US" sz="4000" spc="0" dirty="0"/>
          </a:p>
        </p:txBody>
      </p:sp>
      <p:grpSp>
        <p:nvGrpSpPr>
          <p:cNvPr id="323626" name="Group 42"/>
          <p:cNvGrpSpPr>
            <a:grpSpLocks/>
          </p:cNvGrpSpPr>
          <p:nvPr/>
        </p:nvGrpSpPr>
        <p:grpSpPr bwMode="auto">
          <a:xfrm>
            <a:off x="1663700" y="3505206"/>
            <a:ext cx="4049713" cy="215901"/>
            <a:chOff x="1048" y="2208"/>
            <a:chExt cx="2551" cy="136"/>
          </a:xfrm>
        </p:grpSpPr>
        <p:sp>
          <p:nvSpPr>
            <p:cNvPr id="323627" name="Line 43"/>
            <p:cNvSpPr>
              <a:spLocks noChangeShapeType="1"/>
            </p:cNvSpPr>
            <p:nvPr/>
          </p:nvSpPr>
          <p:spPr bwMode="auto">
            <a:xfrm>
              <a:off x="1048" y="2229"/>
              <a:ext cx="1977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3628" name="Rectangle 44"/>
            <p:cNvSpPr>
              <a:spLocks noChangeArrowheads="1"/>
            </p:cNvSpPr>
            <p:nvPr/>
          </p:nvSpPr>
          <p:spPr bwMode="auto">
            <a:xfrm>
              <a:off x="3072" y="2208"/>
              <a:ext cx="5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= $5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51769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Using the following diagram, calculate total producer surplus if the price of oil is $50 per barrel. </a:t>
            </a:r>
            <a:endParaRPr lang="en-US" sz="3200" dirty="0" smtClean="0"/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3200" dirty="0" smtClean="0"/>
              <a:t>0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3200" dirty="0" smtClean="0"/>
              <a:t>$45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3200" dirty="0" smtClean="0"/>
              <a:t>$1,350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3200" dirty="0" smtClean="0"/>
              <a:t>$2,700</a:t>
            </a:r>
            <a:endParaRPr lang="en-US" sz="3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8475" y="3419475"/>
            <a:ext cx="4314826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4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5906869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Gothic" pitchFamily="34" charset="0"/>
              </a:rPr>
              <a:t>Quantity of Oil </a:t>
            </a:r>
          </a:p>
          <a:p>
            <a:r>
              <a:rPr lang="en-US" sz="1400" b="1" dirty="0" smtClean="0">
                <a:latin typeface="Century Gothic" pitchFamily="34" charset="0"/>
              </a:rPr>
              <a:t>(Millions of Barrels per day)</a:t>
            </a:r>
            <a:endParaRPr lang="en-US" sz="1400" b="1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9375" y="30861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Gothic" pitchFamily="34" charset="0"/>
              </a:rPr>
              <a:t>Price</a:t>
            </a:r>
            <a:endParaRPr lang="en-US" sz="1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129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If a dinner at Fast Eddy’s tonight sells for $13, what is the value of Fast Eddy’s </a:t>
            </a:r>
            <a:r>
              <a:rPr lang="en-US" sz="3200" dirty="0" smtClean="0"/>
              <a:t>producer surplus</a:t>
            </a:r>
            <a:r>
              <a:rPr lang="en-US" sz="3200" dirty="0"/>
              <a:t>?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$10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/>
              <a:t>$17</a:t>
            </a:r>
            <a:endParaRPr lang="en-US" sz="3200" dirty="0" smtClean="0"/>
          </a:p>
          <a:p>
            <a:pPr marL="742950" indent="-742950">
              <a:buFont typeface="+mj-lt"/>
              <a:buAutoNum type="alphaLcParenR"/>
            </a:pPr>
            <a:r>
              <a:rPr lang="en-US" sz="3200" dirty="0"/>
              <a:t>$20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$</a:t>
            </a:r>
            <a:r>
              <a:rPr lang="en-US" sz="3200" dirty="0"/>
              <a:t>21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213100"/>
            <a:ext cx="44196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4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413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281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693" name="Group 61"/>
          <p:cNvGrpSpPr>
            <a:grpSpLocks/>
          </p:cNvGrpSpPr>
          <p:nvPr/>
        </p:nvGrpSpPr>
        <p:grpSpPr bwMode="auto">
          <a:xfrm>
            <a:off x="4492625" y="1981200"/>
            <a:ext cx="1679575" cy="1704975"/>
            <a:chOff x="2830" y="1248"/>
            <a:chExt cx="1058" cy="1074"/>
          </a:xfrm>
        </p:grpSpPr>
        <p:sp>
          <p:nvSpPr>
            <p:cNvPr id="325694" name="Freeform 62"/>
            <p:cNvSpPr>
              <a:spLocks/>
            </p:cNvSpPr>
            <p:nvPr/>
          </p:nvSpPr>
          <p:spPr bwMode="auto">
            <a:xfrm>
              <a:off x="2876" y="1903"/>
              <a:ext cx="646" cy="419"/>
            </a:xfrm>
            <a:custGeom>
              <a:avLst/>
              <a:gdLst>
                <a:gd name="T0" fmla="*/ 0 w 459"/>
                <a:gd name="T1" fmla="*/ 340 h 340"/>
                <a:gd name="T2" fmla="*/ 0 w 459"/>
                <a:gd name="T3" fmla="*/ 0 h 340"/>
                <a:gd name="T4" fmla="*/ 459 w 459"/>
                <a:gd name="T5" fmla="*/ 0 h 340"/>
                <a:gd name="T6" fmla="*/ 0 w 459"/>
                <a:gd name="T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340">
                  <a:moveTo>
                    <a:pt x="0" y="340"/>
                  </a:moveTo>
                  <a:lnTo>
                    <a:pt x="0" y="0"/>
                  </a:lnTo>
                  <a:lnTo>
                    <a:pt x="459" y="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FBD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5695" name="Line 63"/>
            <p:cNvSpPr>
              <a:spLocks noChangeShapeType="1"/>
            </p:cNvSpPr>
            <p:nvPr/>
          </p:nvSpPr>
          <p:spPr bwMode="auto">
            <a:xfrm>
              <a:off x="3166" y="1563"/>
              <a:ext cx="0" cy="47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5696" name="Freeform 64"/>
            <p:cNvSpPr>
              <a:spLocks/>
            </p:cNvSpPr>
            <p:nvPr/>
          </p:nvSpPr>
          <p:spPr bwMode="auto">
            <a:xfrm>
              <a:off x="2830" y="1248"/>
              <a:ext cx="1010" cy="440"/>
            </a:xfrm>
            <a:custGeom>
              <a:avLst/>
              <a:gdLst>
                <a:gd name="T0" fmla="*/ 234 w 248"/>
                <a:gd name="T1" fmla="*/ 134 h 134"/>
                <a:gd name="T2" fmla="*/ 248 w 248"/>
                <a:gd name="T3" fmla="*/ 117 h 134"/>
                <a:gd name="T4" fmla="*/ 248 w 248"/>
                <a:gd name="T5" fmla="*/ 17 h 134"/>
                <a:gd name="T6" fmla="*/ 234 w 248"/>
                <a:gd name="T7" fmla="*/ 0 h 134"/>
                <a:gd name="T8" fmla="*/ 14 w 248"/>
                <a:gd name="T9" fmla="*/ 0 h 134"/>
                <a:gd name="T10" fmla="*/ 0 w 248"/>
                <a:gd name="T11" fmla="*/ 17 h 134"/>
                <a:gd name="T12" fmla="*/ 0 w 248"/>
                <a:gd name="T13" fmla="*/ 117 h 134"/>
                <a:gd name="T14" fmla="*/ 14 w 248"/>
                <a:gd name="T15" fmla="*/ 134 h 134"/>
                <a:gd name="T16" fmla="*/ 234 w 248"/>
                <a:gd name="T1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134">
                  <a:moveTo>
                    <a:pt x="234" y="134"/>
                  </a:moveTo>
                  <a:cubicBezTo>
                    <a:pt x="241" y="134"/>
                    <a:pt x="248" y="126"/>
                    <a:pt x="248" y="117"/>
                  </a:cubicBezTo>
                  <a:cubicBezTo>
                    <a:pt x="248" y="17"/>
                    <a:pt x="248" y="17"/>
                    <a:pt x="248" y="17"/>
                  </a:cubicBezTo>
                  <a:cubicBezTo>
                    <a:pt x="248" y="7"/>
                    <a:pt x="241" y="0"/>
                    <a:pt x="2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6"/>
                    <a:pt x="6" y="134"/>
                    <a:pt x="14" y="134"/>
                  </a:cubicBezTo>
                  <a:lnTo>
                    <a:pt x="234" y="134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5697" name="Rectangle 65"/>
            <p:cNvSpPr>
              <a:spLocks noChangeArrowheads="1"/>
            </p:cNvSpPr>
            <p:nvPr/>
          </p:nvSpPr>
          <p:spPr bwMode="auto">
            <a:xfrm>
              <a:off x="2895" y="1261"/>
              <a:ext cx="99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Producer surplus gained by new sellers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25688" name="Group 56"/>
          <p:cNvGrpSpPr>
            <a:grpSpLocks/>
          </p:cNvGrpSpPr>
          <p:nvPr/>
        </p:nvGrpSpPr>
        <p:grpSpPr bwMode="auto">
          <a:xfrm>
            <a:off x="2513013" y="2005013"/>
            <a:ext cx="2052637" cy="1681163"/>
            <a:chOff x="1583" y="1263"/>
            <a:chExt cx="1293" cy="1059"/>
          </a:xfrm>
        </p:grpSpPr>
        <p:sp>
          <p:nvSpPr>
            <p:cNvPr id="325689" name="Rectangle 57"/>
            <p:cNvSpPr>
              <a:spLocks noChangeArrowheads="1"/>
            </p:cNvSpPr>
            <p:nvPr/>
          </p:nvSpPr>
          <p:spPr bwMode="auto">
            <a:xfrm>
              <a:off x="1583" y="1903"/>
              <a:ext cx="1293" cy="419"/>
            </a:xfrm>
            <a:prstGeom prst="rect">
              <a:avLst/>
            </a:prstGeom>
            <a:solidFill>
              <a:srgbClr val="F37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5690" name="Line 58"/>
            <p:cNvSpPr>
              <a:spLocks noChangeShapeType="1"/>
            </p:cNvSpPr>
            <p:nvPr/>
          </p:nvSpPr>
          <p:spPr bwMode="auto">
            <a:xfrm>
              <a:off x="2231" y="1554"/>
              <a:ext cx="0" cy="4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5691" name="Freeform 59"/>
            <p:cNvSpPr>
              <a:spLocks/>
            </p:cNvSpPr>
            <p:nvPr/>
          </p:nvSpPr>
          <p:spPr bwMode="auto">
            <a:xfrm>
              <a:off x="1732" y="1263"/>
              <a:ext cx="1052" cy="432"/>
            </a:xfrm>
            <a:custGeom>
              <a:avLst/>
              <a:gdLst>
                <a:gd name="T0" fmla="*/ 287 w 301"/>
                <a:gd name="T1" fmla="*/ 134 h 134"/>
                <a:gd name="T2" fmla="*/ 301 w 301"/>
                <a:gd name="T3" fmla="*/ 117 h 134"/>
                <a:gd name="T4" fmla="*/ 301 w 301"/>
                <a:gd name="T5" fmla="*/ 17 h 134"/>
                <a:gd name="T6" fmla="*/ 287 w 301"/>
                <a:gd name="T7" fmla="*/ 0 h 134"/>
                <a:gd name="T8" fmla="*/ 14 w 301"/>
                <a:gd name="T9" fmla="*/ 0 h 134"/>
                <a:gd name="T10" fmla="*/ 0 w 301"/>
                <a:gd name="T11" fmla="*/ 17 h 134"/>
                <a:gd name="T12" fmla="*/ 0 w 301"/>
                <a:gd name="T13" fmla="*/ 117 h 134"/>
                <a:gd name="T14" fmla="*/ 14 w 301"/>
                <a:gd name="T15" fmla="*/ 134 h 134"/>
                <a:gd name="T16" fmla="*/ 287 w 301"/>
                <a:gd name="T1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" h="134">
                  <a:moveTo>
                    <a:pt x="287" y="134"/>
                  </a:moveTo>
                  <a:cubicBezTo>
                    <a:pt x="295" y="134"/>
                    <a:pt x="301" y="126"/>
                    <a:pt x="301" y="117"/>
                  </a:cubicBezTo>
                  <a:cubicBezTo>
                    <a:pt x="301" y="17"/>
                    <a:pt x="301" y="17"/>
                    <a:pt x="301" y="17"/>
                  </a:cubicBezTo>
                  <a:cubicBezTo>
                    <a:pt x="301" y="7"/>
                    <a:pt x="295" y="0"/>
                    <a:pt x="28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6"/>
                    <a:pt x="6" y="134"/>
                    <a:pt x="14" y="134"/>
                  </a:cubicBezTo>
                  <a:lnTo>
                    <a:pt x="287" y="134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5692" name="Rectangle 60"/>
            <p:cNvSpPr>
              <a:spLocks noChangeArrowheads="1"/>
            </p:cNvSpPr>
            <p:nvPr/>
          </p:nvSpPr>
          <p:spPr bwMode="auto">
            <a:xfrm>
              <a:off x="1776" y="1281"/>
              <a:ext cx="100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Increase in producer surplus to original sellers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25672" name="Group 40"/>
          <p:cNvGrpSpPr>
            <a:grpSpLocks/>
          </p:cNvGrpSpPr>
          <p:nvPr/>
        </p:nvGrpSpPr>
        <p:grpSpPr bwMode="auto">
          <a:xfrm>
            <a:off x="2501900" y="2255838"/>
            <a:ext cx="4141788" cy="2770187"/>
            <a:chOff x="1576" y="1421"/>
            <a:chExt cx="2609" cy="1745"/>
          </a:xfrm>
        </p:grpSpPr>
        <p:sp>
          <p:nvSpPr>
            <p:cNvPr id="325673" name="Rectangle 41"/>
            <p:cNvSpPr>
              <a:spLocks noChangeArrowheads="1"/>
            </p:cNvSpPr>
            <p:nvPr/>
          </p:nvSpPr>
          <p:spPr bwMode="auto">
            <a:xfrm>
              <a:off x="4109" y="1421"/>
              <a:ext cx="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S</a:t>
              </a:r>
              <a:endParaRPr lang="en-US" sz="1400" i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5674" name="Line 42"/>
            <p:cNvSpPr>
              <a:spLocks noChangeShapeType="1"/>
            </p:cNvSpPr>
            <p:nvPr/>
          </p:nvSpPr>
          <p:spPr bwMode="auto">
            <a:xfrm flipH="1">
              <a:off x="1576" y="1539"/>
              <a:ext cx="2508" cy="1627"/>
            </a:xfrm>
            <a:prstGeom prst="line">
              <a:avLst/>
            </a:prstGeom>
            <a:noFill/>
            <a:ln w="30163">
              <a:solidFill>
                <a:srgbClr val="EE313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325677" name="Line 45"/>
          <p:cNvSpPr>
            <a:spLocks noChangeShapeType="1"/>
          </p:cNvSpPr>
          <p:nvPr/>
        </p:nvSpPr>
        <p:spPr bwMode="auto">
          <a:xfrm flipV="1">
            <a:off x="4565650" y="5238751"/>
            <a:ext cx="0" cy="1095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5680" name="Rectangle 48"/>
          <p:cNvSpPr>
            <a:spLocks noChangeArrowheads="1"/>
          </p:cNvSpPr>
          <p:nvPr/>
        </p:nvSpPr>
        <p:spPr bwMode="auto">
          <a:xfrm>
            <a:off x="2332038" y="359410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5</a:t>
            </a:r>
            <a:endParaRPr lang="en-US" sz="14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25681" name="Line 49"/>
          <p:cNvSpPr>
            <a:spLocks noChangeShapeType="1"/>
          </p:cNvSpPr>
          <p:nvPr/>
        </p:nvSpPr>
        <p:spPr bwMode="auto">
          <a:xfrm>
            <a:off x="2513013" y="3021013"/>
            <a:ext cx="12541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5682" name="Line 50"/>
          <p:cNvSpPr>
            <a:spLocks noChangeShapeType="1"/>
          </p:cNvSpPr>
          <p:nvPr/>
        </p:nvSpPr>
        <p:spPr bwMode="auto">
          <a:xfrm>
            <a:off x="2513013" y="3686176"/>
            <a:ext cx="12541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5683" name="Rectangle 51"/>
          <p:cNvSpPr>
            <a:spLocks noChangeArrowheads="1"/>
          </p:cNvSpPr>
          <p:nvPr/>
        </p:nvSpPr>
        <p:spPr bwMode="auto">
          <a:xfrm>
            <a:off x="4200525" y="5380038"/>
            <a:ext cx="6884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1 million</a:t>
            </a:r>
            <a:endParaRPr lang="en-US" sz="14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25684" name="Rectangle 52"/>
          <p:cNvSpPr>
            <a:spLocks noChangeArrowheads="1"/>
          </p:cNvSpPr>
          <p:nvPr/>
        </p:nvSpPr>
        <p:spPr bwMode="auto">
          <a:xfrm>
            <a:off x="2332038" y="53800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0</a:t>
            </a:r>
            <a:endParaRPr lang="en-US" sz="14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25685" name="Freeform 53"/>
          <p:cNvSpPr>
            <a:spLocks/>
          </p:cNvSpPr>
          <p:nvPr/>
        </p:nvSpPr>
        <p:spPr bwMode="auto">
          <a:xfrm>
            <a:off x="2513013" y="1801813"/>
            <a:ext cx="4687888" cy="3546476"/>
          </a:xfrm>
          <a:custGeom>
            <a:avLst/>
            <a:gdLst>
              <a:gd name="T0" fmla="*/ 2097 w 2097"/>
              <a:gd name="T1" fmla="*/ 1813 h 1813"/>
              <a:gd name="T2" fmla="*/ 0 w 2097"/>
              <a:gd name="T3" fmla="*/ 1813 h 1813"/>
              <a:gd name="T4" fmla="*/ 0 w 2097"/>
              <a:gd name="T5" fmla="*/ 0 h 1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7" h="1813">
                <a:moveTo>
                  <a:pt x="2097" y="1813"/>
                </a:moveTo>
                <a:lnTo>
                  <a:pt x="0" y="1813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5686" name="Rectangle 36"/>
          <p:cNvSpPr>
            <a:spLocks noChangeArrowheads="1"/>
          </p:cNvSpPr>
          <p:nvPr/>
        </p:nvSpPr>
        <p:spPr bwMode="auto">
          <a:xfrm>
            <a:off x="1295400" y="1295400"/>
            <a:ext cx="19462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 b="1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Price of wheat (per bushel)</a:t>
            </a:r>
            <a:endParaRPr lang="en-US" sz="1400" b="1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25687" name="Rectangle 101"/>
          <p:cNvSpPr>
            <a:spLocks noChangeArrowheads="1"/>
          </p:cNvSpPr>
          <p:nvPr/>
        </p:nvSpPr>
        <p:spPr bwMode="auto">
          <a:xfrm>
            <a:off x="5105400" y="5638801"/>
            <a:ext cx="31130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 b="1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Quantity of wheat (bushels)</a:t>
            </a:r>
            <a:endParaRPr lang="en-US" sz="1400" b="1">
              <a:latin typeface="Century Gothic"/>
              <a:ea typeface="ＭＳ Ｐゴシック" pitchFamily="34" charset="-128"/>
              <a:cs typeface="Century Gothic"/>
            </a:endParaRPr>
          </a:p>
        </p:txBody>
      </p: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4562475" y="3718560"/>
            <a:ext cx="0" cy="146304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2617788" y="3673475"/>
            <a:ext cx="1931988" cy="3175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5"/>
          <p:cNvGrpSpPr/>
          <p:nvPr/>
        </p:nvGrpSpPr>
        <p:grpSpPr>
          <a:xfrm>
            <a:off x="2233613" y="2927350"/>
            <a:ext cx="3804669" cy="2668132"/>
            <a:chOff x="2233613" y="2927350"/>
            <a:chExt cx="3804669" cy="2668132"/>
          </a:xfrm>
        </p:grpSpPr>
        <p:sp>
          <p:nvSpPr>
            <p:cNvPr id="325676" name="Line 44"/>
            <p:cNvSpPr>
              <a:spLocks noChangeShapeType="1"/>
            </p:cNvSpPr>
            <p:nvPr/>
          </p:nvSpPr>
          <p:spPr bwMode="auto">
            <a:xfrm flipV="1">
              <a:off x="5591175" y="5238751"/>
              <a:ext cx="0" cy="1095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5678" name="Rectangle 46"/>
            <p:cNvSpPr>
              <a:spLocks noChangeArrowheads="1"/>
            </p:cNvSpPr>
            <p:nvPr/>
          </p:nvSpPr>
          <p:spPr bwMode="auto">
            <a:xfrm>
              <a:off x="5200650" y="5380038"/>
              <a:ext cx="83763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1.5 million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5679" name="Rectangle 47"/>
            <p:cNvSpPr>
              <a:spLocks noChangeArrowheads="1"/>
            </p:cNvSpPr>
            <p:nvPr/>
          </p:nvSpPr>
          <p:spPr bwMode="auto">
            <a:xfrm>
              <a:off x="2233613" y="2927350"/>
              <a:ext cx="19899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$7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grpSp>
          <p:nvGrpSpPr>
            <p:cNvPr id="325700" name="Group 68"/>
            <p:cNvGrpSpPr>
              <a:grpSpLocks/>
            </p:cNvGrpSpPr>
            <p:nvPr/>
          </p:nvGrpSpPr>
          <p:grpSpPr bwMode="auto">
            <a:xfrm>
              <a:off x="2286000" y="3124200"/>
              <a:ext cx="73025" cy="376238"/>
              <a:chOff x="1473" y="1997"/>
              <a:chExt cx="46" cy="237"/>
            </a:xfrm>
          </p:grpSpPr>
          <p:sp>
            <p:nvSpPr>
              <p:cNvPr id="325701" name="Line 69"/>
              <p:cNvSpPr>
                <a:spLocks noChangeShapeType="1"/>
              </p:cNvSpPr>
              <p:nvPr/>
            </p:nvSpPr>
            <p:spPr bwMode="auto">
              <a:xfrm flipV="1">
                <a:off x="1495" y="2042"/>
                <a:ext cx="0" cy="19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25702" name="Freeform 70"/>
              <p:cNvSpPr>
                <a:spLocks/>
              </p:cNvSpPr>
              <p:nvPr/>
            </p:nvSpPr>
            <p:spPr bwMode="auto">
              <a:xfrm>
                <a:off x="1473" y="1997"/>
                <a:ext cx="46" cy="64"/>
              </a:xfrm>
              <a:custGeom>
                <a:avLst/>
                <a:gdLst>
                  <a:gd name="T0" fmla="*/ 7 w 14"/>
                  <a:gd name="T1" fmla="*/ 18 h 22"/>
                  <a:gd name="T2" fmla="*/ 1 w 14"/>
                  <a:gd name="T3" fmla="*/ 22 h 22"/>
                  <a:gd name="T4" fmla="*/ 0 w 14"/>
                  <a:gd name="T5" fmla="*/ 22 h 22"/>
                  <a:gd name="T6" fmla="*/ 5 w 14"/>
                  <a:gd name="T7" fmla="*/ 11 h 22"/>
                  <a:gd name="T8" fmla="*/ 7 w 14"/>
                  <a:gd name="T9" fmla="*/ 0 h 22"/>
                  <a:gd name="T10" fmla="*/ 9 w 14"/>
                  <a:gd name="T11" fmla="*/ 11 h 22"/>
                  <a:gd name="T12" fmla="*/ 14 w 14"/>
                  <a:gd name="T13" fmla="*/ 22 h 22"/>
                  <a:gd name="T14" fmla="*/ 14 w 14"/>
                  <a:gd name="T15" fmla="*/ 22 h 22"/>
                  <a:gd name="T16" fmla="*/ 7 w 14"/>
                  <a:gd name="T17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2">
                    <a:moveTo>
                      <a:pt x="7" y="18"/>
                    </a:move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8"/>
                      <a:pt x="6" y="4"/>
                      <a:pt x="7" y="0"/>
                    </a:cubicBezTo>
                    <a:cubicBezTo>
                      <a:pt x="8" y="4"/>
                      <a:pt x="9" y="8"/>
                      <a:pt x="9" y="1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lnTo>
                      <a:pt x="7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25703" name="Freeform 71"/>
            <p:cNvSpPr>
              <a:spLocks/>
            </p:cNvSpPr>
            <p:nvPr/>
          </p:nvSpPr>
          <p:spPr bwMode="auto">
            <a:xfrm>
              <a:off x="5068888" y="5449888"/>
              <a:ext cx="115888" cy="66675"/>
            </a:xfrm>
            <a:custGeom>
              <a:avLst/>
              <a:gdLst>
                <a:gd name="T0" fmla="*/ 4 w 22"/>
                <a:gd name="T1" fmla="*/ 7 h 14"/>
                <a:gd name="T2" fmla="*/ 0 w 22"/>
                <a:gd name="T3" fmla="*/ 1 h 14"/>
                <a:gd name="T4" fmla="*/ 0 w 22"/>
                <a:gd name="T5" fmla="*/ 0 h 14"/>
                <a:gd name="T6" fmla="*/ 10 w 22"/>
                <a:gd name="T7" fmla="*/ 5 h 14"/>
                <a:gd name="T8" fmla="*/ 22 w 22"/>
                <a:gd name="T9" fmla="*/ 7 h 14"/>
                <a:gd name="T10" fmla="*/ 10 w 22"/>
                <a:gd name="T11" fmla="*/ 9 h 14"/>
                <a:gd name="T12" fmla="*/ 0 w 22"/>
                <a:gd name="T13" fmla="*/ 14 h 14"/>
                <a:gd name="T14" fmla="*/ 0 w 22"/>
                <a:gd name="T15" fmla="*/ 14 h 14"/>
                <a:gd name="T16" fmla="*/ 4 w 22"/>
                <a:gd name="T1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4">
                  <a:moveTo>
                    <a:pt x="4" y="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4" y="5"/>
                    <a:pt x="18" y="6"/>
                    <a:pt x="22" y="7"/>
                  </a:cubicBezTo>
                  <a:cubicBezTo>
                    <a:pt x="18" y="8"/>
                    <a:pt x="14" y="9"/>
                    <a:pt x="1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5704" name="Line 72"/>
            <p:cNvSpPr>
              <a:spLocks noChangeShapeType="1"/>
            </p:cNvSpPr>
            <p:nvPr/>
          </p:nvSpPr>
          <p:spPr bwMode="auto">
            <a:xfrm>
              <a:off x="4924425" y="5483225"/>
              <a:ext cx="16986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548912" name="Straight Connector 86"/>
            <p:cNvCxnSpPr>
              <a:cxnSpLocks noChangeShapeType="1"/>
            </p:cNvCxnSpPr>
            <p:nvPr/>
          </p:nvCxnSpPr>
          <p:spPr bwMode="auto">
            <a:xfrm>
              <a:off x="2657475" y="3021013"/>
              <a:ext cx="2857500" cy="3175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" name="Straight Connector 86"/>
            <p:cNvCxnSpPr>
              <a:cxnSpLocks noChangeShapeType="1"/>
            </p:cNvCxnSpPr>
            <p:nvPr/>
          </p:nvCxnSpPr>
          <p:spPr bwMode="auto">
            <a:xfrm>
              <a:off x="5580063" y="3038475"/>
              <a:ext cx="0" cy="2159000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5709" name="Oval 77"/>
            <p:cNvSpPr>
              <a:spLocks noChangeArrowheads="1"/>
            </p:cNvSpPr>
            <p:nvPr/>
          </p:nvSpPr>
          <p:spPr bwMode="auto">
            <a:xfrm>
              <a:off x="5495925" y="3003550"/>
              <a:ext cx="104775" cy="9207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325699" name="Oval 67"/>
          <p:cNvSpPr>
            <a:spLocks noChangeArrowheads="1"/>
          </p:cNvSpPr>
          <p:nvPr/>
        </p:nvSpPr>
        <p:spPr bwMode="auto">
          <a:xfrm>
            <a:off x="4513263" y="3641725"/>
            <a:ext cx="104775" cy="904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spc="0" dirty="0" smtClean="0"/>
              <a:t>PRODUCER SURPLUS RISES IF THE PRICE INCREASES </a:t>
            </a:r>
            <a:endParaRPr lang="en-US" sz="4000" spc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39667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5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5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691" name="Group 35"/>
          <p:cNvGrpSpPr>
            <a:grpSpLocks/>
          </p:cNvGrpSpPr>
          <p:nvPr/>
        </p:nvGrpSpPr>
        <p:grpSpPr bwMode="auto">
          <a:xfrm>
            <a:off x="2362200" y="2412996"/>
            <a:ext cx="4552950" cy="3111501"/>
            <a:chOff x="1536" y="1152"/>
            <a:chExt cx="2868" cy="1960"/>
          </a:xfrm>
        </p:grpSpPr>
        <p:sp>
          <p:nvSpPr>
            <p:cNvPr id="326692" name="Rectangle 36"/>
            <p:cNvSpPr>
              <a:spLocks noChangeArrowheads="1"/>
            </p:cNvSpPr>
            <p:nvPr/>
          </p:nvSpPr>
          <p:spPr bwMode="auto">
            <a:xfrm>
              <a:off x="4320" y="1152"/>
              <a:ext cx="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S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693" name="Rectangle 37"/>
            <p:cNvSpPr>
              <a:spLocks noChangeArrowheads="1"/>
            </p:cNvSpPr>
            <p:nvPr/>
          </p:nvSpPr>
          <p:spPr bwMode="auto">
            <a:xfrm>
              <a:off x="4320" y="2976"/>
              <a:ext cx="8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D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694" name="Line 38"/>
            <p:cNvSpPr>
              <a:spLocks noChangeShapeType="1"/>
            </p:cNvSpPr>
            <p:nvPr/>
          </p:nvSpPr>
          <p:spPr bwMode="auto">
            <a:xfrm flipH="1">
              <a:off x="1536" y="1235"/>
              <a:ext cx="2720" cy="1741"/>
            </a:xfrm>
            <a:prstGeom prst="line">
              <a:avLst/>
            </a:prstGeom>
            <a:noFill/>
            <a:ln w="30163">
              <a:solidFill>
                <a:srgbClr val="EE313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695" name="Line 39"/>
            <p:cNvSpPr>
              <a:spLocks noChangeShapeType="1"/>
            </p:cNvSpPr>
            <p:nvPr/>
          </p:nvSpPr>
          <p:spPr bwMode="auto">
            <a:xfrm>
              <a:off x="1536" y="1200"/>
              <a:ext cx="2720" cy="1753"/>
            </a:xfrm>
            <a:prstGeom prst="line">
              <a:avLst/>
            </a:prstGeom>
            <a:noFill/>
            <a:ln w="30163">
              <a:solidFill>
                <a:srgbClr val="3C5D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6696" name="Group 40"/>
          <p:cNvGrpSpPr>
            <a:grpSpLocks/>
          </p:cNvGrpSpPr>
          <p:nvPr/>
        </p:nvGrpSpPr>
        <p:grpSpPr bwMode="auto">
          <a:xfrm>
            <a:off x="685800" y="2108196"/>
            <a:ext cx="7010400" cy="4025901"/>
            <a:chOff x="480" y="960"/>
            <a:chExt cx="4416" cy="2536"/>
          </a:xfrm>
        </p:grpSpPr>
        <p:sp>
          <p:nvSpPr>
            <p:cNvPr id="326697" name="Rectangle 36"/>
            <p:cNvSpPr>
              <a:spLocks noChangeArrowheads="1"/>
            </p:cNvSpPr>
            <p:nvPr/>
          </p:nvSpPr>
          <p:spPr bwMode="auto">
            <a:xfrm>
              <a:off x="480" y="1080"/>
              <a:ext cx="129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of book</a:t>
              </a:r>
              <a:endParaRPr lang="en-US" sz="1400" b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698" name="Rectangle 101"/>
            <p:cNvSpPr>
              <a:spLocks noChangeArrowheads="1"/>
            </p:cNvSpPr>
            <p:nvPr/>
          </p:nvSpPr>
          <p:spPr bwMode="auto">
            <a:xfrm>
              <a:off x="3807" y="3360"/>
              <a:ext cx="10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Quantity of books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699" name="Rectangle 43"/>
            <p:cNvSpPr>
              <a:spLocks noChangeArrowheads="1"/>
            </p:cNvSpPr>
            <p:nvPr/>
          </p:nvSpPr>
          <p:spPr bwMode="auto">
            <a:xfrm>
              <a:off x="2774" y="3331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 smtClean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1,000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700" name="Rectangle 44"/>
            <p:cNvSpPr>
              <a:spLocks noChangeArrowheads="1"/>
            </p:cNvSpPr>
            <p:nvPr/>
          </p:nvSpPr>
          <p:spPr bwMode="auto">
            <a:xfrm>
              <a:off x="1308" y="2032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$30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701" name="Line 45"/>
            <p:cNvSpPr>
              <a:spLocks noChangeShapeType="1"/>
            </p:cNvSpPr>
            <p:nvPr/>
          </p:nvSpPr>
          <p:spPr bwMode="auto">
            <a:xfrm>
              <a:off x="1544" y="2100"/>
              <a:ext cx="8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02" name="Line 46"/>
            <p:cNvSpPr>
              <a:spLocks noChangeShapeType="1"/>
            </p:cNvSpPr>
            <p:nvPr/>
          </p:nvSpPr>
          <p:spPr bwMode="auto">
            <a:xfrm flipV="1">
              <a:off x="2910" y="3233"/>
              <a:ext cx="0" cy="7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03" name="Rectangle 47"/>
            <p:cNvSpPr>
              <a:spLocks noChangeArrowheads="1"/>
            </p:cNvSpPr>
            <p:nvPr/>
          </p:nvSpPr>
          <p:spPr bwMode="auto">
            <a:xfrm>
              <a:off x="1430" y="3331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704" name="Line 48"/>
            <p:cNvSpPr>
              <a:spLocks noChangeShapeType="1"/>
            </p:cNvSpPr>
            <p:nvPr/>
          </p:nvSpPr>
          <p:spPr bwMode="auto">
            <a:xfrm flipV="1">
              <a:off x="1536" y="960"/>
              <a:ext cx="0" cy="216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05" name="Freeform 49"/>
            <p:cNvSpPr>
              <a:spLocks/>
            </p:cNvSpPr>
            <p:nvPr/>
          </p:nvSpPr>
          <p:spPr bwMode="auto">
            <a:xfrm>
              <a:off x="1544" y="3187"/>
              <a:ext cx="2943" cy="120"/>
            </a:xfrm>
            <a:custGeom>
              <a:avLst/>
              <a:gdLst>
                <a:gd name="T0" fmla="*/ 2098 w 2098"/>
                <a:gd name="T1" fmla="*/ 92 h 92"/>
                <a:gd name="T2" fmla="*/ 0 w 2098"/>
                <a:gd name="T3" fmla="*/ 92 h 92"/>
                <a:gd name="T4" fmla="*/ 0 w 2098"/>
                <a:gd name="T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98" h="92">
                  <a:moveTo>
                    <a:pt x="2098" y="92"/>
                  </a:moveTo>
                  <a:lnTo>
                    <a:pt x="0" y="92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06" name="Line 50"/>
            <p:cNvSpPr>
              <a:spLocks noChangeShapeType="1"/>
            </p:cNvSpPr>
            <p:nvPr/>
          </p:nvSpPr>
          <p:spPr bwMode="auto">
            <a:xfrm flipV="1">
              <a:off x="1512" y="3120"/>
              <a:ext cx="69" cy="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07" name="Line 51"/>
            <p:cNvSpPr>
              <a:spLocks noChangeShapeType="1"/>
            </p:cNvSpPr>
            <p:nvPr/>
          </p:nvSpPr>
          <p:spPr bwMode="auto">
            <a:xfrm flipV="1">
              <a:off x="1512" y="3168"/>
              <a:ext cx="69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6726" name="Group 70"/>
          <p:cNvGrpSpPr>
            <a:grpSpLocks/>
          </p:cNvGrpSpPr>
          <p:nvPr/>
        </p:nvGrpSpPr>
        <p:grpSpPr bwMode="auto">
          <a:xfrm>
            <a:off x="685800" y="3676648"/>
            <a:ext cx="5016500" cy="2952752"/>
            <a:chOff x="480" y="1948"/>
            <a:chExt cx="3160" cy="1860"/>
          </a:xfrm>
        </p:grpSpPr>
        <p:sp>
          <p:nvSpPr>
            <p:cNvPr id="326711" name="Freeform 55"/>
            <p:cNvSpPr>
              <a:spLocks/>
            </p:cNvSpPr>
            <p:nvPr/>
          </p:nvSpPr>
          <p:spPr bwMode="auto">
            <a:xfrm>
              <a:off x="2466" y="3560"/>
              <a:ext cx="1086" cy="248"/>
            </a:xfrm>
            <a:custGeom>
              <a:avLst/>
              <a:gdLst>
                <a:gd name="T0" fmla="*/ 286 w 303"/>
                <a:gd name="T1" fmla="*/ 56 h 56"/>
                <a:gd name="T2" fmla="*/ 303 w 303"/>
                <a:gd name="T3" fmla="*/ 39 h 56"/>
                <a:gd name="T4" fmla="*/ 303 w 303"/>
                <a:gd name="T5" fmla="*/ 17 h 56"/>
                <a:gd name="T6" fmla="*/ 286 w 303"/>
                <a:gd name="T7" fmla="*/ 0 h 56"/>
                <a:gd name="T8" fmla="*/ 16 w 303"/>
                <a:gd name="T9" fmla="*/ 0 h 56"/>
                <a:gd name="T10" fmla="*/ 0 w 303"/>
                <a:gd name="T11" fmla="*/ 17 h 56"/>
                <a:gd name="T12" fmla="*/ 0 w 303"/>
                <a:gd name="T13" fmla="*/ 39 h 56"/>
                <a:gd name="T14" fmla="*/ 16 w 303"/>
                <a:gd name="T15" fmla="*/ 56 h 56"/>
                <a:gd name="T16" fmla="*/ 286 w 303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" h="56">
                  <a:moveTo>
                    <a:pt x="286" y="56"/>
                  </a:moveTo>
                  <a:cubicBezTo>
                    <a:pt x="295" y="56"/>
                    <a:pt x="303" y="48"/>
                    <a:pt x="303" y="39"/>
                  </a:cubicBezTo>
                  <a:cubicBezTo>
                    <a:pt x="303" y="17"/>
                    <a:pt x="303" y="17"/>
                    <a:pt x="303" y="17"/>
                  </a:cubicBezTo>
                  <a:cubicBezTo>
                    <a:pt x="303" y="8"/>
                    <a:pt x="295" y="0"/>
                    <a:pt x="28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8"/>
                    <a:pt x="7" y="56"/>
                    <a:pt x="16" y="56"/>
                  </a:cubicBezTo>
                  <a:lnTo>
                    <a:pt x="286" y="56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grpSp>
          <p:nvGrpSpPr>
            <p:cNvPr id="326725" name="Group 69"/>
            <p:cNvGrpSpPr>
              <a:grpSpLocks/>
            </p:cNvGrpSpPr>
            <p:nvPr/>
          </p:nvGrpSpPr>
          <p:grpSpPr bwMode="auto">
            <a:xfrm>
              <a:off x="480" y="1948"/>
              <a:ext cx="3160" cy="1804"/>
              <a:chOff x="480" y="1948"/>
              <a:chExt cx="3160" cy="1804"/>
            </a:xfrm>
          </p:grpSpPr>
          <p:sp>
            <p:nvSpPr>
              <p:cNvPr id="326709" name="Line 53"/>
              <p:cNvSpPr>
                <a:spLocks noChangeShapeType="1"/>
              </p:cNvSpPr>
              <p:nvPr/>
            </p:nvSpPr>
            <p:spPr bwMode="auto">
              <a:xfrm flipV="1">
                <a:off x="2930" y="3460"/>
                <a:ext cx="0" cy="9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26710" name="Freeform 54"/>
              <p:cNvSpPr>
                <a:spLocks/>
              </p:cNvSpPr>
              <p:nvPr/>
            </p:nvSpPr>
            <p:spPr bwMode="auto">
              <a:xfrm>
                <a:off x="480" y="1948"/>
                <a:ext cx="664" cy="341"/>
              </a:xfrm>
              <a:custGeom>
                <a:avLst/>
                <a:gdLst>
                  <a:gd name="T0" fmla="*/ 165 w 181"/>
                  <a:gd name="T1" fmla="*/ 96 h 96"/>
                  <a:gd name="T2" fmla="*/ 181 w 181"/>
                  <a:gd name="T3" fmla="*/ 79 h 96"/>
                  <a:gd name="T4" fmla="*/ 181 w 181"/>
                  <a:gd name="T5" fmla="*/ 17 h 96"/>
                  <a:gd name="T6" fmla="*/ 165 w 181"/>
                  <a:gd name="T7" fmla="*/ 0 h 96"/>
                  <a:gd name="T8" fmla="*/ 16 w 181"/>
                  <a:gd name="T9" fmla="*/ 0 h 96"/>
                  <a:gd name="T10" fmla="*/ 0 w 181"/>
                  <a:gd name="T11" fmla="*/ 17 h 96"/>
                  <a:gd name="T12" fmla="*/ 0 w 181"/>
                  <a:gd name="T13" fmla="*/ 79 h 96"/>
                  <a:gd name="T14" fmla="*/ 16 w 181"/>
                  <a:gd name="T15" fmla="*/ 96 h 96"/>
                  <a:gd name="T16" fmla="*/ 165 w 181"/>
                  <a:gd name="T1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1" h="96">
                    <a:moveTo>
                      <a:pt x="165" y="96"/>
                    </a:moveTo>
                    <a:cubicBezTo>
                      <a:pt x="174" y="96"/>
                      <a:pt x="181" y="89"/>
                      <a:pt x="181" y="79"/>
                    </a:cubicBezTo>
                    <a:cubicBezTo>
                      <a:pt x="181" y="17"/>
                      <a:pt x="181" y="17"/>
                      <a:pt x="181" y="17"/>
                    </a:cubicBezTo>
                    <a:cubicBezTo>
                      <a:pt x="181" y="7"/>
                      <a:pt x="174" y="0"/>
                      <a:pt x="165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9"/>
                      <a:pt x="7" y="96"/>
                      <a:pt x="16" y="96"/>
                    </a:cubicBezTo>
                    <a:lnTo>
                      <a:pt x="165" y="96"/>
                    </a:lnTo>
                    <a:close/>
                  </a:path>
                </a:pathLst>
              </a:custGeom>
              <a:solidFill>
                <a:srgbClr val="D6E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26712" name="Line 56"/>
              <p:cNvSpPr>
                <a:spLocks noChangeShapeType="1"/>
              </p:cNvSpPr>
              <p:nvPr/>
            </p:nvSpPr>
            <p:spPr bwMode="auto">
              <a:xfrm>
                <a:off x="1152" y="2080"/>
                <a:ext cx="126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26713" name="Rectangle 86"/>
              <p:cNvSpPr>
                <a:spLocks noChangeArrowheads="1"/>
              </p:cNvSpPr>
              <p:nvPr/>
            </p:nvSpPr>
            <p:spPr bwMode="auto">
              <a:xfrm flipH="1">
                <a:off x="2496" y="3616"/>
                <a:ext cx="1144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1588" indent="-1588"/>
                <a:r>
                  <a:rPr lang="en-US" sz="1400">
                    <a:latin typeface="Century Gothic"/>
                    <a:ea typeface="ＭＳ Ｐゴシック" pitchFamily="34" charset="-128"/>
                    <a:cs typeface="Century Gothic"/>
                  </a:rPr>
                  <a:t>Equilibrium quantity</a:t>
                </a:r>
              </a:p>
            </p:txBody>
          </p:sp>
          <p:sp>
            <p:nvSpPr>
              <p:cNvPr id="326714" name="Rectangle 86"/>
              <p:cNvSpPr>
                <a:spLocks noChangeArrowheads="1"/>
              </p:cNvSpPr>
              <p:nvPr/>
            </p:nvSpPr>
            <p:spPr bwMode="auto">
              <a:xfrm flipH="1">
                <a:off x="528" y="1971"/>
                <a:ext cx="72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1588" indent="-1588"/>
                <a:r>
                  <a:rPr lang="en-US" sz="1400" dirty="0">
                    <a:latin typeface="Century Gothic"/>
                    <a:ea typeface="ＭＳ Ｐゴシック" pitchFamily="34" charset="-128"/>
                    <a:cs typeface="Century Gothic"/>
                  </a:rPr>
                  <a:t>Equilibrium price</a:t>
                </a:r>
              </a:p>
            </p:txBody>
          </p:sp>
        </p:grpSp>
      </p:grpSp>
      <p:grpSp>
        <p:nvGrpSpPr>
          <p:cNvPr id="326715" name="Group 59"/>
          <p:cNvGrpSpPr>
            <a:grpSpLocks/>
          </p:cNvGrpSpPr>
          <p:nvPr/>
        </p:nvGrpSpPr>
        <p:grpSpPr bwMode="auto">
          <a:xfrm>
            <a:off x="2374900" y="2533646"/>
            <a:ext cx="2162175" cy="2762250"/>
            <a:chOff x="1544" y="1228"/>
            <a:chExt cx="1362" cy="1740"/>
          </a:xfrm>
        </p:grpSpPr>
        <p:sp>
          <p:nvSpPr>
            <p:cNvPr id="326716" name="Freeform 60"/>
            <p:cNvSpPr>
              <a:spLocks/>
            </p:cNvSpPr>
            <p:nvPr/>
          </p:nvSpPr>
          <p:spPr bwMode="auto">
            <a:xfrm>
              <a:off x="1544" y="2096"/>
              <a:ext cx="1362" cy="872"/>
            </a:xfrm>
            <a:custGeom>
              <a:avLst/>
              <a:gdLst>
                <a:gd name="T0" fmla="*/ 0 w 971"/>
                <a:gd name="T1" fmla="*/ 669 h 669"/>
                <a:gd name="T2" fmla="*/ 0 w 971"/>
                <a:gd name="T3" fmla="*/ 0 h 669"/>
                <a:gd name="T4" fmla="*/ 971 w 971"/>
                <a:gd name="T5" fmla="*/ 0 h 669"/>
                <a:gd name="T6" fmla="*/ 0 w 971"/>
                <a:gd name="T7" fmla="*/ 669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1" h="669">
                  <a:moveTo>
                    <a:pt x="0" y="669"/>
                  </a:moveTo>
                  <a:lnTo>
                    <a:pt x="0" y="0"/>
                  </a:lnTo>
                  <a:lnTo>
                    <a:pt x="971" y="0"/>
                  </a:lnTo>
                  <a:lnTo>
                    <a:pt x="0" y="669"/>
                  </a:lnTo>
                  <a:close/>
                </a:path>
              </a:pathLst>
            </a:custGeom>
            <a:solidFill>
              <a:srgbClr val="FBD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17" name="Freeform 61"/>
            <p:cNvSpPr>
              <a:spLocks/>
            </p:cNvSpPr>
            <p:nvPr/>
          </p:nvSpPr>
          <p:spPr bwMode="auto">
            <a:xfrm>
              <a:off x="1544" y="1228"/>
              <a:ext cx="1362" cy="868"/>
            </a:xfrm>
            <a:custGeom>
              <a:avLst/>
              <a:gdLst>
                <a:gd name="T0" fmla="*/ 0 w 971"/>
                <a:gd name="T1" fmla="*/ 0 h 666"/>
                <a:gd name="T2" fmla="*/ 0 w 971"/>
                <a:gd name="T3" fmla="*/ 666 h 666"/>
                <a:gd name="T4" fmla="*/ 971 w 971"/>
                <a:gd name="T5" fmla="*/ 666 h 666"/>
                <a:gd name="T6" fmla="*/ 0 w 971"/>
                <a:gd name="T7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1" h="666">
                  <a:moveTo>
                    <a:pt x="0" y="0"/>
                  </a:moveTo>
                  <a:lnTo>
                    <a:pt x="0" y="666"/>
                  </a:lnTo>
                  <a:lnTo>
                    <a:pt x="971" y="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D6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18" name="Rectangle 36"/>
            <p:cNvSpPr>
              <a:spLocks noChangeArrowheads="1"/>
            </p:cNvSpPr>
            <p:nvPr/>
          </p:nvSpPr>
          <p:spPr bwMode="auto">
            <a:xfrm>
              <a:off x="1596" y="2217"/>
              <a:ext cx="80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Producer surplus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719" name="Rectangle 36"/>
            <p:cNvSpPr>
              <a:spLocks noChangeArrowheads="1"/>
            </p:cNvSpPr>
            <p:nvPr/>
          </p:nvSpPr>
          <p:spPr bwMode="auto">
            <a:xfrm>
              <a:off x="1596" y="1779"/>
              <a:ext cx="80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ctr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Consumer surplus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26720" name="Group 64"/>
          <p:cNvGrpSpPr>
            <a:grpSpLocks/>
          </p:cNvGrpSpPr>
          <p:nvPr/>
        </p:nvGrpSpPr>
        <p:grpSpPr bwMode="auto">
          <a:xfrm>
            <a:off x="2406656" y="3651246"/>
            <a:ext cx="2193929" cy="2043113"/>
            <a:chOff x="1564" y="1932"/>
            <a:chExt cx="1382" cy="1287"/>
          </a:xfrm>
        </p:grpSpPr>
        <p:cxnSp>
          <p:nvCxnSpPr>
            <p:cNvPr id="548914" name="Straight Connector 86"/>
            <p:cNvCxnSpPr>
              <a:cxnSpLocks noChangeShapeType="1"/>
            </p:cNvCxnSpPr>
            <p:nvPr/>
          </p:nvCxnSpPr>
          <p:spPr bwMode="auto">
            <a:xfrm>
              <a:off x="2901" y="2092"/>
              <a:ext cx="0" cy="1127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6721" name="Rectangle 65"/>
            <p:cNvSpPr>
              <a:spLocks noChangeArrowheads="1"/>
            </p:cNvSpPr>
            <p:nvPr/>
          </p:nvSpPr>
          <p:spPr bwMode="auto">
            <a:xfrm>
              <a:off x="2885" y="1932"/>
              <a:ext cx="6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E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722" name="Oval 66"/>
            <p:cNvSpPr>
              <a:spLocks noChangeArrowheads="1"/>
            </p:cNvSpPr>
            <p:nvPr/>
          </p:nvSpPr>
          <p:spPr bwMode="auto">
            <a:xfrm>
              <a:off x="2874" y="2069"/>
              <a:ext cx="66" cy="6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548912" name="Straight Connector 86"/>
            <p:cNvCxnSpPr>
              <a:cxnSpLocks noChangeShapeType="1"/>
            </p:cNvCxnSpPr>
            <p:nvPr/>
          </p:nvCxnSpPr>
          <p:spPr bwMode="auto">
            <a:xfrm>
              <a:off x="1564" y="2101"/>
              <a:ext cx="1333" cy="2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spc="0" dirty="0" smtClean="0"/>
              <a:t>TOTAL SURPLUS IS MAXIMIZED AT MARKET EQUILIBRIUM</a:t>
            </a:r>
            <a:endParaRPr lang="en-US" sz="4000" spc="0" dirty="0"/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9067800" cy="838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990033"/>
                </a:solidFill>
              </a:rPr>
              <a:t>T</a:t>
            </a:r>
            <a:r>
              <a:rPr lang="en-US" sz="2800" dirty="0" smtClean="0">
                <a:solidFill>
                  <a:srgbClr val="990033"/>
                </a:solidFill>
              </a:rPr>
              <a:t>otal surplus: </a:t>
            </a:r>
            <a:r>
              <a:rPr lang="en-US" sz="2800" b="0" dirty="0" smtClean="0"/>
              <a:t>the sum </a:t>
            </a:r>
            <a:r>
              <a:rPr lang="en-US" sz="2800" b="0" dirty="0"/>
              <a:t>of the producer and </a:t>
            </a:r>
            <a:r>
              <a:rPr lang="en-US" sz="2800" b="0" dirty="0" smtClean="0"/>
              <a:t>consumer surpluses.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08082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691" name="Group 35"/>
          <p:cNvGrpSpPr>
            <a:grpSpLocks/>
          </p:cNvGrpSpPr>
          <p:nvPr/>
        </p:nvGrpSpPr>
        <p:grpSpPr bwMode="auto">
          <a:xfrm>
            <a:off x="2743200" y="2641596"/>
            <a:ext cx="4581525" cy="3111501"/>
            <a:chOff x="1536" y="1152"/>
            <a:chExt cx="2886" cy="1960"/>
          </a:xfrm>
        </p:grpSpPr>
        <p:sp>
          <p:nvSpPr>
            <p:cNvPr id="326692" name="Rectangle 36"/>
            <p:cNvSpPr>
              <a:spLocks noChangeArrowheads="1"/>
            </p:cNvSpPr>
            <p:nvPr/>
          </p:nvSpPr>
          <p:spPr bwMode="auto">
            <a:xfrm>
              <a:off x="4320" y="1152"/>
              <a:ext cx="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S</a:t>
              </a:r>
              <a:endParaRPr lang="en-US" sz="1400" i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693" name="Rectangle 37"/>
            <p:cNvSpPr>
              <a:spLocks noChangeArrowheads="1"/>
            </p:cNvSpPr>
            <p:nvPr/>
          </p:nvSpPr>
          <p:spPr bwMode="auto">
            <a:xfrm>
              <a:off x="4320" y="2976"/>
              <a:ext cx="10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D</a:t>
              </a:r>
              <a:endParaRPr lang="en-US" sz="1400" i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694" name="Line 38"/>
            <p:cNvSpPr>
              <a:spLocks noChangeShapeType="1"/>
            </p:cNvSpPr>
            <p:nvPr/>
          </p:nvSpPr>
          <p:spPr bwMode="auto">
            <a:xfrm flipH="1">
              <a:off x="1536" y="1235"/>
              <a:ext cx="2720" cy="1741"/>
            </a:xfrm>
            <a:prstGeom prst="line">
              <a:avLst/>
            </a:prstGeom>
            <a:noFill/>
            <a:ln w="30163">
              <a:solidFill>
                <a:srgbClr val="EE313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695" name="Line 39"/>
            <p:cNvSpPr>
              <a:spLocks noChangeShapeType="1"/>
            </p:cNvSpPr>
            <p:nvPr/>
          </p:nvSpPr>
          <p:spPr bwMode="auto">
            <a:xfrm>
              <a:off x="1536" y="1200"/>
              <a:ext cx="2720" cy="1753"/>
            </a:xfrm>
            <a:prstGeom prst="line">
              <a:avLst/>
            </a:prstGeom>
            <a:noFill/>
            <a:ln w="30163">
              <a:solidFill>
                <a:srgbClr val="3C5D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6696" name="Group 40"/>
          <p:cNvGrpSpPr>
            <a:grpSpLocks/>
          </p:cNvGrpSpPr>
          <p:nvPr/>
        </p:nvGrpSpPr>
        <p:grpSpPr bwMode="auto">
          <a:xfrm>
            <a:off x="884238" y="2336796"/>
            <a:ext cx="7192963" cy="4025901"/>
            <a:chOff x="365" y="960"/>
            <a:chExt cx="4531" cy="2536"/>
          </a:xfrm>
        </p:grpSpPr>
        <p:sp>
          <p:nvSpPr>
            <p:cNvPr id="326697" name="Rectangle 36"/>
            <p:cNvSpPr>
              <a:spLocks noChangeArrowheads="1"/>
            </p:cNvSpPr>
            <p:nvPr/>
          </p:nvSpPr>
          <p:spPr bwMode="auto">
            <a:xfrm>
              <a:off x="365" y="1608"/>
              <a:ext cx="107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of 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Lobster</a:t>
              </a:r>
              <a:endParaRPr lang="en-US" sz="1400" b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698" name="Rectangle 101"/>
            <p:cNvSpPr>
              <a:spLocks noChangeArrowheads="1"/>
            </p:cNvSpPr>
            <p:nvPr/>
          </p:nvSpPr>
          <p:spPr bwMode="auto">
            <a:xfrm>
              <a:off x="3807" y="3360"/>
              <a:ext cx="10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Quantity of 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lobster</a:t>
              </a:r>
              <a:endParaRPr lang="en-US" sz="1400" b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699" name="Rectangle 43"/>
            <p:cNvSpPr>
              <a:spLocks noChangeArrowheads="1"/>
            </p:cNvSpPr>
            <p:nvPr/>
          </p:nvSpPr>
          <p:spPr bwMode="auto">
            <a:xfrm>
              <a:off x="2774" y="3331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 smtClean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120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700" name="Rectangle 44"/>
            <p:cNvSpPr>
              <a:spLocks noChangeArrowheads="1"/>
            </p:cNvSpPr>
            <p:nvPr/>
          </p:nvSpPr>
          <p:spPr bwMode="auto">
            <a:xfrm>
              <a:off x="1331" y="2028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 smtClean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 10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701" name="Line 45"/>
            <p:cNvSpPr>
              <a:spLocks noChangeShapeType="1"/>
            </p:cNvSpPr>
            <p:nvPr/>
          </p:nvSpPr>
          <p:spPr bwMode="auto">
            <a:xfrm>
              <a:off x="1544" y="2100"/>
              <a:ext cx="8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02" name="Line 46"/>
            <p:cNvSpPr>
              <a:spLocks noChangeShapeType="1"/>
            </p:cNvSpPr>
            <p:nvPr/>
          </p:nvSpPr>
          <p:spPr bwMode="auto">
            <a:xfrm flipV="1">
              <a:off x="2910" y="3233"/>
              <a:ext cx="0" cy="7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03" name="Rectangle 47"/>
            <p:cNvSpPr>
              <a:spLocks noChangeArrowheads="1"/>
            </p:cNvSpPr>
            <p:nvPr/>
          </p:nvSpPr>
          <p:spPr bwMode="auto">
            <a:xfrm>
              <a:off x="1430" y="3331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704" name="Line 48"/>
            <p:cNvSpPr>
              <a:spLocks noChangeShapeType="1"/>
            </p:cNvSpPr>
            <p:nvPr/>
          </p:nvSpPr>
          <p:spPr bwMode="auto">
            <a:xfrm flipV="1">
              <a:off x="1536" y="960"/>
              <a:ext cx="0" cy="216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05" name="Freeform 49"/>
            <p:cNvSpPr>
              <a:spLocks/>
            </p:cNvSpPr>
            <p:nvPr/>
          </p:nvSpPr>
          <p:spPr bwMode="auto">
            <a:xfrm>
              <a:off x="1544" y="3187"/>
              <a:ext cx="2943" cy="120"/>
            </a:xfrm>
            <a:custGeom>
              <a:avLst/>
              <a:gdLst>
                <a:gd name="T0" fmla="*/ 2098 w 2098"/>
                <a:gd name="T1" fmla="*/ 92 h 92"/>
                <a:gd name="T2" fmla="*/ 0 w 2098"/>
                <a:gd name="T3" fmla="*/ 92 h 92"/>
                <a:gd name="T4" fmla="*/ 0 w 2098"/>
                <a:gd name="T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98" h="92">
                  <a:moveTo>
                    <a:pt x="2098" y="92"/>
                  </a:moveTo>
                  <a:lnTo>
                    <a:pt x="0" y="92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06" name="Line 50"/>
            <p:cNvSpPr>
              <a:spLocks noChangeShapeType="1"/>
            </p:cNvSpPr>
            <p:nvPr/>
          </p:nvSpPr>
          <p:spPr bwMode="auto">
            <a:xfrm flipV="1">
              <a:off x="1512" y="3120"/>
              <a:ext cx="69" cy="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07" name="Line 51"/>
            <p:cNvSpPr>
              <a:spLocks noChangeShapeType="1"/>
            </p:cNvSpPr>
            <p:nvPr/>
          </p:nvSpPr>
          <p:spPr bwMode="auto">
            <a:xfrm flipV="1">
              <a:off x="1512" y="3168"/>
              <a:ext cx="69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6715" name="Group 59"/>
          <p:cNvGrpSpPr>
            <a:grpSpLocks/>
          </p:cNvGrpSpPr>
          <p:nvPr/>
        </p:nvGrpSpPr>
        <p:grpSpPr bwMode="auto">
          <a:xfrm>
            <a:off x="2755900" y="2762246"/>
            <a:ext cx="2162175" cy="2762250"/>
            <a:chOff x="1544" y="1228"/>
            <a:chExt cx="1362" cy="1740"/>
          </a:xfrm>
        </p:grpSpPr>
        <p:sp>
          <p:nvSpPr>
            <p:cNvPr id="326716" name="Freeform 60"/>
            <p:cNvSpPr>
              <a:spLocks/>
            </p:cNvSpPr>
            <p:nvPr/>
          </p:nvSpPr>
          <p:spPr bwMode="auto">
            <a:xfrm>
              <a:off x="1544" y="2096"/>
              <a:ext cx="1362" cy="872"/>
            </a:xfrm>
            <a:custGeom>
              <a:avLst/>
              <a:gdLst>
                <a:gd name="T0" fmla="*/ 0 w 971"/>
                <a:gd name="T1" fmla="*/ 669 h 669"/>
                <a:gd name="T2" fmla="*/ 0 w 971"/>
                <a:gd name="T3" fmla="*/ 0 h 669"/>
                <a:gd name="T4" fmla="*/ 971 w 971"/>
                <a:gd name="T5" fmla="*/ 0 h 669"/>
                <a:gd name="T6" fmla="*/ 0 w 971"/>
                <a:gd name="T7" fmla="*/ 669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1" h="669">
                  <a:moveTo>
                    <a:pt x="0" y="669"/>
                  </a:moveTo>
                  <a:lnTo>
                    <a:pt x="0" y="0"/>
                  </a:lnTo>
                  <a:lnTo>
                    <a:pt x="971" y="0"/>
                  </a:lnTo>
                  <a:lnTo>
                    <a:pt x="0" y="669"/>
                  </a:lnTo>
                  <a:close/>
                </a:path>
              </a:pathLst>
            </a:custGeom>
            <a:solidFill>
              <a:srgbClr val="FBD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6717" name="Freeform 61"/>
            <p:cNvSpPr>
              <a:spLocks/>
            </p:cNvSpPr>
            <p:nvPr/>
          </p:nvSpPr>
          <p:spPr bwMode="auto">
            <a:xfrm>
              <a:off x="1544" y="1228"/>
              <a:ext cx="1362" cy="868"/>
            </a:xfrm>
            <a:custGeom>
              <a:avLst/>
              <a:gdLst>
                <a:gd name="T0" fmla="*/ 0 w 971"/>
                <a:gd name="T1" fmla="*/ 0 h 666"/>
                <a:gd name="T2" fmla="*/ 0 w 971"/>
                <a:gd name="T3" fmla="*/ 666 h 666"/>
                <a:gd name="T4" fmla="*/ 971 w 971"/>
                <a:gd name="T5" fmla="*/ 666 h 666"/>
                <a:gd name="T6" fmla="*/ 0 w 971"/>
                <a:gd name="T7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1" h="666">
                  <a:moveTo>
                    <a:pt x="0" y="0"/>
                  </a:moveTo>
                  <a:lnTo>
                    <a:pt x="0" y="666"/>
                  </a:lnTo>
                  <a:lnTo>
                    <a:pt x="971" y="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D6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6720" name="Group 64"/>
          <p:cNvGrpSpPr>
            <a:grpSpLocks/>
          </p:cNvGrpSpPr>
          <p:nvPr/>
        </p:nvGrpSpPr>
        <p:grpSpPr bwMode="auto">
          <a:xfrm>
            <a:off x="2787656" y="3879846"/>
            <a:ext cx="2222504" cy="2043113"/>
            <a:chOff x="1564" y="1932"/>
            <a:chExt cx="1400" cy="1287"/>
          </a:xfrm>
        </p:grpSpPr>
        <p:cxnSp>
          <p:nvCxnSpPr>
            <p:cNvPr id="548914" name="Straight Connector 86"/>
            <p:cNvCxnSpPr>
              <a:cxnSpLocks noChangeShapeType="1"/>
            </p:cNvCxnSpPr>
            <p:nvPr/>
          </p:nvCxnSpPr>
          <p:spPr bwMode="auto">
            <a:xfrm>
              <a:off x="2901" y="2092"/>
              <a:ext cx="0" cy="1127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6721" name="Rectangle 65"/>
            <p:cNvSpPr>
              <a:spLocks noChangeArrowheads="1"/>
            </p:cNvSpPr>
            <p:nvPr/>
          </p:nvSpPr>
          <p:spPr bwMode="auto">
            <a:xfrm>
              <a:off x="2885" y="1932"/>
              <a:ext cx="7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E</a:t>
              </a:r>
              <a:endParaRPr lang="en-US" sz="1400" i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6722" name="Oval 66"/>
            <p:cNvSpPr>
              <a:spLocks noChangeArrowheads="1"/>
            </p:cNvSpPr>
            <p:nvPr/>
          </p:nvSpPr>
          <p:spPr bwMode="auto">
            <a:xfrm>
              <a:off x="2874" y="2069"/>
              <a:ext cx="66" cy="6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548912" name="Straight Connector 86"/>
            <p:cNvCxnSpPr>
              <a:cxnSpLocks noChangeShapeType="1"/>
            </p:cNvCxnSpPr>
            <p:nvPr/>
          </p:nvCxnSpPr>
          <p:spPr bwMode="auto">
            <a:xfrm>
              <a:off x="1564" y="2101"/>
              <a:ext cx="1333" cy="2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Total </a:t>
            </a:r>
            <a:r>
              <a:rPr lang="en-US" sz="3600" dirty="0" smtClean="0">
                <a:latin typeface="Century Gothic"/>
                <a:cs typeface="Century Gothic"/>
              </a:rPr>
              <a:t>Surplus is Maximized at Market Equilibrium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1" name="Rectangle 44"/>
          <p:cNvSpPr>
            <a:spLocks noChangeArrowheads="1"/>
          </p:cNvSpPr>
          <p:nvPr/>
        </p:nvSpPr>
        <p:spPr bwMode="auto">
          <a:xfrm>
            <a:off x="2362200" y="2590800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$22</a:t>
            </a:r>
            <a:endParaRPr lang="en-US" sz="1400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2" name="Rectangle 44"/>
          <p:cNvSpPr>
            <a:spLocks noChangeArrowheads="1"/>
          </p:cNvSpPr>
          <p:nvPr/>
        </p:nvSpPr>
        <p:spPr bwMode="auto">
          <a:xfrm>
            <a:off x="2487758" y="5392962"/>
            <a:ext cx="1490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 4</a:t>
            </a:r>
            <a:endParaRPr lang="en-US" sz="1400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834367"/>
            <a:ext cx="86716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What is the total surplus when price is at equilibrium?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2400" b="1" dirty="0" smtClean="0">
                <a:latin typeface="Century Gothic"/>
                <a:cs typeface="Century Gothic"/>
              </a:rPr>
              <a:t>$480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2400" b="1" dirty="0" smtClean="0">
                <a:latin typeface="Century Gothic"/>
                <a:cs typeface="Century Gothic"/>
              </a:rPr>
              <a:t>$720  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2400" b="1" dirty="0" smtClean="0">
                <a:latin typeface="Century Gothic"/>
                <a:cs typeface="Century Gothic"/>
              </a:rPr>
              <a:t>$1,080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2400" b="1" dirty="0" smtClean="0">
                <a:latin typeface="Century Gothic"/>
                <a:cs typeface="Century Gothic"/>
              </a:rPr>
              <a:t>$1,440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181" y="6307666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/>
                <a:cs typeface="Century Gothic"/>
                <a:hlinkClick r:id="rId3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/>
              <a:cs typeface="Century Gothic"/>
              <a:hlinkClick r:id="rId3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/>
                <a:cs typeface="Century Gothic"/>
                <a:hlinkClick r:id="rId3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/>
                <a:cs typeface="Century Gothic"/>
                <a:hlinkClick r:id="rId3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6986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a partner, discuss and be ready to share: </a:t>
            </a:r>
          </a:p>
          <a:p>
            <a:pPr marL="571500" indent="-571500">
              <a:buClr>
                <a:schemeClr val="accent3"/>
              </a:buClr>
              <a:buFont typeface="Wingdings" charset="2"/>
              <a:buChar char="§"/>
            </a:pPr>
            <a:r>
              <a:rPr lang="en-US" sz="3000" dirty="0"/>
              <a:t>Are you in favor of legalizing the sale of kidneys?  Why or why not?</a:t>
            </a:r>
          </a:p>
          <a:p>
            <a:pPr marL="571500" indent="-571500">
              <a:buClr>
                <a:schemeClr val="accent3"/>
              </a:buClr>
              <a:buFont typeface="Wingdings" charset="2"/>
              <a:buChar char="§"/>
            </a:pPr>
            <a:r>
              <a:rPr lang="en-US" sz="3000" dirty="0" smtClean="0"/>
              <a:t>Do you support the move to distribute organs in the United States based on “net benefit” rather than simply who’s been on the waiting list longest?  Why or why not?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3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5836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spc="0" dirty="0" smtClean="0"/>
              <a:t>THREE WAYS YOU MIGHT (UNSUCCESSFULLY) </a:t>
            </a:r>
            <a:r>
              <a:rPr lang="en-US" sz="3200" b="1" i="1" spc="0" dirty="0" smtClean="0"/>
              <a:t>TRY</a:t>
            </a:r>
            <a:r>
              <a:rPr lang="en-US" sz="3200" spc="0" dirty="0" smtClean="0"/>
              <a:t> TO INCREASE THE TOTAL SURPLUS</a:t>
            </a:r>
            <a:endParaRPr lang="en-US" sz="3200" spc="0" dirty="0"/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76200" y="1219200"/>
            <a:ext cx="9067800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667000" indent="-3810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3124200" indent="-3810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581400" indent="-3810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4038600" indent="-3810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sz="3200" b="1" dirty="0" smtClean="0">
                <a:latin typeface="Century Gothic"/>
                <a:cs typeface="Century Gothic"/>
              </a:rPr>
              <a:t>reallocate consumption among consumers</a:t>
            </a:r>
            <a:endParaRPr lang="en-US" sz="3200" b="1" dirty="0">
              <a:latin typeface="Century Gothic"/>
              <a:cs typeface="Century Gothic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3200" b="1" dirty="0" smtClean="0">
                <a:latin typeface="Century Gothic"/>
                <a:cs typeface="Century Gothic"/>
              </a:rPr>
              <a:t>reallocate sales </a:t>
            </a:r>
            <a:r>
              <a:rPr lang="en-US" sz="3200" b="1" dirty="0">
                <a:latin typeface="Century Gothic"/>
                <a:cs typeface="Century Gothic"/>
              </a:rPr>
              <a:t>among </a:t>
            </a:r>
            <a:r>
              <a:rPr lang="en-US" sz="3200" b="1" dirty="0" smtClean="0">
                <a:latin typeface="Century Gothic"/>
                <a:cs typeface="Century Gothic"/>
              </a:rPr>
              <a:t>sellers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sz="3200" b="1" dirty="0" smtClean="0">
                <a:latin typeface="Century Gothic"/>
                <a:cs typeface="Century Gothic"/>
              </a:rPr>
              <a:t>change the </a:t>
            </a:r>
            <a:r>
              <a:rPr lang="en-US" sz="3200" b="1" dirty="0">
                <a:latin typeface="Century Gothic"/>
                <a:cs typeface="Century Gothic"/>
              </a:rPr>
              <a:t>quantity </a:t>
            </a:r>
            <a:r>
              <a:rPr lang="en-US" sz="3200" b="1" dirty="0" smtClean="0">
                <a:latin typeface="Century Gothic"/>
                <a:cs typeface="Century Gothic"/>
              </a:rPr>
              <a:t>traded</a:t>
            </a:r>
            <a:endParaRPr lang="en-US" sz="3200" b="1" dirty="0">
              <a:latin typeface="Century Gothic"/>
              <a:cs typeface="Century Gothic"/>
            </a:endParaRP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SzTx/>
            </a:pPr>
            <a:endParaRPr lang="en-US" sz="2800" b="1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4044493"/>
            <a:ext cx="3276600" cy="281350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438400" y="3276600"/>
            <a:ext cx="457200" cy="99060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400550" y="3094566"/>
            <a:ext cx="114300" cy="117263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657600" y="3094566"/>
            <a:ext cx="152400" cy="1096434"/>
          </a:xfrm>
          <a:prstGeom prst="straightConnector1">
            <a:avLst/>
          </a:prstGeom>
          <a:ln w="38100">
            <a:solidFill>
              <a:srgbClr val="99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050367" y="2895600"/>
            <a:ext cx="969433" cy="1295400"/>
          </a:xfrm>
          <a:prstGeom prst="straightConnector1">
            <a:avLst/>
          </a:prstGeom>
          <a:ln w="38100">
            <a:solidFill>
              <a:srgbClr val="99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73748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5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21" name="Group 41"/>
          <p:cNvGrpSpPr>
            <a:grpSpLocks/>
          </p:cNvGrpSpPr>
          <p:nvPr/>
        </p:nvGrpSpPr>
        <p:grpSpPr bwMode="auto">
          <a:xfrm>
            <a:off x="2133600" y="1752600"/>
            <a:ext cx="4826001" cy="3495676"/>
            <a:chOff x="1344" y="1104"/>
            <a:chExt cx="3040" cy="2202"/>
          </a:xfrm>
        </p:grpSpPr>
        <p:sp>
          <p:nvSpPr>
            <p:cNvPr id="327722" name="Rectangle 42"/>
            <p:cNvSpPr>
              <a:spLocks noChangeArrowheads="1"/>
            </p:cNvSpPr>
            <p:nvPr/>
          </p:nvSpPr>
          <p:spPr bwMode="auto">
            <a:xfrm>
              <a:off x="4324" y="1104"/>
              <a:ext cx="5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S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7723" name="Rectangle 43"/>
            <p:cNvSpPr>
              <a:spLocks noChangeArrowheads="1"/>
            </p:cNvSpPr>
            <p:nvPr/>
          </p:nvSpPr>
          <p:spPr bwMode="auto">
            <a:xfrm>
              <a:off x="4300" y="3170"/>
              <a:ext cx="8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D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7724" name="Line 44"/>
            <p:cNvSpPr>
              <a:spLocks noChangeShapeType="1"/>
            </p:cNvSpPr>
            <p:nvPr/>
          </p:nvSpPr>
          <p:spPr bwMode="auto">
            <a:xfrm flipH="1">
              <a:off x="1344" y="1185"/>
              <a:ext cx="2949" cy="2031"/>
            </a:xfrm>
            <a:prstGeom prst="line">
              <a:avLst/>
            </a:prstGeom>
            <a:noFill/>
            <a:ln w="36513">
              <a:solidFill>
                <a:srgbClr val="EE313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25" name="Line 45"/>
            <p:cNvSpPr>
              <a:spLocks noChangeShapeType="1"/>
            </p:cNvSpPr>
            <p:nvPr/>
          </p:nvSpPr>
          <p:spPr bwMode="auto">
            <a:xfrm>
              <a:off x="1344" y="1152"/>
              <a:ext cx="2927" cy="2060"/>
            </a:xfrm>
            <a:prstGeom prst="line">
              <a:avLst/>
            </a:prstGeom>
            <a:noFill/>
            <a:ln w="36513">
              <a:solidFill>
                <a:srgbClr val="3C5D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7726" name="Group 46"/>
          <p:cNvGrpSpPr>
            <a:grpSpLocks/>
          </p:cNvGrpSpPr>
          <p:nvPr/>
        </p:nvGrpSpPr>
        <p:grpSpPr bwMode="auto">
          <a:xfrm>
            <a:off x="3657600" y="1295400"/>
            <a:ext cx="1784350" cy="2652713"/>
            <a:chOff x="2304" y="816"/>
            <a:chExt cx="1124" cy="1671"/>
          </a:xfrm>
        </p:grpSpPr>
        <p:sp>
          <p:nvSpPr>
            <p:cNvPr id="327727" name="Line 47"/>
            <p:cNvSpPr>
              <a:spLocks noChangeShapeType="1"/>
            </p:cNvSpPr>
            <p:nvPr/>
          </p:nvSpPr>
          <p:spPr bwMode="auto">
            <a:xfrm>
              <a:off x="2359" y="1938"/>
              <a:ext cx="0" cy="4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28" name="Freeform 48"/>
            <p:cNvSpPr>
              <a:spLocks/>
            </p:cNvSpPr>
            <p:nvPr/>
          </p:nvSpPr>
          <p:spPr bwMode="auto">
            <a:xfrm>
              <a:off x="2337" y="2407"/>
              <a:ext cx="48" cy="80"/>
            </a:xfrm>
            <a:custGeom>
              <a:avLst/>
              <a:gdLst>
                <a:gd name="T0" fmla="*/ 6 w 13"/>
                <a:gd name="T1" fmla="*/ 4 h 22"/>
                <a:gd name="T2" fmla="*/ 13 w 13"/>
                <a:gd name="T3" fmla="*/ 0 h 22"/>
                <a:gd name="T4" fmla="*/ 13 w 13"/>
                <a:gd name="T5" fmla="*/ 1 h 22"/>
                <a:gd name="T6" fmla="*/ 9 w 13"/>
                <a:gd name="T7" fmla="*/ 11 h 22"/>
                <a:gd name="T8" fmla="*/ 6 w 13"/>
                <a:gd name="T9" fmla="*/ 22 h 22"/>
                <a:gd name="T10" fmla="*/ 4 w 13"/>
                <a:gd name="T11" fmla="*/ 11 h 22"/>
                <a:gd name="T12" fmla="*/ 0 w 13"/>
                <a:gd name="T13" fmla="*/ 1 h 22"/>
                <a:gd name="T14" fmla="*/ 0 w 13"/>
                <a:gd name="T15" fmla="*/ 0 h 22"/>
                <a:gd name="T16" fmla="*/ 6 w 13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6" y="4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5"/>
                    <a:pt x="7" y="19"/>
                    <a:pt x="6" y="22"/>
                  </a:cubicBezTo>
                  <a:cubicBezTo>
                    <a:pt x="6" y="19"/>
                    <a:pt x="5" y="15"/>
                    <a:pt x="4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29" name="Line 49"/>
            <p:cNvSpPr>
              <a:spLocks noChangeShapeType="1"/>
            </p:cNvSpPr>
            <p:nvPr/>
          </p:nvSpPr>
          <p:spPr bwMode="auto">
            <a:xfrm flipH="1">
              <a:off x="2354" y="1440"/>
              <a:ext cx="478" cy="71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30" name="Freeform 50"/>
            <p:cNvSpPr>
              <a:spLocks/>
            </p:cNvSpPr>
            <p:nvPr/>
          </p:nvSpPr>
          <p:spPr bwMode="auto">
            <a:xfrm>
              <a:off x="2304" y="816"/>
              <a:ext cx="1124" cy="624"/>
            </a:xfrm>
            <a:custGeom>
              <a:avLst/>
              <a:gdLst>
                <a:gd name="T0" fmla="*/ 267 w 284"/>
                <a:gd name="T1" fmla="*/ 173 h 173"/>
                <a:gd name="T2" fmla="*/ 284 w 284"/>
                <a:gd name="T3" fmla="*/ 156 h 173"/>
                <a:gd name="T4" fmla="*/ 284 w 284"/>
                <a:gd name="T5" fmla="*/ 17 h 173"/>
                <a:gd name="T6" fmla="*/ 267 w 284"/>
                <a:gd name="T7" fmla="*/ 0 h 173"/>
                <a:gd name="T8" fmla="*/ 17 w 284"/>
                <a:gd name="T9" fmla="*/ 0 h 173"/>
                <a:gd name="T10" fmla="*/ 0 w 284"/>
                <a:gd name="T11" fmla="*/ 17 h 173"/>
                <a:gd name="T12" fmla="*/ 0 w 284"/>
                <a:gd name="T13" fmla="*/ 156 h 173"/>
                <a:gd name="T14" fmla="*/ 17 w 284"/>
                <a:gd name="T15" fmla="*/ 173 h 173"/>
                <a:gd name="T16" fmla="*/ 267 w 284"/>
                <a:gd name="T1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173">
                  <a:moveTo>
                    <a:pt x="267" y="173"/>
                  </a:moveTo>
                  <a:cubicBezTo>
                    <a:pt x="276" y="173"/>
                    <a:pt x="284" y="165"/>
                    <a:pt x="284" y="156"/>
                  </a:cubicBezTo>
                  <a:cubicBezTo>
                    <a:pt x="284" y="17"/>
                    <a:pt x="284" y="17"/>
                    <a:pt x="284" y="17"/>
                  </a:cubicBezTo>
                  <a:cubicBezTo>
                    <a:pt x="284" y="7"/>
                    <a:pt x="276" y="0"/>
                    <a:pt x="26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5"/>
                    <a:pt x="8" y="173"/>
                    <a:pt x="17" y="173"/>
                  </a:cubicBezTo>
                  <a:lnTo>
                    <a:pt x="267" y="173"/>
                  </a:lnTo>
                  <a:close/>
                </a:path>
              </a:pathLst>
            </a:custGeom>
            <a:solidFill>
              <a:srgbClr val="D7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31" name="Rectangle 51"/>
            <p:cNvSpPr>
              <a:spLocks noChangeArrowheads="1"/>
            </p:cNvSpPr>
            <p:nvPr/>
          </p:nvSpPr>
          <p:spPr bwMode="auto">
            <a:xfrm>
              <a:off x="2352" y="864"/>
              <a:ext cx="101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Loss in consumer surplus if the book is taken from Ana and given to Bob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27732" name="Group 52"/>
          <p:cNvGrpSpPr>
            <a:grpSpLocks/>
          </p:cNvGrpSpPr>
          <p:nvPr/>
        </p:nvGrpSpPr>
        <p:grpSpPr bwMode="auto">
          <a:xfrm>
            <a:off x="838200" y="1246187"/>
            <a:ext cx="7999413" cy="4837113"/>
            <a:chOff x="528" y="785"/>
            <a:chExt cx="5039" cy="3047"/>
          </a:xfrm>
        </p:grpSpPr>
        <p:sp>
          <p:nvSpPr>
            <p:cNvPr id="327733" name="Rectangle 53"/>
            <p:cNvSpPr>
              <a:spLocks noChangeArrowheads="1"/>
            </p:cNvSpPr>
            <p:nvPr/>
          </p:nvSpPr>
          <p:spPr bwMode="auto">
            <a:xfrm>
              <a:off x="2668" y="3661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1,000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7734" name="Rectangle 54"/>
            <p:cNvSpPr>
              <a:spLocks noChangeArrowheads="1"/>
            </p:cNvSpPr>
            <p:nvPr/>
          </p:nvSpPr>
          <p:spPr bwMode="auto">
            <a:xfrm>
              <a:off x="1129" y="2132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30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7735" name="Line 55"/>
            <p:cNvSpPr>
              <a:spLocks noChangeShapeType="1"/>
            </p:cNvSpPr>
            <p:nvPr/>
          </p:nvSpPr>
          <p:spPr bwMode="auto">
            <a:xfrm>
              <a:off x="1320" y="2205"/>
              <a:ext cx="8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36" name="Rectangle 56"/>
            <p:cNvSpPr>
              <a:spLocks noChangeArrowheads="1"/>
            </p:cNvSpPr>
            <p:nvPr/>
          </p:nvSpPr>
          <p:spPr bwMode="auto">
            <a:xfrm>
              <a:off x="1062" y="1805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$35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7737" name="Line 57"/>
            <p:cNvSpPr>
              <a:spLocks noChangeShapeType="1"/>
            </p:cNvSpPr>
            <p:nvPr/>
          </p:nvSpPr>
          <p:spPr bwMode="auto">
            <a:xfrm>
              <a:off x="1320" y="1879"/>
              <a:ext cx="8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38" name="Rectangle 58"/>
            <p:cNvSpPr>
              <a:spLocks noChangeArrowheads="1"/>
            </p:cNvSpPr>
            <p:nvPr/>
          </p:nvSpPr>
          <p:spPr bwMode="auto">
            <a:xfrm>
              <a:off x="1129" y="2455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25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7739" name="Line 59"/>
            <p:cNvSpPr>
              <a:spLocks noChangeShapeType="1"/>
            </p:cNvSpPr>
            <p:nvPr/>
          </p:nvSpPr>
          <p:spPr bwMode="auto">
            <a:xfrm>
              <a:off x="1320" y="2529"/>
              <a:ext cx="8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40" name="Line 60"/>
            <p:cNvSpPr>
              <a:spLocks noChangeShapeType="1"/>
            </p:cNvSpPr>
            <p:nvPr/>
          </p:nvSpPr>
          <p:spPr bwMode="auto">
            <a:xfrm flipV="1">
              <a:off x="2816" y="3542"/>
              <a:ext cx="0" cy="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41" name="Rectangle 61"/>
            <p:cNvSpPr>
              <a:spLocks noChangeArrowheads="1"/>
            </p:cNvSpPr>
            <p:nvPr/>
          </p:nvSpPr>
          <p:spPr bwMode="auto">
            <a:xfrm>
              <a:off x="1195" y="3661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7742" name="Line 62"/>
            <p:cNvSpPr>
              <a:spLocks noChangeShapeType="1"/>
            </p:cNvSpPr>
            <p:nvPr/>
          </p:nvSpPr>
          <p:spPr bwMode="auto">
            <a:xfrm flipH="1" flipV="1">
              <a:off x="1320" y="785"/>
              <a:ext cx="3" cy="264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43" name="Freeform 63"/>
            <p:cNvSpPr>
              <a:spLocks/>
            </p:cNvSpPr>
            <p:nvPr/>
          </p:nvSpPr>
          <p:spPr bwMode="auto">
            <a:xfrm>
              <a:off x="1320" y="3487"/>
              <a:ext cx="3224" cy="143"/>
            </a:xfrm>
            <a:custGeom>
              <a:avLst/>
              <a:gdLst>
                <a:gd name="T0" fmla="*/ 2599 w 2599"/>
                <a:gd name="T1" fmla="*/ 115 h 115"/>
                <a:gd name="T2" fmla="*/ 0 w 2599"/>
                <a:gd name="T3" fmla="*/ 115 h 115"/>
                <a:gd name="T4" fmla="*/ 3 w 2599"/>
                <a:gd name="T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99" h="115">
                  <a:moveTo>
                    <a:pt x="2599" y="115"/>
                  </a:moveTo>
                  <a:lnTo>
                    <a:pt x="0" y="115"/>
                  </a:lnTo>
                  <a:lnTo>
                    <a:pt x="3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44" name="Line 64"/>
            <p:cNvSpPr>
              <a:spLocks noChangeShapeType="1"/>
            </p:cNvSpPr>
            <p:nvPr/>
          </p:nvSpPr>
          <p:spPr bwMode="auto">
            <a:xfrm flipV="1">
              <a:off x="1282" y="3408"/>
              <a:ext cx="77" cy="4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45" name="Line 65"/>
            <p:cNvSpPr>
              <a:spLocks noChangeShapeType="1"/>
            </p:cNvSpPr>
            <p:nvPr/>
          </p:nvSpPr>
          <p:spPr bwMode="auto">
            <a:xfrm flipV="1">
              <a:off x="1282" y="3466"/>
              <a:ext cx="77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46" name="Rectangle 36"/>
            <p:cNvSpPr>
              <a:spLocks noChangeArrowheads="1"/>
            </p:cNvSpPr>
            <p:nvPr/>
          </p:nvSpPr>
          <p:spPr bwMode="auto">
            <a:xfrm>
              <a:off x="528" y="824"/>
              <a:ext cx="10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of book</a:t>
              </a:r>
              <a:endParaRPr lang="en-US" sz="1400" b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7747" name="Rectangle 101"/>
            <p:cNvSpPr>
              <a:spLocks noChangeArrowheads="1"/>
            </p:cNvSpPr>
            <p:nvPr/>
          </p:nvSpPr>
          <p:spPr bwMode="auto">
            <a:xfrm>
              <a:off x="3840" y="3696"/>
              <a:ext cx="17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Quantity of books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27748" name="Group 68"/>
          <p:cNvGrpSpPr>
            <a:grpSpLocks/>
          </p:cNvGrpSpPr>
          <p:nvPr/>
        </p:nvGrpSpPr>
        <p:grpSpPr bwMode="auto">
          <a:xfrm>
            <a:off x="2181228" y="3200400"/>
            <a:ext cx="2346327" cy="2379663"/>
            <a:chOff x="1380" y="2008"/>
            <a:chExt cx="1478" cy="1499"/>
          </a:xfrm>
        </p:grpSpPr>
        <p:sp>
          <p:nvSpPr>
            <p:cNvPr id="327749" name="Rectangle 69"/>
            <p:cNvSpPr>
              <a:spLocks noChangeArrowheads="1"/>
            </p:cNvSpPr>
            <p:nvPr/>
          </p:nvSpPr>
          <p:spPr bwMode="auto">
            <a:xfrm>
              <a:off x="2790" y="2008"/>
              <a:ext cx="6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E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cxnSp>
          <p:nvCxnSpPr>
            <p:cNvPr id="548914" name="Straight Connector 86"/>
            <p:cNvCxnSpPr>
              <a:cxnSpLocks noChangeShapeType="1"/>
            </p:cNvCxnSpPr>
            <p:nvPr/>
          </p:nvCxnSpPr>
          <p:spPr bwMode="auto">
            <a:xfrm>
              <a:off x="2809" y="2208"/>
              <a:ext cx="7" cy="1299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" name="Straight Connector 86"/>
            <p:cNvCxnSpPr>
              <a:cxnSpLocks noChangeShapeType="1"/>
            </p:cNvCxnSpPr>
            <p:nvPr/>
          </p:nvCxnSpPr>
          <p:spPr bwMode="auto">
            <a:xfrm>
              <a:off x="1380" y="2195"/>
              <a:ext cx="1452" cy="1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752" name="Oval 72"/>
            <p:cNvSpPr>
              <a:spLocks noChangeArrowheads="1"/>
            </p:cNvSpPr>
            <p:nvPr/>
          </p:nvSpPr>
          <p:spPr bwMode="auto">
            <a:xfrm>
              <a:off x="2785" y="2159"/>
              <a:ext cx="73" cy="7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27753" name="Group 73"/>
          <p:cNvGrpSpPr>
            <a:grpSpLocks/>
          </p:cNvGrpSpPr>
          <p:nvPr/>
        </p:nvGrpSpPr>
        <p:grpSpPr bwMode="auto">
          <a:xfrm>
            <a:off x="2209800" y="2590800"/>
            <a:ext cx="3125789" cy="1482725"/>
            <a:chOff x="1392" y="1632"/>
            <a:chExt cx="1969" cy="934"/>
          </a:xfrm>
        </p:grpSpPr>
        <p:sp>
          <p:nvSpPr>
            <p:cNvPr id="327754" name="Rectangle 74"/>
            <p:cNvSpPr>
              <a:spLocks noChangeArrowheads="1"/>
            </p:cNvSpPr>
            <p:nvPr/>
          </p:nvSpPr>
          <p:spPr bwMode="auto">
            <a:xfrm>
              <a:off x="2303" y="1632"/>
              <a:ext cx="8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A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7755" name="Rectangle 75"/>
            <p:cNvSpPr>
              <a:spLocks noChangeArrowheads="1"/>
            </p:cNvSpPr>
            <p:nvPr/>
          </p:nvSpPr>
          <p:spPr bwMode="auto">
            <a:xfrm>
              <a:off x="3296" y="2320"/>
              <a:ext cx="6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B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7756" name="Oval 76"/>
            <p:cNvSpPr>
              <a:spLocks noChangeArrowheads="1"/>
            </p:cNvSpPr>
            <p:nvPr/>
          </p:nvSpPr>
          <p:spPr bwMode="auto">
            <a:xfrm>
              <a:off x="2319" y="1827"/>
              <a:ext cx="75" cy="7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7757" name="Oval 77"/>
            <p:cNvSpPr>
              <a:spLocks noChangeArrowheads="1"/>
            </p:cNvSpPr>
            <p:nvPr/>
          </p:nvSpPr>
          <p:spPr bwMode="auto">
            <a:xfrm>
              <a:off x="3276" y="2489"/>
              <a:ext cx="77" cy="7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cxnSp>
          <p:nvCxnSpPr>
            <p:cNvPr id="548912" name="Straight Connector 86"/>
            <p:cNvCxnSpPr>
              <a:cxnSpLocks noChangeShapeType="1"/>
            </p:cNvCxnSpPr>
            <p:nvPr/>
          </p:nvCxnSpPr>
          <p:spPr bwMode="auto">
            <a:xfrm>
              <a:off x="1405" y="2526"/>
              <a:ext cx="1856" cy="1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" name="Straight Connector 86"/>
            <p:cNvCxnSpPr>
              <a:cxnSpLocks noChangeShapeType="1"/>
            </p:cNvCxnSpPr>
            <p:nvPr/>
          </p:nvCxnSpPr>
          <p:spPr bwMode="auto">
            <a:xfrm>
              <a:off x="1392" y="1877"/>
              <a:ext cx="912" cy="0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</a:t>
            </a:r>
            <a:r>
              <a:rPr lang="en-US" sz="3600" spc="0" dirty="0" smtClean="0"/>
              <a:t>HY REALLOCATING CONSUMPTION LOWERS CONSUMER SURPLUS</a:t>
            </a:r>
            <a:endParaRPr lang="en-US" sz="3600" spc="0" dirty="0"/>
          </a:p>
        </p:txBody>
      </p:sp>
      <p:pic>
        <p:nvPicPr>
          <p:cNvPr id="9218" name="Picture 2" descr="Man sta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92" y="3116010"/>
            <a:ext cx="1171575" cy="32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sxc.hu/pic/l/m/mz/mzacha/1391244_6471322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495138" y="2667000"/>
            <a:ext cx="111546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722" y="1822827"/>
            <a:ext cx="1848908" cy="983873"/>
          </a:xfrm>
          <a:prstGeom prst="cloudCallou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It’s worth $35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52401" y="1676400"/>
            <a:ext cx="1409170" cy="1179512"/>
          </a:xfrm>
          <a:prstGeom prst="cloudCallout">
            <a:avLst>
              <a:gd name="adj1" fmla="val -4451"/>
              <a:gd name="adj2" fmla="val 7557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8" name="AutoShape 6" descr="http://t3.gstatic.com/images?q=tbn:ANd9GcQY7oO7xG_Jcm2-vzGPQjxBBLsoiGr4U7NRxVddkwrflcSOZDs3kg"/>
          <p:cNvSpPr>
            <a:spLocks noChangeAspect="1" noChangeArrowheads="1"/>
          </p:cNvSpPr>
          <p:nvPr/>
        </p:nvSpPr>
        <p:spPr bwMode="auto">
          <a:xfrm>
            <a:off x="63500" y="-136525"/>
            <a:ext cx="11049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" name="Cloud Callout 48"/>
          <p:cNvSpPr/>
          <p:nvPr/>
        </p:nvSpPr>
        <p:spPr>
          <a:xfrm>
            <a:off x="7506230" y="1600200"/>
            <a:ext cx="1409170" cy="1179512"/>
          </a:xfrm>
          <a:prstGeom prst="cloudCallout">
            <a:avLst>
              <a:gd name="adj1" fmla="val -4451"/>
              <a:gd name="adj2" fmla="val 7557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47492" y="1676400"/>
            <a:ext cx="1848908" cy="983873"/>
          </a:xfrm>
          <a:prstGeom prst="cloudCallou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It’s worth $25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94890">
            <a:off x="821937" y="3894168"/>
            <a:ext cx="653196" cy="83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035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54695E-7 -0.02915 L 0.19858 -0.16381 C 0.24024 -0.19435 0.30238 -0.21124 0.3673 -0.21124 C 0.44142 -0.21124 0.50095 -0.19435 0.54209 -0.16381 L 0.74084 -0.02915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42" y="-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86"/>
          <p:cNvCxnSpPr>
            <a:cxnSpLocks noChangeShapeType="1"/>
          </p:cNvCxnSpPr>
          <p:nvPr/>
        </p:nvCxnSpPr>
        <p:spPr bwMode="auto">
          <a:xfrm>
            <a:off x="2286000" y="3023078"/>
            <a:ext cx="2760663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29809" name="Group 81"/>
          <p:cNvGrpSpPr>
            <a:grpSpLocks/>
          </p:cNvGrpSpPr>
          <p:nvPr/>
        </p:nvGrpSpPr>
        <p:grpSpPr bwMode="auto">
          <a:xfrm>
            <a:off x="2286000" y="1812925"/>
            <a:ext cx="4341813" cy="3262313"/>
            <a:chOff x="1440" y="1142"/>
            <a:chExt cx="2735" cy="2055"/>
          </a:xfrm>
        </p:grpSpPr>
        <p:sp>
          <p:nvSpPr>
            <p:cNvPr id="329810" name="Rectangle 82"/>
            <p:cNvSpPr>
              <a:spLocks noChangeArrowheads="1"/>
            </p:cNvSpPr>
            <p:nvPr/>
          </p:nvSpPr>
          <p:spPr bwMode="auto">
            <a:xfrm>
              <a:off x="4111" y="1142"/>
              <a:ext cx="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S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9811" name="Rectangle 83"/>
            <p:cNvSpPr>
              <a:spLocks noChangeArrowheads="1"/>
            </p:cNvSpPr>
            <p:nvPr/>
          </p:nvSpPr>
          <p:spPr bwMode="auto">
            <a:xfrm>
              <a:off x="4091" y="3061"/>
              <a:ext cx="8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D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9812" name="Line 84"/>
            <p:cNvSpPr>
              <a:spLocks noChangeShapeType="1"/>
            </p:cNvSpPr>
            <p:nvPr/>
          </p:nvSpPr>
          <p:spPr bwMode="auto">
            <a:xfrm flipH="1">
              <a:off x="1440" y="1273"/>
              <a:ext cx="2642" cy="1847"/>
            </a:xfrm>
            <a:prstGeom prst="line">
              <a:avLst/>
            </a:prstGeom>
            <a:noFill/>
            <a:ln w="38100">
              <a:solidFill>
                <a:srgbClr val="EE313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9813" name="Line 85"/>
            <p:cNvSpPr>
              <a:spLocks noChangeShapeType="1"/>
            </p:cNvSpPr>
            <p:nvPr/>
          </p:nvSpPr>
          <p:spPr bwMode="auto">
            <a:xfrm>
              <a:off x="1440" y="1296"/>
              <a:ext cx="2626" cy="1802"/>
            </a:xfrm>
            <a:prstGeom prst="line">
              <a:avLst/>
            </a:prstGeom>
            <a:noFill/>
            <a:ln w="38100">
              <a:solidFill>
                <a:srgbClr val="3C5D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4360863" y="3492500"/>
            <a:ext cx="9525" cy="182403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912" name="Straight Connector 86"/>
          <p:cNvCxnSpPr>
            <a:cxnSpLocks noChangeShapeType="1"/>
          </p:cNvCxnSpPr>
          <p:nvPr/>
        </p:nvCxnSpPr>
        <p:spPr bwMode="auto">
          <a:xfrm>
            <a:off x="2376488" y="3481388"/>
            <a:ext cx="2001837" cy="1587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9817" name="Rectangle 89"/>
          <p:cNvSpPr>
            <a:spLocks noChangeArrowheads="1"/>
          </p:cNvSpPr>
          <p:nvPr/>
        </p:nvSpPr>
        <p:spPr bwMode="auto">
          <a:xfrm>
            <a:off x="4335463" y="3195638"/>
            <a:ext cx="962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E</a:t>
            </a:r>
            <a:endParaRPr lang="en-US" sz="14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29818" name="Oval 90"/>
          <p:cNvSpPr>
            <a:spLocks noChangeArrowheads="1"/>
          </p:cNvSpPr>
          <p:nvPr/>
        </p:nvSpPr>
        <p:spPr bwMode="auto">
          <a:xfrm>
            <a:off x="4313238" y="3425825"/>
            <a:ext cx="115887" cy="1031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9820" name="Freeform 92"/>
          <p:cNvSpPr>
            <a:spLocks/>
          </p:cNvSpPr>
          <p:nvPr/>
        </p:nvSpPr>
        <p:spPr bwMode="auto">
          <a:xfrm>
            <a:off x="5027613" y="3806825"/>
            <a:ext cx="71437" cy="112712"/>
          </a:xfrm>
          <a:custGeom>
            <a:avLst/>
            <a:gdLst>
              <a:gd name="T0" fmla="*/ 7 w 14"/>
              <a:gd name="T1" fmla="*/ 4 h 22"/>
              <a:gd name="T2" fmla="*/ 13 w 14"/>
              <a:gd name="T3" fmla="*/ 0 h 22"/>
              <a:gd name="T4" fmla="*/ 14 w 14"/>
              <a:gd name="T5" fmla="*/ 0 h 22"/>
              <a:gd name="T6" fmla="*/ 9 w 14"/>
              <a:gd name="T7" fmla="*/ 10 h 22"/>
              <a:gd name="T8" fmla="*/ 7 w 14"/>
              <a:gd name="T9" fmla="*/ 22 h 22"/>
              <a:gd name="T10" fmla="*/ 5 w 14"/>
              <a:gd name="T11" fmla="*/ 10 h 22"/>
              <a:gd name="T12" fmla="*/ 0 w 14"/>
              <a:gd name="T13" fmla="*/ 0 h 22"/>
              <a:gd name="T14" fmla="*/ 0 w 14"/>
              <a:gd name="T15" fmla="*/ 0 h 22"/>
              <a:gd name="T16" fmla="*/ 7 w 14"/>
              <a:gd name="T17" fmla="*/ 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22">
                <a:moveTo>
                  <a:pt x="7" y="4"/>
                </a:move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4"/>
                  <a:pt x="8" y="18"/>
                  <a:pt x="7" y="22"/>
                </a:cubicBezTo>
                <a:cubicBezTo>
                  <a:pt x="6" y="18"/>
                  <a:pt x="5" y="14"/>
                  <a:pt x="5" y="1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7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9821" name="Line 93"/>
          <p:cNvSpPr>
            <a:spLocks noChangeShapeType="1"/>
          </p:cNvSpPr>
          <p:nvPr/>
        </p:nvSpPr>
        <p:spPr bwMode="auto">
          <a:xfrm>
            <a:off x="5064125" y="3105150"/>
            <a:ext cx="0" cy="727075"/>
          </a:xfrm>
          <a:prstGeom prst="line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9822" name="Line 94"/>
          <p:cNvSpPr>
            <a:spLocks noChangeShapeType="1"/>
          </p:cNvSpPr>
          <p:nvPr/>
        </p:nvSpPr>
        <p:spPr bwMode="auto">
          <a:xfrm flipH="1">
            <a:off x="5089525" y="3416300"/>
            <a:ext cx="274637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9823" name="Freeform 95"/>
          <p:cNvSpPr>
            <a:spLocks/>
          </p:cNvSpPr>
          <p:nvPr/>
        </p:nvSpPr>
        <p:spPr bwMode="auto">
          <a:xfrm>
            <a:off x="5343525" y="3047999"/>
            <a:ext cx="2200275" cy="1003301"/>
          </a:xfrm>
          <a:custGeom>
            <a:avLst/>
            <a:gdLst>
              <a:gd name="T0" fmla="*/ 241 w 258"/>
              <a:gd name="T1" fmla="*/ 210 h 210"/>
              <a:gd name="T2" fmla="*/ 258 w 258"/>
              <a:gd name="T3" fmla="*/ 193 h 210"/>
              <a:gd name="T4" fmla="*/ 258 w 258"/>
              <a:gd name="T5" fmla="*/ 17 h 210"/>
              <a:gd name="T6" fmla="*/ 241 w 258"/>
              <a:gd name="T7" fmla="*/ 0 h 210"/>
              <a:gd name="T8" fmla="*/ 17 w 258"/>
              <a:gd name="T9" fmla="*/ 0 h 210"/>
              <a:gd name="T10" fmla="*/ 0 w 258"/>
              <a:gd name="T11" fmla="*/ 17 h 210"/>
              <a:gd name="T12" fmla="*/ 0 w 258"/>
              <a:gd name="T13" fmla="*/ 193 h 210"/>
              <a:gd name="T14" fmla="*/ 17 w 258"/>
              <a:gd name="T15" fmla="*/ 210 h 210"/>
              <a:gd name="T16" fmla="*/ 241 w 258"/>
              <a:gd name="T17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8" h="210">
                <a:moveTo>
                  <a:pt x="241" y="210"/>
                </a:moveTo>
                <a:cubicBezTo>
                  <a:pt x="251" y="210"/>
                  <a:pt x="258" y="203"/>
                  <a:pt x="258" y="193"/>
                </a:cubicBezTo>
                <a:cubicBezTo>
                  <a:pt x="258" y="17"/>
                  <a:pt x="258" y="17"/>
                  <a:pt x="258" y="17"/>
                </a:cubicBezTo>
                <a:cubicBezTo>
                  <a:pt x="258" y="8"/>
                  <a:pt x="251" y="0"/>
                  <a:pt x="241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193"/>
                  <a:pt x="0" y="193"/>
                  <a:pt x="0" y="193"/>
                </a:cubicBezTo>
                <a:cubicBezTo>
                  <a:pt x="0" y="203"/>
                  <a:pt x="8" y="210"/>
                  <a:pt x="17" y="210"/>
                </a:cubicBezTo>
                <a:lnTo>
                  <a:pt x="241" y="210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9824" name="Rectangle 96"/>
          <p:cNvSpPr>
            <a:spLocks noChangeArrowheads="1"/>
          </p:cNvSpPr>
          <p:nvPr/>
        </p:nvSpPr>
        <p:spPr bwMode="auto">
          <a:xfrm>
            <a:off x="5446713" y="3081338"/>
            <a:ext cx="20208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Loss in producer surplus if Yvonne is made to sell the book instead of Xavier</a:t>
            </a:r>
            <a:endParaRPr lang="en-US" sz="1400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grpSp>
        <p:nvGrpSpPr>
          <p:cNvPr id="329825" name="Group 97"/>
          <p:cNvGrpSpPr>
            <a:grpSpLocks/>
          </p:cNvGrpSpPr>
          <p:nvPr/>
        </p:nvGrpSpPr>
        <p:grpSpPr bwMode="auto">
          <a:xfrm>
            <a:off x="1839913" y="1143000"/>
            <a:ext cx="6503987" cy="4711701"/>
            <a:chOff x="1159" y="720"/>
            <a:chExt cx="4097" cy="2968"/>
          </a:xfrm>
        </p:grpSpPr>
        <p:sp>
          <p:nvSpPr>
            <p:cNvPr id="329826" name="Line 98"/>
            <p:cNvSpPr>
              <a:spLocks noChangeShapeType="1"/>
            </p:cNvSpPr>
            <p:nvPr/>
          </p:nvSpPr>
          <p:spPr bwMode="auto">
            <a:xfrm flipV="1">
              <a:off x="1418" y="907"/>
              <a:ext cx="0" cy="24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9827" name="Rectangle 99"/>
            <p:cNvSpPr>
              <a:spLocks noChangeArrowheads="1"/>
            </p:cNvSpPr>
            <p:nvPr/>
          </p:nvSpPr>
          <p:spPr bwMode="auto">
            <a:xfrm>
              <a:off x="2633" y="3504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1,000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9828" name="Rectangle 100"/>
            <p:cNvSpPr>
              <a:spLocks noChangeArrowheads="1"/>
            </p:cNvSpPr>
            <p:nvPr/>
          </p:nvSpPr>
          <p:spPr bwMode="auto">
            <a:xfrm>
              <a:off x="1252" y="2124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30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9829" name="Line 101"/>
            <p:cNvSpPr>
              <a:spLocks noChangeShapeType="1"/>
            </p:cNvSpPr>
            <p:nvPr/>
          </p:nvSpPr>
          <p:spPr bwMode="auto">
            <a:xfrm>
              <a:off x="1425" y="2191"/>
              <a:ext cx="7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9830" name="Rectangle 102"/>
            <p:cNvSpPr>
              <a:spLocks noChangeArrowheads="1"/>
            </p:cNvSpPr>
            <p:nvPr/>
          </p:nvSpPr>
          <p:spPr bwMode="auto">
            <a:xfrm>
              <a:off x="1192" y="1833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$35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9831" name="Line 103"/>
            <p:cNvSpPr>
              <a:spLocks noChangeShapeType="1"/>
            </p:cNvSpPr>
            <p:nvPr/>
          </p:nvSpPr>
          <p:spPr bwMode="auto">
            <a:xfrm>
              <a:off x="1425" y="1899"/>
              <a:ext cx="7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9832" name="Rectangle 104"/>
            <p:cNvSpPr>
              <a:spLocks noChangeArrowheads="1"/>
            </p:cNvSpPr>
            <p:nvPr/>
          </p:nvSpPr>
          <p:spPr bwMode="auto">
            <a:xfrm>
              <a:off x="1252" y="2416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25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9833" name="Line 105"/>
            <p:cNvSpPr>
              <a:spLocks noChangeShapeType="1"/>
            </p:cNvSpPr>
            <p:nvPr/>
          </p:nvSpPr>
          <p:spPr bwMode="auto">
            <a:xfrm>
              <a:off x="1425" y="2482"/>
              <a:ext cx="7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9834" name="Line 106"/>
            <p:cNvSpPr>
              <a:spLocks noChangeShapeType="1"/>
            </p:cNvSpPr>
            <p:nvPr/>
          </p:nvSpPr>
          <p:spPr bwMode="auto">
            <a:xfrm flipV="1">
              <a:off x="2766" y="3397"/>
              <a:ext cx="0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9835" name="Rectangle 107"/>
            <p:cNvSpPr>
              <a:spLocks noChangeArrowheads="1"/>
            </p:cNvSpPr>
            <p:nvPr/>
          </p:nvSpPr>
          <p:spPr bwMode="auto">
            <a:xfrm>
              <a:off x="1312" y="3504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9836" name="Freeform 108"/>
            <p:cNvSpPr>
              <a:spLocks/>
            </p:cNvSpPr>
            <p:nvPr/>
          </p:nvSpPr>
          <p:spPr bwMode="auto">
            <a:xfrm>
              <a:off x="1425" y="3348"/>
              <a:ext cx="2892" cy="127"/>
            </a:xfrm>
            <a:custGeom>
              <a:avLst/>
              <a:gdLst>
                <a:gd name="T0" fmla="*/ 2674 w 2674"/>
                <a:gd name="T1" fmla="*/ 117 h 117"/>
                <a:gd name="T2" fmla="*/ 0 w 2674"/>
                <a:gd name="T3" fmla="*/ 117 h 117"/>
                <a:gd name="T4" fmla="*/ 0 w 2674"/>
                <a:gd name="T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74" h="117">
                  <a:moveTo>
                    <a:pt x="2674" y="117"/>
                  </a:moveTo>
                  <a:lnTo>
                    <a:pt x="0" y="117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9837" name="Line 109"/>
            <p:cNvSpPr>
              <a:spLocks noChangeShapeType="1"/>
            </p:cNvSpPr>
            <p:nvPr/>
          </p:nvSpPr>
          <p:spPr bwMode="auto">
            <a:xfrm flipV="1">
              <a:off x="1393" y="3276"/>
              <a:ext cx="65" cy="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9838" name="Line 110"/>
            <p:cNvSpPr>
              <a:spLocks noChangeShapeType="1"/>
            </p:cNvSpPr>
            <p:nvPr/>
          </p:nvSpPr>
          <p:spPr bwMode="auto">
            <a:xfrm flipV="1">
              <a:off x="1393" y="3328"/>
              <a:ext cx="65" cy="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9839" name="Rectangle 36"/>
            <p:cNvSpPr>
              <a:spLocks noChangeArrowheads="1"/>
            </p:cNvSpPr>
            <p:nvPr/>
          </p:nvSpPr>
          <p:spPr bwMode="auto">
            <a:xfrm>
              <a:off x="1159" y="720"/>
              <a:ext cx="86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of book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29840" name="Rectangle 101"/>
            <p:cNvSpPr>
              <a:spLocks noChangeArrowheads="1"/>
            </p:cNvSpPr>
            <p:nvPr/>
          </p:nvSpPr>
          <p:spPr bwMode="auto">
            <a:xfrm>
              <a:off x="3751" y="3552"/>
              <a:ext cx="150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Quantity of books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2362200" y="3938588"/>
            <a:ext cx="2651125" cy="1587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9843" name="Rectangle 115"/>
          <p:cNvSpPr>
            <a:spLocks noChangeArrowheads="1"/>
          </p:cNvSpPr>
          <p:nvPr/>
        </p:nvSpPr>
        <p:spPr bwMode="auto">
          <a:xfrm>
            <a:off x="5021263" y="2743200"/>
            <a:ext cx="1062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Y</a:t>
            </a:r>
            <a:endParaRPr lang="en-US" sz="1400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29844" name="Rectangle 116"/>
          <p:cNvSpPr>
            <a:spLocks noChangeArrowheads="1"/>
          </p:cNvSpPr>
          <p:nvPr/>
        </p:nvSpPr>
        <p:spPr bwMode="auto">
          <a:xfrm>
            <a:off x="3597275" y="3675063"/>
            <a:ext cx="115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X</a:t>
            </a:r>
            <a:endParaRPr lang="en-US" sz="140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29845" name="Oval 117"/>
          <p:cNvSpPr>
            <a:spLocks noChangeArrowheads="1"/>
          </p:cNvSpPr>
          <p:nvPr/>
        </p:nvSpPr>
        <p:spPr bwMode="auto">
          <a:xfrm>
            <a:off x="5002213" y="2978150"/>
            <a:ext cx="107950" cy="1031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9846" name="Oval 118"/>
          <p:cNvSpPr>
            <a:spLocks noChangeArrowheads="1"/>
          </p:cNvSpPr>
          <p:nvPr/>
        </p:nvSpPr>
        <p:spPr bwMode="auto">
          <a:xfrm>
            <a:off x="3657600" y="3886200"/>
            <a:ext cx="106363" cy="1031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pic>
        <p:nvPicPr>
          <p:cNvPr id="41" name="Picture 2" descr="http://www.sxc.hu/pic/l/m/mz/mzacha/1338872_1220653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812280" y="2940846"/>
            <a:ext cx="1026920" cy="296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80" y="3352800"/>
            <a:ext cx="1089652" cy="2743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spc="0" dirty="0" smtClean="0"/>
              <a:t>Why Reallocating </a:t>
            </a:r>
            <a:r>
              <a:rPr lang="en-US" sz="3200" spc="0" dirty="0"/>
              <a:t>Sales Lowers Producer </a:t>
            </a:r>
            <a:r>
              <a:rPr lang="en-US" sz="3200" spc="0" dirty="0" smtClean="0"/>
              <a:t>Surplus</a:t>
            </a:r>
            <a:endParaRPr lang="en-US" sz="3200" spc="0" dirty="0"/>
          </a:p>
        </p:txBody>
      </p:sp>
      <p:sp>
        <p:nvSpPr>
          <p:cNvPr id="45" name="TextBox 44"/>
          <p:cNvSpPr txBox="1"/>
          <p:nvPr/>
        </p:nvSpPr>
        <p:spPr>
          <a:xfrm>
            <a:off x="152400" y="1600200"/>
            <a:ext cx="1848908" cy="1686639"/>
          </a:xfrm>
          <a:prstGeom prst="cloudCallou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Century Gothic"/>
                <a:cs typeface="Century Gothic"/>
              </a:rPr>
              <a:t>I’d take no less than  $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  <a:cs typeface="Century Gothic"/>
              </a:rPr>
              <a:t>35.</a:t>
            </a:r>
            <a:endParaRPr lang="en-US"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46" name="Cloud Callout 45"/>
          <p:cNvSpPr/>
          <p:nvPr/>
        </p:nvSpPr>
        <p:spPr>
          <a:xfrm>
            <a:off x="228600" y="1666300"/>
            <a:ext cx="1543049" cy="1381700"/>
          </a:xfrm>
          <a:prstGeom prst="cloudCallout">
            <a:avLst>
              <a:gd name="adj1" fmla="val -4451"/>
              <a:gd name="adj2" fmla="val 75572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90222" y="963534"/>
            <a:ext cx="1848908" cy="1264980"/>
          </a:xfrm>
          <a:prstGeom prst="cloudCallou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I’d sell it for $25 minimum.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48" name="Cloud Callout 47"/>
          <p:cNvSpPr/>
          <p:nvPr/>
        </p:nvSpPr>
        <p:spPr>
          <a:xfrm>
            <a:off x="7582430" y="1066800"/>
            <a:ext cx="1409170" cy="1179512"/>
          </a:xfrm>
          <a:prstGeom prst="cloudCallout">
            <a:avLst>
              <a:gd name="adj1" fmla="val -17793"/>
              <a:gd name="adj2" fmla="val 108175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7554">
            <a:off x="7719345" y="3651677"/>
            <a:ext cx="568120" cy="72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512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9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9762E-6 0.03632 L -0.2083 -0.12842 C -0.25152 -0.16544 -0.31678 -0.18557 -0.38465 -0.18557 C -0.46207 -0.18557 -0.52456 -0.16544 -0.56761 -0.12842 L -0.77504 0.03632 " pathEditMode="relative" rAng="0" ptsTypes="FffFF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61" y="-11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820" grpId="0" animBg="1"/>
      <p:bldP spid="329821" grpId="0" animBg="1"/>
      <p:bldP spid="329822" grpId="0" animBg="1"/>
      <p:bldP spid="329823" grpId="0" animBg="1"/>
      <p:bldP spid="329824" grpId="0"/>
      <p:bldP spid="329843" grpId="1"/>
      <p:bldP spid="329844" grpId="0"/>
      <p:bldP spid="329845" grpId="1" animBg="1"/>
      <p:bldP spid="329846" grpId="0" animBg="1"/>
      <p:bldP spid="45" grpId="1"/>
      <p:bldP spid="46" grpId="0" animBg="1"/>
      <p:bldP spid="47" grpId="0"/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801" name="Group 49"/>
          <p:cNvGrpSpPr>
            <a:grpSpLocks/>
          </p:cNvGrpSpPr>
          <p:nvPr/>
        </p:nvGrpSpPr>
        <p:grpSpPr bwMode="auto">
          <a:xfrm>
            <a:off x="2540000" y="1922463"/>
            <a:ext cx="4241800" cy="3040063"/>
            <a:chOff x="1600" y="1211"/>
            <a:chExt cx="2672" cy="1915"/>
          </a:xfrm>
        </p:grpSpPr>
        <p:sp>
          <p:nvSpPr>
            <p:cNvPr id="330802" name="Rectangle 50"/>
            <p:cNvSpPr>
              <a:spLocks noChangeArrowheads="1"/>
            </p:cNvSpPr>
            <p:nvPr/>
          </p:nvSpPr>
          <p:spPr bwMode="auto">
            <a:xfrm>
              <a:off x="4182" y="1211"/>
              <a:ext cx="9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S</a:t>
              </a:r>
              <a:endParaRPr lang="en-US" sz="1400" i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30803" name="Rectangle 51"/>
            <p:cNvSpPr>
              <a:spLocks noChangeArrowheads="1"/>
            </p:cNvSpPr>
            <p:nvPr/>
          </p:nvSpPr>
          <p:spPr bwMode="auto">
            <a:xfrm>
              <a:off x="4163" y="2990"/>
              <a:ext cx="10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D</a:t>
              </a:r>
              <a:endParaRPr lang="en-US" sz="1400" i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30804" name="Line 52"/>
            <p:cNvSpPr>
              <a:spLocks noChangeShapeType="1"/>
            </p:cNvSpPr>
            <p:nvPr/>
          </p:nvSpPr>
          <p:spPr bwMode="auto">
            <a:xfrm flipH="1">
              <a:off x="1600" y="1330"/>
              <a:ext cx="2554" cy="1722"/>
            </a:xfrm>
            <a:prstGeom prst="line">
              <a:avLst/>
            </a:prstGeom>
            <a:noFill/>
            <a:ln w="30163">
              <a:solidFill>
                <a:srgbClr val="EE313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05" name="Line 53"/>
            <p:cNvSpPr>
              <a:spLocks noChangeShapeType="1"/>
            </p:cNvSpPr>
            <p:nvPr/>
          </p:nvSpPr>
          <p:spPr bwMode="auto">
            <a:xfrm>
              <a:off x="1632" y="1344"/>
              <a:ext cx="2506" cy="1678"/>
            </a:xfrm>
            <a:prstGeom prst="line">
              <a:avLst/>
            </a:prstGeom>
            <a:noFill/>
            <a:ln w="30163">
              <a:solidFill>
                <a:srgbClr val="3C5D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30806" name="Group 54"/>
          <p:cNvGrpSpPr>
            <a:grpSpLocks/>
          </p:cNvGrpSpPr>
          <p:nvPr/>
        </p:nvGrpSpPr>
        <p:grpSpPr bwMode="auto">
          <a:xfrm>
            <a:off x="2613024" y="3203575"/>
            <a:ext cx="2073270" cy="1944688"/>
            <a:chOff x="1646" y="2018"/>
            <a:chExt cx="1306" cy="1225"/>
          </a:xfrm>
        </p:grpSpPr>
        <p:cxnSp>
          <p:nvCxnSpPr>
            <p:cNvPr id="548914" name="Straight Connector 86"/>
            <p:cNvCxnSpPr>
              <a:cxnSpLocks noChangeShapeType="1"/>
            </p:cNvCxnSpPr>
            <p:nvPr/>
          </p:nvCxnSpPr>
          <p:spPr bwMode="auto">
            <a:xfrm>
              <a:off x="2884" y="2194"/>
              <a:ext cx="5" cy="1049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" name="Straight Connector 86"/>
            <p:cNvCxnSpPr>
              <a:cxnSpLocks noChangeShapeType="1"/>
            </p:cNvCxnSpPr>
            <p:nvPr/>
          </p:nvCxnSpPr>
          <p:spPr bwMode="auto">
            <a:xfrm>
              <a:off x="1646" y="2180"/>
              <a:ext cx="1246" cy="1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0809" name="Rectangle 57"/>
            <p:cNvSpPr>
              <a:spLocks noChangeArrowheads="1"/>
            </p:cNvSpPr>
            <p:nvPr/>
          </p:nvSpPr>
          <p:spPr bwMode="auto">
            <a:xfrm>
              <a:off x="2873" y="2018"/>
              <a:ext cx="7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E</a:t>
              </a:r>
              <a:endParaRPr lang="en-US" sz="1400" i="1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30810" name="Oval 58"/>
            <p:cNvSpPr>
              <a:spLocks noChangeArrowheads="1"/>
            </p:cNvSpPr>
            <p:nvPr/>
          </p:nvSpPr>
          <p:spPr bwMode="auto">
            <a:xfrm>
              <a:off x="2861" y="2151"/>
              <a:ext cx="62" cy="6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cxnSp>
        <p:nvCxnSpPr>
          <p:cNvPr id="548912" name="Straight Connector 86"/>
          <p:cNvCxnSpPr>
            <a:cxnSpLocks noChangeShapeType="1"/>
          </p:cNvCxnSpPr>
          <p:nvPr/>
        </p:nvCxnSpPr>
        <p:spPr bwMode="auto">
          <a:xfrm>
            <a:off x="2681657" y="3034244"/>
            <a:ext cx="2553016" cy="476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86"/>
          <p:cNvCxnSpPr>
            <a:cxnSpLocks noChangeShapeType="1"/>
          </p:cNvCxnSpPr>
          <p:nvPr/>
        </p:nvCxnSpPr>
        <p:spPr bwMode="auto">
          <a:xfrm>
            <a:off x="2591986" y="3893682"/>
            <a:ext cx="2663031" cy="1444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0814" name="Rectangle 62"/>
          <p:cNvSpPr>
            <a:spLocks noChangeArrowheads="1"/>
          </p:cNvSpPr>
          <p:nvPr/>
        </p:nvSpPr>
        <p:spPr bwMode="auto">
          <a:xfrm>
            <a:off x="5211761" y="2767014"/>
            <a:ext cx="135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Y</a:t>
            </a:r>
            <a:endParaRPr lang="en-US" sz="1400" i="1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30815" name="Rectangle 63"/>
          <p:cNvSpPr>
            <a:spLocks noChangeArrowheads="1"/>
          </p:cNvSpPr>
          <p:nvPr/>
        </p:nvSpPr>
        <p:spPr bwMode="auto">
          <a:xfrm>
            <a:off x="3913187" y="3946527"/>
            <a:ext cx="1384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X</a:t>
            </a:r>
            <a:endParaRPr lang="en-US" sz="1400" i="1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30816" name="Oval 64"/>
          <p:cNvSpPr>
            <a:spLocks noChangeArrowheads="1"/>
          </p:cNvSpPr>
          <p:nvPr/>
        </p:nvSpPr>
        <p:spPr bwMode="auto">
          <a:xfrm>
            <a:off x="5189536" y="2986089"/>
            <a:ext cx="100012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0817" name="Rectangle 65"/>
          <p:cNvSpPr>
            <a:spLocks noChangeArrowheads="1"/>
          </p:cNvSpPr>
          <p:nvPr/>
        </p:nvSpPr>
        <p:spPr bwMode="auto">
          <a:xfrm>
            <a:off x="3916362" y="2767014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A</a:t>
            </a:r>
            <a:endParaRPr lang="en-US" sz="1400" i="1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30818" name="Oval 66"/>
          <p:cNvSpPr>
            <a:spLocks noChangeArrowheads="1"/>
          </p:cNvSpPr>
          <p:nvPr/>
        </p:nvSpPr>
        <p:spPr bwMode="auto">
          <a:xfrm>
            <a:off x="3897312" y="2986089"/>
            <a:ext cx="100012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0819" name="Oval 67"/>
          <p:cNvSpPr>
            <a:spLocks noChangeArrowheads="1"/>
          </p:cNvSpPr>
          <p:nvPr/>
        </p:nvSpPr>
        <p:spPr bwMode="auto">
          <a:xfrm>
            <a:off x="3897312" y="3843339"/>
            <a:ext cx="100012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0820" name="Rectangle 68"/>
          <p:cNvSpPr>
            <a:spLocks noChangeArrowheads="1"/>
          </p:cNvSpPr>
          <p:nvPr/>
        </p:nvSpPr>
        <p:spPr bwMode="auto">
          <a:xfrm>
            <a:off x="5160961" y="3946527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B</a:t>
            </a:r>
            <a:endParaRPr lang="en-US" sz="1400" i="1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30821" name="Oval 69"/>
          <p:cNvSpPr>
            <a:spLocks noChangeArrowheads="1"/>
          </p:cNvSpPr>
          <p:nvPr/>
        </p:nvSpPr>
        <p:spPr bwMode="auto">
          <a:xfrm>
            <a:off x="5195886" y="3843339"/>
            <a:ext cx="98425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0822" name="Line 70"/>
          <p:cNvSpPr>
            <a:spLocks noChangeShapeType="1"/>
          </p:cNvSpPr>
          <p:nvPr/>
        </p:nvSpPr>
        <p:spPr bwMode="auto">
          <a:xfrm>
            <a:off x="5245099" y="3116264"/>
            <a:ext cx="0" cy="620713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0823" name="Freeform 71"/>
          <p:cNvSpPr>
            <a:spLocks/>
          </p:cNvSpPr>
          <p:nvPr/>
        </p:nvSpPr>
        <p:spPr bwMode="auto">
          <a:xfrm>
            <a:off x="5214936" y="3708402"/>
            <a:ext cx="65087" cy="106363"/>
          </a:xfrm>
          <a:custGeom>
            <a:avLst/>
            <a:gdLst>
              <a:gd name="T0" fmla="*/ 6 w 13"/>
              <a:gd name="T1" fmla="*/ 4 h 22"/>
              <a:gd name="T2" fmla="*/ 13 w 13"/>
              <a:gd name="T3" fmla="*/ 0 h 22"/>
              <a:gd name="T4" fmla="*/ 13 w 13"/>
              <a:gd name="T5" fmla="*/ 0 h 22"/>
              <a:gd name="T6" fmla="*/ 9 w 13"/>
              <a:gd name="T7" fmla="*/ 11 h 22"/>
              <a:gd name="T8" fmla="*/ 6 w 13"/>
              <a:gd name="T9" fmla="*/ 22 h 22"/>
              <a:gd name="T10" fmla="*/ 4 w 13"/>
              <a:gd name="T11" fmla="*/ 11 h 22"/>
              <a:gd name="T12" fmla="*/ 0 w 13"/>
              <a:gd name="T13" fmla="*/ 0 h 22"/>
              <a:gd name="T14" fmla="*/ 0 w 13"/>
              <a:gd name="T15" fmla="*/ 0 h 22"/>
              <a:gd name="T16" fmla="*/ 6 w 13"/>
              <a:gd name="T17" fmla="*/ 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22">
                <a:moveTo>
                  <a:pt x="6" y="4"/>
                </a:move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9" y="11"/>
                  <a:pt x="9" y="11"/>
                  <a:pt x="9" y="11"/>
                </a:cubicBezTo>
                <a:cubicBezTo>
                  <a:pt x="8" y="14"/>
                  <a:pt x="7" y="18"/>
                  <a:pt x="6" y="22"/>
                </a:cubicBezTo>
                <a:cubicBezTo>
                  <a:pt x="5" y="18"/>
                  <a:pt x="5" y="14"/>
                  <a:pt x="4" y="1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6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05200" y="1600200"/>
            <a:ext cx="2133600" cy="2214565"/>
            <a:chOff x="3505200" y="1600200"/>
            <a:chExt cx="2133600" cy="2214565"/>
          </a:xfrm>
        </p:grpSpPr>
        <p:sp>
          <p:nvSpPr>
            <p:cNvPr id="330824" name="Line 72"/>
            <p:cNvSpPr>
              <a:spLocks noChangeShapeType="1"/>
            </p:cNvSpPr>
            <p:nvPr/>
          </p:nvSpPr>
          <p:spPr bwMode="auto">
            <a:xfrm>
              <a:off x="3946524" y="3116264"/>
              <a:ext cx="0" cy="6207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25" name="Freeform 73"/>
            <p:cNvSpPr>
              <a:spLocks/>
            </p:cNvSpPr>
            <p:nvPr/>
          </p:nvSpPr>
          <p:spPr bwMode="auto">
            <a:xfrm>
              <a:off x="3917949" y="3708402"/>
              <a:ext cx="61912" cy="106363"/>
            </a:xfrm>
            <a:custGeom>
              <a:avLst/>
              <a:gdLst>
                <a:gd name="T0" fmla="*/ 6 w 13"/>
                <a:gd name="T1" fmla="*/ 4 h 22"/>
                <a:gd name="T2" fmla="*/ 13 w 13"/>
                <a:gd name="T3" fmla="*/ 0 h 22"/>
                <a:gd name="T4" fmla="*/ 13 w 13"/>
                <a:gd name="T5" fmla="*/ 0 h 22"/>
                <a:gd name="T6" fmla="*/ 9 w 13"/>
                <a:gd name="T7" fmla="*/ 11 h 22"/>
                <a:gd name="T8" fmla="*/ 6 w 13"/>
                <a:gd name="T9" fmla="*/ 22 h 22"/>
                <a:gd name="T10" fmla="*/ 4 w 13"/>
                <a:gd name="T11" fmla="*/ 11 h 22"/>
                <a:gd name="T12" fmla="*/ 0 w 13"/>
                <a:gd name="T13" fmla="*/ 0 h 22"/>
                <a:gd name="T14" fmla="*/ 0 w 13"/>
                <a:gd name="T15" fmla="*/ 0 h 22"/>
                <a:gd name="T16" fmla="*/ 6 w 13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6" y="4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4"/>
                    <a:pt x="7" y="18"/>
                    <a:pt x="6" y="22"/>
                  </a:cubicBezTo>
                  <a:cubicBezTo>
                    <a:pt x="5" y="18"/>
                    <a:pt x="5" y="14"/>
                    <a:pt x="4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29" name="Line 77"/>
            <p:cNvSpPr>
              <a:spLocks noChangeShapeType="1"/>
            </p:cNvSpPr>
            <p:nvPr/>
          </p:nvSpPr>
          <p:spPr bwMode="auto">
            <a:xfrm flipV="1">
              <a:off x="3965575" y="2508250"/>
              <a:ext cx="482600" cy="88106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30" name="Freeform 78"/>
            <p:cNvSpPr>
              <a:spLocks/>
            </p:cNvSpPr>
            <p:nvPr/>
          </p:nvSpPr>
          <p:spPr bwMode="auto">
            <a:xfrm>
              <a:off x="3505200" y="1600200"/>
              <a:ext cx="2133600" cy="990600"/>
            </a:xfrm>
            <a:custGeom>
              <a:avLst/>
              <a:gdLst>
                <a:gd name="T0" fmla="*/ 272 w 289"/>
                <a:gd name="T1" fmla="*/ 175 h 175"/>
                <a:gd name="T2" fmla="*/ 289 w 289"/>
                <a:gd name="T3" fmla="*/ 158 h 175"/>
                <a:gd name="T4" fmla="*/ 289 w 289"/>
                <a:gd name="T5" fmla="*/ 17 h 175"/>
                <a:gd name="T6" fmla="*/ 272 w 289"/>
                <a:gd name="T7" fmla="*/ 0 h 175"/>
                <a:gd name="T8" fmla="*/ 17 w 289"/>
                <a:gd name="T9" fmla="*/ 0 h 175"/>
                <a:gd name="T10" fmla="*/ 0 w 289"/>
                <a:gd name="T11" fmla="*/ 17 h 175"/>
                <a:gd name="T12" fmla="*/ 0 w 289"/>
                <a:gd name="T13" fmla="*/ 158 h 175"/>
                <a:gd name="T14" fmla="*/ 17 w 289"/>
                <a:gd name="T15" fmla="*/ 175 h 175"/>
                <a:gd name="T16" fmla="*/ 272 w 289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175">
                  <a:moveTo>
                    <a:pt x="272" y="175"/>
                  </a:moveTo>
                  <a:cubicBezTo>
                    <a:pt x="282" y="175"/>
                    <a:pt x="289" y="168"/>
                    <a:pt x="289" y="158"/>
                  </a:cubicBezTo>
                  <a:cubicBezTo>
                    <a:pt x="289" y="17"/>
                    <a:pt x="289" y="17"/>
                    <a:pt x="289" y="17"/>
                  </a:cubicBezTo>
                  <a:cubicBezTo>
                    <a:pt x="289" y="8"/>
                    <a:pt x="282" y="0"/>
                    <a:pt x="27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68"/>
                    <a:pt x="7" y="175"/>
                    <a:pt x="17" y="175"/>
                  </a:cubicBezTo>
                  <a:lnTo>
                    <a:pt x="272" y="175"/>
                  </a:lnTo>
                  <a:close/>
                </a:path>
              </a:pathLst>
            </a:custGeom>
            <a:solidFill>
              <a:srgbClr val="D7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31" name="Rectangle 79"/>
            <p:cNvSpPr>
              <a:spLocks noChangeArrowheads="1"/>
            </p:cNvSpPr>
            <p:nvPr/>
          </p:nvSpPr>
          <p:spPr bwMode="auto">
            <a:xfrm>
              <a:off x="3581400" y="1676400"/>
              <a:ext cx="20574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>
                <a:lnSpc>
                  <a:spcPct val="10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Loss in total surplus if the transaction between Ana and Xavier is prevented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30852" name="Group 100"/>
          <p:cNvGrpSpPr>
            <a:grpSpLocks/>
          </p:cNvGrpSpPr>
          <p:nvPr/>
        </p:nvGrpSpPr>
        <p:grpSpPr bwMode="auto">
          <a:xfrm>
            <a:off x="5275263" y="2971800"/>
            <a:ext cx="2725737" cy="762000"/>
            <a:chOff x="3323" y="1872"/>
            <a:chExt cx="1717" cy="480"/>
          </a:xfrm>
        </p:grpSpPr>
        <p:sp>
          <p:nvSpPr>
            <p:cNvPr id="330827" name="Line 75"/>
            <p:cNvSpPr>
              <a:spLocks noChangeShapeType="1"/>
            </p:cNvSpPr>
            <p:nvPr/>
          </p:nvSpPr>
          <p:spPr bwMode="auto">
            <a:xfrm flipH="1">
              <a:off x="3323" y="2148"/>
              <a:ext cx="269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28" name="Freeform 76"/>
            <p:cNvSpPr>
              <a:spLocks/>
            </p:cNvSpPr>
            <p:nvPr/>
          </p:nvSpPr>
          <p:spPr bwMode="auto">
            <a:xfrm>
              <a:off x="3481" y="1872"/>
              <a:ext cx="1559" cy="480"/>
            </a:xfrm>
            <a:custGeom>
              <a:avLst/>
              <a:gdLst>
                <a:gd name="T0" fmla="*/ 237 w 254"/>
                <a:gd name="T1" fmla="*/ 211 h 211"/>
                <a:gd name="T2" fmla="*/ 254 w 254"/>
                <a:gd name="T3" fmla="*/ 194 h 211"/>
                <a:gd name="T4" fmla="*/ 254 w 254"/>
                <a:gd name="T5" fmla="*/ 17 h 211"/>
                <a:gd name="T6" fmla="*/ 237 w 254"/>
                <a:gd name="T7" fmla="*/ 0 h 211"/>
                <a:gd name="T8" fmla="*/ 17 w 254"/>
                <a:gd name="T9" fmla="*/ 0 h 211"/>
                <a:gd name="T10" fmla="*/ 0 w 254"/>
                <a:gd name="T11" fmla="*/ 17 h 211"/>
                <a:gd name="T12" fmla="*/ 0 w 254"/>
                <a:gd name="T13" fmla="*/ 194 h 211"/>
                <a:gd name="T14" fmla="*/ 17 w 254"/>
                <a:gd name="T15" fmla="*/ 211 h 211"/>
                <a:gd name="T16" fmla="*/ 237 w 254"/>
                <a:gd name="T17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" h="211">
                  <a:moveTo>
                    <a:pt x="237" y="211"/>
                  </a:moveTo>
                  <a:cubicBezTo>
                    <a:pt x="246" y="211"/>
                    <a:pt x="254" y="203"/>
                    <a:pt x="254" y="194"/>
                  </a:cubicBezTo>
                  <a:cubicBezTo>
                    <a:pt x="254" y="17"/>
                    <a:pt x="254" y="17"/>
                    <a:pt x="254" y="17"/>
                  </a:cubicBezTo>
                  <a:cubicBezTo>
                    <a:pt x="254" y="8"/>
                    <a:pt x="246" y="0"/>
                    <a:pt x="23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203"/>
                    <a:pt x="8" y="211"/>
                    <a:pt x="17" y="211"/>
                  </a:cubicBezTo>
                  <a:lnTo>
                    <a:pt x="237" y="211"/>
                  </a:lnTo>
                  <a:close/>
                </a:path>
              </a:pathLst>
            </a:custGeom>
            <a:solidFill>
              <a:srgbClr val="D7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32" name="Rectangle 80"/>
            <p:cNvSpPr>
              <a:spLocks noChangeArrowheads="1"/>
            </p:cNvSpPr>
            <p:nvPr/>
          </p:nvSpPr>
          <p:spPr bwMode="auto">
            <a:xfrm>
              <a:off x="3552" y="1920"/>
              <a:ext cx="144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>
                <a:lnSpc>
                  <a:spcPct val="10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Loss in total surplus if the transaction between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Yvonne </a:t>
              </a:r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and Bob is forced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30833" name="Group 81"/>
          <p:cNvGrpSpPr>
            <a:grpSpLocks/>
          </p:cNvGrpSpPr>
          <p:nvPr/>
        </p:nvGrpSpPr>
        <p:grpSpPr bwMode="auto">
          <a:xfrm>
            <a:off x="1905000" y="1295400"/>
            <a:ext cx="6629400" cy="4460876"/>
            <a:chOff x="1200" y="816"/>
            <a:chExt cx="4176" cy="2810"/>
          </a:xfrm>
        </p:grpSpPr>
        <p:sp>
          <p:nvSpPr>
            <p:cNvPr id="330834" name="Line 82"/>
            <p:cNvSpPr>
              <a:spLocks noChangeShapeType="1"/>
            </p:cNvSpPr>
            <p:nvPr/>
          </p:nvSpPr>
          <p:spPr bwMode="auto">
            <a:xfrm flipV="1">
              <a:off x="1619" y="993"/>
              <a:ext cx="0" cy="221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35" name="Rectangle 83"/>
            <p:cNvSpPr>
              <a:spLocks noChangeArrowheads="1"/>
            </p:cNvSpPr>
            <p:nvPr/>
          </p:nvSpPr>
          <p:spPr bwMode="auto">
            <a:xfrm>
              <a:off x="2768" y="3396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1,000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30836" name="Rectangle 84"/>
            <p:cNvSpPr>
              <a:spLocks noChangeArrowheads="1"/>
            </p:cNvSpPr>
            <p:nvPr/>
          </p:nvSpPr>
          <p:spPr bwMode="auto">
            <a:xfrm>
              <a:off x="1455" y="2117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30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30837" name="Line 85"/>
            <p:cNvSpPr>
              <a:spLocks noChangeShapeType="1"/>
            </p:cNvSpPr>
            <p:nvPr/>
          </p:nvSpPr>
          <p:spPr bwMode="auto">
            <a:xfrm>
              <a:off x="1619" y="2181"/>
              <a:ext cx="7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38" name="Rectangle 86"/>
            <p:cNvSpPr>
              <a:spLocks noChangeArrowheads="1"/>
            </p:cNvSpPr>
            <p:nvPr/>
          </p:nvSpPr>
          <p:spPr bwMode="auto">
            <a:xfrm>
              <a:off x="1398" y="1846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$35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30839" name="Line 87"/>
            <p:cNvSpPr>
              <a:spLocks noChangeShapeType="1"/>
            </p:cNvSpPr>
            <p:nvPr/>
          </p:nvSpPr>
          <p:spPr bwMode="auto">
            <a:xfrm>
              <a:off x="1619" y="1910"/>
              <a:ext cx="7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40" name="Rectangle 88"/>
            <p:cNvSpPr>
              <a:spLocks noChangeArrowheads="1"/>
            </p:cNvSpPr>
            <p:nvPr/>
          </p:nvSpPr>
          <p:spPr bwMode="auto">
            <a:xfrm>
              <a:off x="1455" y="2387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25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30841" name="Line 89"/>
            <p:cNvSpPr>
              <a:spLocks noChangeShapeType="1"/>
            </p:cNvSpPr>
            <p:nvPr/>
          </p:nvSpPr>
          <p:spPr bwMode="auto">
            <a:xfrm>
              <a:off x="1619" y="2451"/>
              <a:ext cx="7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42" name="Line 90"/>
            <p:cNvSpPr>
              <a:spLocks noChangeShapeType="1"/>
            </p:cNvSpPr>
            <p:nvPr/>
          </p:nvSpPr>
          <p:spPr bwMode="auto">
            <a:xfrm flipV="1">
              <a:off x="2896" y="3301"/>
              <a:ext cx="0" cy="7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43" name="Rectangle 91"/>
            <p:cNvSpPr>
              <a:spLocks noChangeArrowheads="1"/>
            </p:cNvSpPr>
            <p:nvPr/>
          </p:nvSpPr>
          <p:spPr bwMode="auto">
            <a:xfrm>
              <a:off x="1513" y="3396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0</a:t>
              </a:r>
              <a:endParaRPr lang="en-US" sz="140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30844" name="Freeform 92"/>
            <p:cNvSpPr>
              <a:spLocks/>
            </p:cNvSpPr>
            <p:nvPr/>
          </p:nvSpPr>
          <p:spPr bwMode="auto">
            <a:xfrm>
              <a:off x="1619" y="3259"/>
              <a:ext cx="2751" cy="116"/>
            </a:xfrm>
            <a:custGeom>
              <a:avLst/>
              <a:gdLst>
                <a:gd name="T0" fmla="*/ 2097 w 2097"/>
                <a:gd name="T1" fmla="*/ 90 h 90"/>
                <a:gd name="T2" fmla="*/ 0 w 2097"/>
                <a:gd name="T3" fmla="*/ 90 h 90"/>
                <a:gd name="T4" fmla="*/ 0 w 2097"/>
                <a:gd name="T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97" h="90">
                  <a:moveTo>
                    <a:pt x="2097" y="90"/>
                  </a:moveTo>
                  <a:lnTo>
                    <a:pt x="0" y="90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45" name="Line 93"/>
            <p:cNvSpPr>
              <a:spLocks noChangeShapeType="1"/>
            </p:cNvSpPr>
            <p:nvPr/>
          </p:nvSpPr>
          <p:spPr bwMode="auto">
            <a:xfrm flipV="1">
              <a:off x="1588" y="3192"/>
              <a:ext cx="65" cy="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46" name="Line 94"/>
            <p:cNvSpPr>
              <a:spLocks noChangeShapeType="1"/>
            </p:cNvSpPr>
            <p:nvPr/>
          </p:nvSpPr>
          <p:spPr bwMode="auto">
            <a:xfrm flipV="1">
              <a:off x="1588" y="3241"/>
              <a:ext cx="65" cy="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0847" name="Rectangle 36"/>
            <p:cNvSpPr>
              <a:spLocks noChangeArrowheads="1"/>
            </p:cNvSpPr>
            <p:nvPr/>
          </p:nvSpPr>
          <p:spPr bwMode="auto">
            <a:xfrm>
              <a:off x="1200" y="816"/>
              <a:ext cx="62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of book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30848" name="Rectangle 101"/>
            <p:cNvSpPr>
              <a:spLocks noChangeArrowheads="1"/>
            </p:cNvSpPr>
            <p:nvPr/>
          </p:nvSpPr>
          <p:spPr bwMode="auto">
            <a:xfrm>
              <a:off x="3550" y="3490"/>
              <a:ext cx="18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Quantity of books</a:t>
              </a:r>
              <a:endParaRPr lang="en-US" sz="1400" b="1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4000" spc="0" dirty="0" smtClean="0"/>
              <a:t>WHY CHANGING THE QUANTITY LOWERS TOTAL SURPLUS</a:t>
            </a:r>
            <a:endParaRPr lang="en-US" sz="4000" spc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79291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0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0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0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822" grpId="0" animBg="1"/>
      <p:bldP spid="3308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0" dirty="0" smtClean="0"/>
              <a:t>THE EFFICIENCY OF MARKETS</a:t>
            </a:r>
            <a:endParaRPr lang="en-US" sz="4000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839200" cy="49530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Competitive markets are usually efficient: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800" b="0" dirty="0" smtClean="0"/>
              <a:t>They allocate </a:t>
            </a:r>
            <a:r>
              <a:rPr lang="en-US" sz="2800" b="0" dirty="0"/>
              <a:t>consumption of the good to the potential </a:t>
            </a:r>
            <a:r>
              <a:rPr lang="en-US" sz="2800" dirty="0">
                <a:solidFill>
                  <a:srgbClr val="990033"/>
                </a:solidFill>
              </a:rPr>
              <a:t>buyers who most </a:t>
            </a:r>
            <a:r>
              <a:rPr lang="en-US" sz="2800" dirty="0" smtClean="0">
                <a:solidFill>
                  <a:srgbClr val="990033"/>
                </a:solidFill>
              </a:rPr>
              <a:t>value it.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800" b="0" dirty="0" smtClean="0"/>
              <a:t>They allocate </a:t>
            </a:r>
            <a:r>
              <a:rPr lang="en-US" sz="2800" b="0" dirty="0"/>
              <a:t>sales to the potential </a:t>
            </a:r>
            <a:r>
              <a:rPr lang="en-US" sz="2800" dirty="0">
                <a:solidFill>
                  <a:srgbClr val="990033"/>
                </a:solidFill>
              </a:rPr>
              <a:t>sellers</a:t>
            </a:r>
            <a:r>
              <a:rPr lang="en-US" sz="2800" b="0" dirty="0"/>
              <a:t> who most value the right to sell </a:t>
            </a:r>
            <a:r>
              <a:rPr lang="en-US" sz="2800" b="0" dirty="0" smtClean="0"/>
              <a:t>the good (e.g., </a:t>
            </a:r>
            <a:r>
              <a:rPr lang="en-US" sz="2800" dirty="0">
                <a:solidFill>
                  <a:srgbClr val="990033"/>
                </a:solidFill>
              </a:rPr>
              <a:t>who</a:t>
            </a:r>
            <a:r>
              <a:rPr lang="en-US" sz="2800" b="0" dirty="0" smtClean="0"/>
              <a:t> </a:t>
            </a:r>
            <a:r>
              <a:rPr lang="en-US" sz="2800" dirty="0" smtClean="0">
                <a:solidFill>
                  <a:srgbClr val="990033"/>
                </a:solidFill>
              </a:rPr>
              <a:t>have </a:t>
            </a:r>
            <a:r>
              <a:rPr lang="en-US" sz="2800" dirty="0">
                <a:solidFill>
                  <a:srgbClr val="990033"/>
                </a:solidFill>
              </a:rPr>
              <a:t>the lowest cost</a:t>
            </a:r>
            <a:r>
              <a:rPr lang="en-US" sz="2800" b="0" dirty="0" smtClean="0"/>
              <a:t>).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800" b="0" dirty="0" smtClean="0"/>
              <a:t>They ensure that </a:t>
            </a:r>
            <a:r>
              <a:rPr lang="en-US" sz="2800" dirty="0">
                <a:solidFill>
                  <a:srgbClr val="990033"/>
                </a:solidFill>
              </a:rPr>
              <a:t>all transactions are mutually </a:t>
            </a:r>
            <a:r>
              <a:rPr lang="en-US" sz="2800" dirty="0" smtClean="0">
                <a:solidFill>
                  <a:srgbClr val="990033"/>
                </a:solidFill>
              </a:rPr>
              <a:t>beneficial:</a:t>
            </a:r>
            <a:r>
              <a:rPr lang="en-US" sz="2800" b="0" dirty="0" smtClean="0"/>
              <a:t> Every consumer </a:t>
            </a:r>
            <a:r>
              <a:rPr lang="en-US" sz="2800" b="0" dirty="0"/>
              <a:t>who makes a purchase values the good </a:t>
            </a:r>
            <a:r>
              <a:rPr lang="en-US" sz="2800" b="0" dirty="0" smtClean="0"/>
              <a:t>more than </a:t>
            </a:r>
            <a:r>
              <a:rPr lang="en-US" sz="2800" b="0" dirty="0"/>
              <a:t>every seller who makes a </a:t>
            </a:r>
            <a:r>
              <a:rPr lang="en-US" sz="2800" b="0" dirty="0" smtClean="0"/>
              <a:t>sale.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463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0" dirty="0" smtClean="0"/>
              <a:t>EQUITY AND EFFICIENCY</a:t>
            </a:r>
            <a:endParaRPr lang="en-US" sz="4000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371600"/>
            <a:ext cx="66294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Efficiency is important, but society also cares about equity.</a:t>
            </a:r>
          </a:p>
          <a:p>
            <a:r>
              <a:rPr lang="en-US" dirty="0" smtClean="0">
                <a:solidFill>
                  <a:srgbClr val="990033"/>
                </a:solidFill>
              </a:rPr>
              <a:t>Sometimes societies choose to have governments intervene in markets to increase efficiency (even though it reduces efficiency).</a:t>
            </a:r>
            <a:endParaRPr lang="en-US" dirty="0">
              <a:solidFill>
                <a:srgbClr val="990033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225501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09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678363"/>
          </a:xfrm>
        </p:spPr>
        <p:txBody>
          <a:bodyPr/>
          <a:lstStyle/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b="0" dirty="0"/>
              <a:t>What </a:t>
            </a:r>
            <a:r>
              <a:rPr lang="en-US" sz="2400" dirty="0">
                <a:hlinkClick r:id="rId3" action="ppaction://hlinksldjump"/>
              </a:rPr>
              <a:t>consumer surplus </a:t>
            </a:r>
            <a:r>
              <a:rPr lang="en-US" sz="2400" b="0" dirty="0"/>
              <a:t>is and </a:t>
            </a:r>
            <a:r>
              <a:rPr lang="en-US" sz="2400" b="0" dirty="0" smtClean="0"/>
              <a:t>its relationship </a:t>
            </a:r>
            <a:r>
              <a:rPr lang="en-US" sz="2400" b="0" dirty="0"/>
              <a:t>to the demand curve</a:t>
            </a:r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b="0" dirty="0" smtClean="0"/>
              <a:t>What </a:t>
            </a:r>
            <a:r>
              <a:rPr lang="en-US" sz="2400" dirty="0">
                <a:hlinkClick r:id="rId4" action="ppaction://hlinksldjump"/>
              </a:rPr>
              <a:t>producer surplus </a:t>
            </a:r>
            <a:r>
              <a:rPr lang="en-US" sz="2400" b="0" dirty="0"/>
              <a:t>is and </a:t>
            </a:r>
            <a:r>
              <a:rPr lang="en-US" sz="2400" b="0" dirty="0" smtClean="0"/>
              <a:t>its relationship </a:t>
            </a:r>
            <a:r>
              <a:rPr lang="en-US" sz="2400" b="0" dirty="0"/>
              <a:t>to the supply curve</a:t>
            </a:r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b="0" dirty="0" smtClean="0"/>
              <a:t>What </a:t>
            </a:r>
            <a:r>
              <a:rPr lang="en-US" sz="2400" dirty="0">
                <a:hlinkClick r:id="rId5" action="ppaction://hlinksldjump"/>
              </a:rPr>
              <a:t>total surplus </a:t>
            </a:r>
            <a:r>
              <a:rPr lang="en-US" sz="2400" b="0" dirty="0"/>
              <a:t>is and how </a:t>
            </a:r>
            <a:r>
              <a:rPr lang="en-US" sz="2400" b="0" dirty="0" smtClean="0"/>
              <a:t>it can </a:t>
            </a:r>
            <a:r>
              <a:rPr lang="en-US" sz="2400" b="0" dirty="0"/>
              <a:t>be used both to measure </a:t>
            </a:r>
            <a:r>
              <a:rPr lang="en-US" sz="2400" b="0" dirty="0" smtClean="0"/>
              <a:t>the gains </a:t>
            </a:r>
            <a:r>
              <a:rPr lang="en-US" sz="2400" b="0" dirty="0"/>
              <a:t>from trade and to illustrate </a:t>
            </a:r>
            <a:r>
              <a:rPr lang="en-US" sz="2400" b="0" dirty="0" smtClean="0"/>
              <a:t>why markets </a:t>
            </a:r>
            <a:r>
              <a:rPr lang="en-US" sz="2400" b="0" dirty="0"/>
              <a:t>work so </a:t>
            </a:r>
            <a:r>
              <a:rPr lang="en-US" sz="2400" b="0" dirty="0" smtClean="0"/>
              <a:t>well</a:t>
            </a:r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b="0" dirty="0" smtClean="0"/>
              <a:t>Why </a:t>
            </a:r>
            <a:r>
              <a:rPr lang="en-US" sz="2400" dirty="0">
                <a:hlinkClick r:id="rId6" action="ppaction://hlinksldjump"/>
              </a:rPr>
              <a:t>property rights</a:t>
            </a:r>
            <a:r>
              <a:rPr lang="en-US" sz="2400" dirty="0"/>
              <a:t> </a:t>
            </a:r>
            <a:r>
              <a:rPr lang="en-US" sz="2400" b="0" dirty="0" smtClean="0"/>
              <a:t>and </a:t>
            </a:r>
            <a:r>
              <a:rPr lang="en-US" sz="2400" dirty="0" smtClean="0">
                <a:hlinkClick r:id="rId7" action="ppaction://hlinksldjump"/>
              </a:rPr>
              <a:t>prices as economic </a:t>
            </a:r>
            <a:r>
              <a:rPr lang="en-US" sz="2400" dirty="0">
                <a:hlinkClick r:id="rId7" action="ppaction://hlinksldjump"/>
              </a:rPr>
              <a:t>signals </a:t>
            </a:r>
            <a:r>
              <a:rPr lang="en-US" sz="2400" b="0" dirty="0"/>
              <a:t>are critical to </a:t>
            </a:r>
            <a:r>
              <a:rPr lang="en-US" sz="2400" b="0" dirty="0" smtClean="0"/>
              <a:t>smooth functioning </a:t>
            </a:r>
            <a:r>
              <a:rPr lang="en-US" sz="2400" b="0" dirty="0"/>
              <a:t>of a market</a:t>
            </a:r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b="0" dirty="0" smtClean="0"/>
              <a:t>Why  markets </a:t>
            </a:r>
            <a:r>
              <a:rPr lang="en-US" sz="2400" b="0" dirty="0"/>
              <a:t>typically lead </a:t>
            </a:r>
            <a:r>
              <a:rPr lang="en-US" sz="2400" b="0" dirty="0" smtClean="0"/>
              <a:t>to </a:t>
            </a:r>
            <a:r>
              <a:rPr lang="en-US" sz="2400" dirty="0" smtClean="0">
                <a:hlinkClick r:id="rId8" action="ppaction://hlinksldjump"/>
              </a:rPr>
              <a:t>efficient </a:t>
            </a:r>
            <a:r>
              <a:rPr lang="en-US" sz="2400" dirty="0">
                <a:hlinkClick r:id="rId8" action="ppaction://hlinksldjump"/>
              </a:rPr>
              <a:t>outcomes </a:t>
            </a:r>
            <a:r>
              <a:rPr lang="en-US" sz="2400" b="0" dirty="0"/>
              <a:t>despite the fact </a:t>
            </a:r>
            <a:r>
              <a:rPr lang="en-US" sz="2400" b="0" dirty="0" smtClean="0"/>
              <a:t>that they </a:t>
            </a:r>
            <a:r>
              <a:rPr lang="en-US" sz="2400" b="0" dirty="0"/>
              <a:t>sometimes fail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128818" y="6218534"/>
            <a:ext cx="63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/>
              </a:rPr>
              <a:t>To Video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448" y="6307666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0" action="ppaction://hlinksldjump"/>
              </a:rPr>
              <a:t>To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0" action="ppaction://hlinksldjump"/>
              </a:rPr>
              <a:t> </a:t>
            </a: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0" action="ppaction://hlinksldjump"/>
              </a:rPr>
              <a:t>Active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0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9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This scene from </a:t>
            </a:r>
            <a:r>
              <a:rPr lang="en-US" sz="2800" i="1" dirty="0" smtClean="0"/>
              <a:t>The Bourne Identity</a:t>
            </a:r>
            <a:r>
              <a:rPr lang="en-US" sz="2800" dirty="0" smtClean="0"/>
              <a:t> </a:t>
            </a:r>
            <a:r>
              <a:rPr lang="en-US" sz="2800" dirty="0"/>
              <a:t>shows how trade </a:t>
            </a:r>
            <a:r>
              <a:rPr lang="en-US" sz="2800" dirty="0" smtClean="0"/>
              <a:t>creates consumer and producer surplus.  Click </a:t>
            </a:r>
            <a:r>
              <a:rPr lang="en-US" sz="2800" dirty="0" smtClean="0">
                <a:hlinkClick r:id="rId3"/>
              </a:rPr>
              <a:t>here</a:t>
            </a:r>
            <a:r>
              <a:rPr lang="en-US" sz="2800" dirty="0" smtClean="0"/>
              <a:t> or on the picture. (2 minutes)</a:t>
            </a:r>
            <a:endParaRPr lang="en-US" sz="2800" dirty="0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200" y="3023222"/>
            <a:ext cx="3352800" cy="2691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/>
          <p:cNvSpPr txBox="1">
            <a:spLocks/>
          </p:cNvSpPr>
          <p:nvPr/>
        </p:nvSpPr>
        <p:spPr>
          <a:xfrm>
            <a:off x="1238203" y="6629400"/>
            <a:ext cx="709699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874514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spc="0" dirty="0" smtClean="0"/>
              <a:t>WHY MARKETS TYPICALLY WORK SO WELL</a:t>
            </a:r>
            <a:endParaRPr lang="en-US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8392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Well-functioning markets are effective because of: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990033"/>
                </a:solidFill>
              </a:rPr>
              <a:t>property rights.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990033"/>
                </a:solidFill>
              </a:rPr>
              <a:t>economic signals.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3967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06095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 your opinion, which </a:t>
            </a:r>
            <a:r>
              <a:rPr lang="en-US" sz="3200" dirty="0"/>
              <a:t>is the best way for society to distribute its goods?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/>
              <a:t>T</a:t>
            </a:r>
            <a:r>
              <a:rPr lang="en-US" sz="3200" dirty="0" smtClean="0"/>
              <a:t>he free market outcome should not be tampered with. 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“From each according to his ability; to each according to his need.”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Distribute goods so that society’s total happiness is maximized, even if it requires taking some from the wealthiest to give to the poorest.</a:t>
            </a:r>
            <a:endParaRPr lang="en-US" sz="32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3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101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/>
              <a:t>WHY PRIVATE PROPERTY MATTERS</a:t>
            </a:r>
            <a:endParaRPr lang="en-US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24400"/>
            <a:ext cx="9144000" cy="1676400"/>
          </a:xfrm>
          <a:solidFill>
            <a:schemeClr val="bg1">
              <a:alpha val="36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Private property rights create and protect incentives to trade with others—and to innovate.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8487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pc="0" dirty="0" smtClean="0"/>
              <a:t>WHY GOOD ECONOMIC SIGNALS MATTER</a:t>
            </a:r>
            <a:endParaRPr lang="en-US" spc="0" dirty="0"/>
          </a:p>
        </p:txBody>
      </p:sp>
      <p:pic>
        <p:nvPicPr>
          <p:cNvPr id="58375" name="Picture 7" descr="Cowen_UN05_PH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739941" cy="563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6"/>
          <p:cNvSpPr txBox="1">
            <a:spLocks/>
          </p:cNvSpPr>
          <p:nvPr/>
        </p:nvSpPr>
        <p:spPr>
          <a:xfrm>
            <a:off x="4191000" y="2438400"/>
            <a:ext cx="4495800" cy="213360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Equilibrium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</a:t>
            </a:r>
            <a:r>
              <a:rPr lang="en-US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rices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signal to resources exactly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where</a:t>
            </a:r>
            <a:r>
              <a:rPr lang="en-US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they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are most </a:t>
            </a:r>
            <a:r>
              <a:rPr lang="en-US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valued.</a:t>
            </a:r>
            <a:endParaRPr lang="en-US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" y="6553200"/>
            <a:ext cx="8458200" cy="304800"/>
          </a:xfrm>
          <a:solidFill>
            <a:schemeClr val="bg1">
              <a:alpha val="61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		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46337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>
              <a:alpha val="61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000" spc="0" dirty="0" smtClean="0">
                <a:solidFill>
                  <a:srgbClr val="9BBB59"/>
                </a:solidFill>
                <a:latin typeface="Century Gothic"/>
              </a:rPr>
              <a:t>WHY GOOD ECONOMIC SIGNALS MATTER</a:t>
            </a:r>
            <a:endParaRPr lang="en-US" sz="4000" spc="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267200"/>
          </a:xfrm>
          <a:solidFill>
            <a:schemeClr val="bg1">
              <a:alpha val="68000"/>
            </a:schemeClr>
          </a:solidFill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sz="2800" dirty="0" smtClean="0"/>
              <a:t>Prices translate complex information into an easy signal for producers: 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Arial" pitchFamily="34" charset="0"/>
              </a:rPr>
              <a:t>Profits rise in industries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Arial" pitchFamily="34" charset="0"/>
              </a:rPr>
              <a:t>when consumers want more of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Arial" pitchFamily="34" charset="0"/>
              </a:rPr>
              <a:t>that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Arial" pitchFamily="34" charset="0"/>
              </a:rPr>
              <a:t>industry’s</a:t>
            </a:r>
            <a:r>
              <a:rPr lang="en-US" dirty="0">
                <a:solidFill>
                  <a:srgbClr val="990033"/>
                </a:solidFill>
                <a:ea typeface="MS PGothic" pitchFamily="34" charset="-128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Arial" pitchFamily="34" charset="0"/>
              </a:rPr>
              <a:t>products.</a:t>
            </a:r>
            <a:endParaRPr lang="en-US" dirty="0">
              <a:solidFill>
                <a:schemeClr val="accent1">
                  <a:lumMod val="75000"/>
                </a:schemeClr>
              </a:solidFill>
              <a:ea typeface="MS PGothic" pitchFamily="34" charset="-128"/>
              <a:cs typeface="Arial" pitchFamily="34" charset="0"/>
            </a:endParaRPr>
          </a:p>
          <a:p>
            <a:pPr lvl="1"/>
            <a:r>
              <a:rPr lang="en-US" dirty="0">
                <a:solidFill>
                  <a:srgbClr val="990033"/>
                </a:solidFill>
                <a:ea typeface="MS PGothic" pitchFamily="34" charset="-128"/>
                <a:cs typeface="Arial" pitchFamily="34" charset="0"/>
              </a:rPr>
              <a:t>Profits decline in industries when consumers want less of </a:t>
            </a:r>
            <a:r>
              <a:rPr lang="en-US" dirty="0" smtClean="0">
                <a:solidFill>
                  <a:srgbClr val="990033"/>
                </a:solidFill>
                <a:ea typeface="MS PGothic" pitchFamily="34" charset="-128"/>
                <a:cs typeface="Arial" pitchFamily="34" charset="0"/>
              </a:rPr>
              <a:t>that industry’s products.</a:t>
            </a:r>
            <a:endParaRPr lang="en-US" dirty="0">
              <a:solidFill>
                <a:srgbClr val="990033"/>
              </a:solidFill>
              <a:ea typeface="MS PGothic" pitchFamily="34" charset="-128"/>
              <a:cs typeface="Arial" pitchFamily="34" charset="0"/>
            </a:endParaRPr>
          </a:p>
          <a:p>
            <a:pPr lvl="1" eaLnBrk="1" hangingPunct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high price of ice in post-Katrina New Orleans made it more attractive for firms to provide ice where society needed it most.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72402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dirty="0" smtClean="0"/>
              <a:t>Think, pair, share:</a:t>
            </a:r>
          </a:p>
          <a:p>
            <a:pPr lvl="1">
              <a:spcAft>
                <a:spcPts val="1200"/>
              </a:spcAft>
              <a:defRPr/>
            </a:pPr>
            <a:r>
              <a:rPr lang="en-US" dirty="0" smtClean="0"/>
              <a:t>Discuss with your neighbor: Are you in favor of “price gouging</a:t>
            </a:r>
            <a:r>
              <a:rPr lang="en-US" dirty="0"/>
              <a:t>” (charging what the market will bear) </a:t>
            </a:r>
            <a:r>
              <a:rPr lang="en-US" dirty="0" smtClean="0"/>
              <a:t>during natural disasters?  </a:t>
            </a:r>
          </a:p>
          <a:p>
            <a:pPr lvl="1">
              <a:spcAft>
                <a:spcPts val="1200"/>
              </a:spcAft>
              <a:defRPr/>
            </a:pPr>
            <a:r>
              <a:rPr lang="en-US" dirty="0" smtClean="0"/>
              <a:t>Why or why not?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643263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0" dirty="0" smtClean="0"/>
              <a:t>A FEW WORDS OF CAUTION</a:t>
            </a:r>
            <a:endParaRPr lang="en-US" sz="4000" spc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990600"/>
            <a:ext cx="5867400" cy="5410200"/>
          </a:xfrm>
        </p:spPr>
        <p:txBody>
          <a:bodyPr>
            <a:noAutofit/>
          </a:bodyPr>
          <a:lstStyle/>
          <a:p>
            <a:r>
              <a:rPr lang="en-US" dirty="0" smtClean="0"/>
              <a:t>Markets aren’t always efficient;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sometimes they fail. </a:t>
            </a:r>
          </a:p>
          <a:p>
            <a:r>
              <a:rPr lang="en-US" dirty="0" smtClean="0">
                <a:solidFill>
                  <a:srgbClr val="990033"/>
                </a:solidFill>
              </a:rPr>
              <a:t>Inefficient: </a:t>
            </a:r>
            <a:r>
              <a:rPr lang="en-US" dirty="0" smtClean="0"/>
              <a:t>Opportunities are missed</a:t>
            </a:r>
            <a:r>
              <a:rPr lang="en-US" dirty="0"/>
              <a:t>. </a:t>
            </a:r>
            <a:r>
              <a:rPr lang="en-US" dirty="0" smtClean="0"/>
              <a:t>Some people </a:t>
            </a:r>
            <a:r>
              <a:rPr lang="en-US" dirty="0"/>
              <a:t>could </a:t>
            </a:r>
            <a:r>
              <a:rPr lang="en-US" dirty="0" smtClean="0"/>
              <a:t>be made </a:t>
            </a:r>
            <a:r>
              <a:rPr lang="en-US" dirty="0"/>
              <a:t>better off without making </a:t>
            </a:r>
            <a:r>
              <a:rPr lang="en-US" dirty="0" smtClean="0"/>
              <a:t>other people </a:t>
            </a:r>
            <a:r>
              <a:rPr lang="en-US" dirty="0"/>
              <a:t>worse off</a:t>
            </a:r>
            <a:r>
              <a:rPr lang="en-US" dirty="0" smtClean="0"/>
              <a:t>.</a:t>
            </a:r>
          </a:p>
          <a:p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We’ll learn more about market failures later.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31746" name="Picture 2" descr="http://universaldesignfail.files.wordpress.com/2011/03/failbl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2175" y="1104900"/>
            <a:ext cx="317182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9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www.morguefile.com/data/imageData/public/files/p/ppdigital/preview/fldr_2004_08_31/file0005478308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0" dirty="0" smtClean="0"/>
              <a:t>MEASURING MARKET EFFICIENCY</a:t>
            </a:r>
            <a:endParaRPr lang="en-US" sz="4000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0"/>
            <a:ext cx="9144000" cy="2667000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r>
              <a:rPr lang="en-US" dirty="0" smtClean="0"/>
              <a:t>Markets are (usually) efficient: we can measure their benefit to society by measuring: </a:t>
            </a:r>
          </a:p>
          <a:p>
            <a:pPr lvl="1"/>
            <a:r>
              <a:rPr lang="en-US" dirty="0" smtClean="0">
                <a:solidFill>
                  <a:srgbClr val="990033"/>
                </a:solidFill>
              </a:rPr>
              <a:t>consumer surplus.</a:t>
            </a:r>
          </a:p>
          <a:p>
            <a:pPr lvl="1"/>
            <a:r>
              <a:rPr lang="en-US" dirty="0" smtClean="0">
                <a:solidFill>
                  <a:srgbClr val="990033"/>
                </a:solidFill>
              </a:rPr>
              <a:t>producer surplus.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8305800" y="6492240"/>
            <a:ext cx="457200" cy="36576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8382000" y="6492875"/>
            <a:ext cx="3810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4-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86800" y="6492240"/>
            <a:ext cx="457200" cy="36576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1F0A8-952B-4500-9ABC-60817A0249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7826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0" dirty="0" smtClean="0"/>
              <a:t>CONSUMER SURPLUS</a:t>
            </a:r>
            <a:endParaRPr lang="en-US" sz="4000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rgbClr val="990033"/>
                </a:solidFill>
              </a:rPr>
              <a:t>Consumer surplus</a:t>
            </a:r>
            <a:r>
              <a:rPr lang="en-US" dirty="0" smtClean="0">
                <a:solidFill>
                  <a:srgbClr val="990033"/>
                </a:solidFill>
              </a:rPr>
              <a:t>: </a:t>
            </a:r>
            <a:r>
              <a:rPr lang="en-US" dirty="0" smtClean="0"/>
              <a:t>the difference between market price and what consumers (as individuals or the market) would be willing to pay. </a:t>
            </a:r>
            <a:endParaRPr lang="en-US" dirty="0"/>
          </a:p>
        </p:txBody>
      </p:sp>
      <p:pic>
        <p:nvPicPr>
          <p:cNvPr id="4" name="Picture 3" descr="CoinHand2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733800"/>
            <a:ext cx="2020156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489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0" name="AutoShape 178"/>
          <p:cNvSpPr>
            <a:spLocks noChangeAspect="1" noChangeArrowheads="1" noTextEdit="1"/>
          </p:cNvSpPr>
          <p:nvPr/>
        </p:nvSpPr>
        <p:spPr bwMode="auto">
          <a:xfrm>
            <a:off x="5765800" y="1962150"/>
            <a:ext cx="2544763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01" name="Rectangle 180"/>
          <p:cNvSpPr>
            <a:spLocks noChangeArrowheads="1"/>
          </p:cNvSpPr>
          <p:nvPr/>
        </p:nvSpPr>
        <p:spPr bwMode="auto">
          <a:xfrm>
            <a:off x="5791200" y="1981200"/>
            <a:ext cx="2505075" cy="503238"/>
          </a:xfrm>
          <a:prstGeom prst="rect">
            <a:avLst/>
          </a:prstGeom>
          <a:solidFill>
            <a:srgbClr val="EBDF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02" name="Rectangle 210"/>
          <p:cNvSpPr>
            <a:spLocks noChangeArrowheads="1"/>
          </p:cNvSpPr>
          <p:nvPr/>
        </p:nvSpPr>
        <p:spPr bwMode="auto">
          <a:xfrm>
            <a:off x="7407275" y="2543175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$59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03" name="Rectangle 211"/>
          <p:cNvSpPr>
            <a:spLocks noChangeArrowheads="1"/>
          </p:cNvSpPr>
          <p:nvPr/>
        </p:nvSpPr>
        <p:spPr bwMode="auto">
          <a:xfrm>
            <a:off x="7497763" y="281940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45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04" name="Rectangle 212"/>
          <p:cNvSpPr>
            <a:spLocks noChangeArrowheads="1"/>
          </p:cNvSpPr>
          <p:nvPr/>
        </p:nvSpPr>
        <p:spPr bwMode="auto">
          <a:xfrm>
            <a:off x="7497763" y="30924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35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05" name="Rectangle 213"/>
          <p:cNvSpPr>
            <a:spLocks noChangeArrowheads="1"/>
          </p:cNvSpPr>
          <p:nvPr/>
        </p:nvSpPr>
        <p:spPr bwMode="auto">
          <a:xfrm>
            <a:off x="7497763" y="3368675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25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06" name="Rectangle 214"/>
          <p:cNvSpPr>
            <a:spLocks noChangeArrowheads="1"/>
          </p:cNvSpPr>
          <p:nvPr/>
        </p:nvSpPr>
        <p:spPr bwMode="auto">
          <a:xfrm>
            <a:off x="7497763" y="364490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10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07" name="Rectangle 215"/>
          <p:cNvSpPr>
            <a:spLocks noChangeArrowheads="1"/>
          </p:cNvSpPr>
          <p:nvPr/>
        </p:nvSpPr>
        <p:spPr bwMode="auto">
          <a:xfrm>
            <a:off x="5791200" y="1981200"/>
            <a:ext cx="2505075" cy="1924050"/>
          </a:xfrm>
          <a:prstGeom prst="rect">
            <a:avLst/>
          </a:prstGeom>
          <a:noFill/>
          <a:ln w="39688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08" name="Line 216"/>
          <p:cNvSpPr>
            <a:spLocks noChangeShapeType="1"/>
          </p:cNvSpPr>
          <p:nvPr/>
        </p:nvSpPr>
        <p:spPr bwMode="auto">
          <a:xfrm>
            <a:off x="5791200" y="2484438"/>
            <a:ext cx="2505075" cy="0"/>
          </a:xfrm>
          <a:prstGeom prst="line">
            <a:avLst/>
          </a:prstGeom>
          <a:noFill/>
          <a:ln w="19050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09" name="Line 217"/>
          <p:cNvSpPr>
            <a:spLocks noChangeShapeType="1"/>
          </p:cNvSpPr>
          <p:nvPr/>
        </p:nvSpPr>
        <p:spPr bwMode="auto">
          <a:xfrm>
            <a:off x="5795963" y="2781300"/>
            <a:ext cx="2495550" cy="0"/>
          </a:xfrm>
          <a:prstGeom prst="line">
            <a:avLst/>
          </a:prstGeom>
          <a:noFill/>
          <a:ln w="14288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10" name="Line 218"/>
          <p:cNvSpPr>
            <a:spLocks noChangeShapeType="1"/>
          </p:cNvSpPr>
          <p:nvPr/>
        </p:nvSpPr>
        <p:spPr bwMode="auto">
          <a:xfrm>
            <a:off x="5795963" y="3055938"/>
            <a:ext cx="2495550" cy="0"/>
          </a:xfrm>
          <a:prstGeom prst="line">
            <a:avLst/>
          </a:prstGeom>
          <a:noFill/>
          <a:ln w="14288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11" name="Line 219"/>
          <p:cNvSpPr>
            <a:spLocks noChangeShapeType="1"/>
          </p:cNvSpPr>
          <p:nvPr/>
        </p:nvSpPr>
        <p:spPr bwMode="auto">
          <a:xfrm>
            <a:off x="5795963" y="3332163"/>
            <a:ext cx="2495550" cy="0"/>
          </a:xfrm>
          <a:prstGeom prst="line">
            <a:avLst/>
          </a:prstGeom>
          <a:noFill/>
          <a:ln w="14288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12" name="Line 220"/>
          <p:cNvSpPr>
            <a:spLocks noChangeShapeType="1"/>
          </p:cNvSpPr>
          <p:nvPr/>
        </p:nvSpPr>
        <p:spPr bwMode="auto">
          <a:xfrm>
            <a:off x="5795963" y="3608388"/>
            <a:ext cx="2495550" cy="0"/>
          </a:xfrm>
          <a:prstGeom prst="line">
            <a:avLst/>
          </a:prstGeom>
          <a:noFill/>
          <a:ln w="14288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13" name="Line 17"/>
          <p:cNvSpPr>
            <a:spLocks noChangeShapeType="1"/>
          </p:cNvSpPr>
          <p:nvPr/>
        </p:nvSpPr>
        <p:spPr bwMode="auto">
          <a:xfrm>
            <a:off x="1531938" y="2162175"/>
            <a:ext cx="1127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14" name="Line 18"/>
          <p:cNvSpPr>
            <a:spLocks noChangeShapeType="1"/>
          </p:cNvSpPr>
          <p:nvPr/>
        </p:nvSpPr>
        <p:spPr bwMode="auto">
          <a:xfrm>
            <a:off x="1531938" y="2933700"/>
            <a:ext cx="1127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15" name="Line 19"/>
          <p:cNvSpPr>
            <a:spLocks noChangeShapeType="1"/>
          </p:cNvSpPr>
          <p:nvPr/>
        </p:nvSpPr>
        <p:spPr bwMode="auto">
          <a:xfrm>
            <a:off x="1531938" y="3486150"/>
            <a:ext cx="1127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16" name="Line 20"/>
          <p:cNvSpPr>
            <a:spLocks noChangeShapeType="1"/>
          </p:cNvSpPr>
          <p:nvPr/>
        </p:nvSpPr>
        <p:spPr bwMode="auto">
          <a:xfrm>
            <a:off x="1531938" y="4038600"/>
            <a:ext cx="1127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17" name="Line 21"/>
          <p:cNvSpPr>
            <a:spLocks noChangeShapeType="1"/>
          </p:cNvSpPr>
          <p:nvPr/>
        </p:nvSpPr>
        <p:spPr bwMode="auto">
          <a:xfrm>
            <a:off x="1531938" y="4867275"/>
            <a:ext cx="112712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18" name="Line 22"/>
          <p:cNvSpPr>
            <a:spLocks noChangeShapeType="1"/>
          </p:cNvSpPr>
          <p:nvPr/>
        </p:nvSpPr>
        <p:spPr bwMode="auto">
          <a:xfrm flipV="1">
            <a:off x="1995488" y="5307013"/>
            <a:ext cx="0" cy="11271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 flipV="1">
            <a:off x="2473325" y="5307013"/>
            <a:ext cx="0" cy="11271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 flipV="1">
            <a:off x="2941638" y="5307013"/>
            <a:ext cx="0" cy="11271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21" name="Line 25"/>
          <p:cNvSpPr>
            <a:spLocks noChangeShapeType="1"/>
          </p:cNvSpPr>
          <p:nvPr/>
        </p:nvSpPr>
        <p:spPr bwMode="auto">
          <a:xfrm flipV="1">
            <a:off x="3409950" y="5307013"/>
            <a:ext cx="0" cy="11271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22" name="Line 26"/>
          <p:cNvSpPr>
            <a:spLocks noChangeShapeType="1"/>
          </p:cNvSpPr>
          <p:nvPr/>
        </p:nvSpPr>
        <p:spPr bwMode="auto">
          <a:xfrm flipV="1">
            <a:off x="3881438" y="5307013"/>
            <a:ext cx="0" cy="11271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23" name="Rectangle 27"/>
          <p:cNvSpPr>
            <a:spLocks noChangeArrowheads="1"/>
          </p:cNvSpPr>
          <p:nvPr/>
        </p:nvSpPr>
        <p:spPr bwMode="auto">
          <a:xfrm>
            <a:off x="3838575" y="5451475"/>
            <a:ext cx="9239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24" name="Rectangle 28"/>
          <p:cNvSpPr>
            <a:spLocks noChangeArrowheads="1"/>
          </p:cNvSpPr>
          <p:nvPr/>
        </p:nvSpPr>
        <p:spPr bwMode="auto">
          <a:xfrm>
            <a:off x="3368675" y="5451475"/>
            <a:ext cx="9239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4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2898775" y="5451475"/>
            <a:ext cx="9239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3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26" name="Rectangle 30"/>
          <p:cNvSpPr>
            <a:spLocks noChangeArrowheads="1"/>
          </p:cNvSpPr>
          <p:nvPr/>
        </p:nvSpPr>
        <p:spPr bwMode="auto">
          <a:xfrm>
            <a:off x="2428875" y="5451475"/>
            <a:ext cx="9239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2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1954213" y="5451475"/>
            <a:ext cx="9239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1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28" name="Rectangle 32"/>
          <p:cNvSpPr>
            <a:spLocks noChangeArrowheads="1"/>
          </p:cNvSpPr>
          <p:nvPr/>
        </p:nvSpPr>
        <p:spPr bwMode="auto">
          <a:xfrm>
            <a:off x="1363663" y="5451475"/>
            <a:ext cx="9239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0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29" name="Rectangle 33"/>
          <p:cNvSpPr>
            <a:spLocks noChangeArrowheads="1"/>
          </p:cNvSpPr>
          <p:nvPr/>
        </p:nvSpPr>
        <p:spPr bwMode="auto">
          <a:xfrm>
            <a:off x="3981450" y="5192713"/>
            <a:ext cx="1431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5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D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30" name="Rectangle 34"/>
          <p:cNvSpPr>
            <a:spLocks noChangeArrowheads="1"/>
          </p:cNvSpPr>
          <p:nvPr/>
        </p:nvSpPr>
        <p:spPr bwMode="auto">
          <a:xfrm>
            <a:off x="1198563" y="2060575"/>
            <a:ext cx="277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$59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31" name="Rectangle 35"/>
          <p:cNvSpPr>
            <a:spLocks noChangeArrowheads="1"/>
          </p:cNvSpPr>
          <p:nvPr/>
        </p:nvSpPr>
        <p:spPr bwMode="auto">
          <a:xfrm>
            <a:off x="1285875" y="2835275"/>
            <a:ext cx="18478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45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32" name="Rectangle 36"/>
          <p:cNvSpPr>
            <a:spLocks noChangeArrowheads="1"/>
          </p:cNvSpPr>
          <p:nvPr/>
        </p:nvSpPr>
        <p:spPr bwMode="auto">
          <a:xfrm>
            <a:off x="1285875" y="3382963"/>
            <a:ext cx="18478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35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33" name="Rectangle 37"/>
          <p:cNvSpPr>
            <a:spLocks noChangeArrowheads="1"/>
          </p:cNvSpPr>
          <p:nvPr/>
        </p:nvSpPr>
        <p:spPr bwMode="auto">
          <a:xfrm>
            <a:off x="1285875" y="4765675"/>
            <a:ext cx="18478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10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34" name="Rectangle 38"/>
          <p:cNvSpPr>
            <a:spLocks noChangeArrowheads="1"/>
          </p:cNvSpPr>
          <p:nvPr/>
        </p:nvSpPr>
        <p:spPr bwMode="auto">
          <a:xfrm>
            <a:off x="1285875" y="3935413"/>
            <a:ext cx="18478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3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25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335" name="Freeform 39"/>
          <p:cNvSpPr>
            <a:spLocks/>
          </p:cNvSpPr>
          <p:nvPr/>
        </p:nvSpPr>
        <p:spPr bwMode="auto">
          <a:xfrm>
            <a:off x="1550988" y="1614488"/>
            <a:ext cx="2330450" cy="3805237"/>
          </a:xfrm>
          <a:custGeom>
            <a:avLst/>
            <a:gdLst>
              <a:gd name="T0" fmla="*/ 1468 w 1468"/>
              <a:gd name="T1" fmla="*/ 2397 h 2397"/>
              <a:gd name="T2" fmla="*/ 1468 w 1468"/>
              <a:gd name="T3" fmla="*/ 2049 h 2397"/>
              <a:gd name="T4" fmla="*/ 1171 w 1468"/>
              <a:gd name="T5" fmla="*/ 2049 h 2397"/>
              <a:gd name="T6" fmla="*/ 1171 w 1468"/>
              <a:gd name="T7" fmla="*/ 1527 h 2397"/>
              <a:gd name="T8" fmla="*/ 876 w 1468"/>
              <a:gd name="T9" fmla="*/ 1527 h 2397"/>
              <a:gd name="T10" fmla="*/ 876 w 1468"/>
              <a:gd name="T11" fmla="*/ 1179 h 2397"/>
              <a:gd name="T12" fmla="*/ 581 w 1468"/>
              <a:gd name="T13" fmla="*/ 1179 h 2397"/>
              <a:gd name="T14" fmla="*/ 581 w 1468"/>
              <a:gd name="T15" fmla="*/ 831 h 2397"/>
              <a:gd name="T16" fmla="*/ 280 w 1468"/>
              <a:gd name="T17" fmla="*/ 831 h 2397"/>
              <a:gd name="T18" fmla="*/ 280 w 1468"/>
              <a:gd name="T19" fmla="*/ 345 h 2397"/>
              <a:gd name="T20" fmla="*/ 0 w 1468"/>
              <a:gd name="T21" fmla="*/ 345 h 2397"/>
              <a:gd name="T22" fmla="*/ 0 w 1468"/>
              <a:gd name="T23" fmla="*/ 0 h 2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68" h="2397">
                <a:moveTo>
                  <a:pt x="1468" y="2397"/>
                </a:moveTo>
                <a:lnTo>
                  <a:pt x="1468" y="2049"/>
                </a:lnTo>
                <a:lnTo>
                  <a:pt x="1171" y="2049"/>
                </a:lnTo>
                <a:lnTo>
                  <a:pt x="1171" y="1527"/>
                </a:lnTo>
                <a:lnTo>
                  <a:pt x="876" y="1527"/>
                </a:lnTo>
                <a:lnTo>
                  <a:pt x="876" y="1179"/>
                </a:lnTo>
                <a:lnTo>
                  <a:pt x="581" y="1179"/>
                </a:lnTo>
                <a:lnTo>
                  <a:pt x="581" y="831"/>
                </a:lnTo>
                <a:lnTo>
                  <a:pt x="280" y="831"/>
                </a:lnTo>
                <a:lnTo>
                  <a:pt x="280" y="345"/>
                </a:lnTo>
                <a:lnTo>
                  <a:pt x="0" y="345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36" name="Freeform 40"/>
          <p:cNvSpPr>
            <a:spLocks/>
          </p:cNvSpPr>
          <p:nvPr/>
        </p:nvSpPr>
        <p:spPr bwMode="auto">
          <a:xfrm>
            <a:off x="1531938" y="1614488"/>
            <a:ext cx="4030662" cy="3805237"/>
          </a:xfrm>
          <a:custGeom>
            <a:avLst/>
            <a:gdLst>
              <a:gd name="T0" fmla="*/ 2539 w 2539"/>
              <a:gd name="T1" fmla="*/ 2397 h 2397"/>
              <a:gd name="T2" fmla="*/ 0 w 2539"/>
              <a:gd name="T3" fmla="*/ 2397 h 2397"/>
              <a:gd name="T4" fmla="*/ 0 w 2539"/>
              <a:gd name="T5" fmla="*/ 0 h 2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39" h="2397">
                <a:moveTo>
                  <a:pt x="2539" y="2397"/>
                </a:moveTo>
                <a:lnTo>
                  <a:pt x="0" y="2397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37" name="Oval 41"/>
          <p:cNvSpPr>
            <a:spLocks noChangeArrowheads="1"/>
          </p:cNvSpPr>
          <p:nvPr/>
        </p:nvSpPr>
        <p:spPr bwMode="auto">
          <a:xfrm>
            <a:off x="1985963" y="3125788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38" name="Oval 42"/>
          <p:cNvSpPr>
            <a:spLocks noChangeArrowheads="1"/>
          </p:cNvSpPr>
          <p:nvPr/>
        </p:nvSpPr>
        <p:spPr bwMode="auto">
          <a:xfrm>
            <a:off x="1985963" y="320040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39" name="Oval 43"/>
          <p:cNvSpPr>
            <a:spLocks noChangeArrowheads="1"/>
          </p:cNvSpPr>
          <p:nvPr/>
        </p:nvSpPr>
        <p:spPr bwMode="auto">
          <a:xfrm>
            <a:off x="1985963" y="2967038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40" name="Oval 44"/>
          <p:cNvSpPr>
            <a:spLocks noChangeArrowheads="1"/>
          </p:cNvSpPr>
          <p:nvPr/>
        </p:nvSpPr>
        <p:spPr bwMode="auto">
          <a:xfrm>
            <a:off x="1985963" y="304641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41" name="Oval 45"/>
          <p:cNvSpPr>
            <a:spLocks noChangeArrowheads="1"/>
          </p:cNvSpPr>
          <p:nvPr/>
        </p:nvSpPr>
        <p:spPr bwMode="auto">
          <a:xfrm>
            <a:off x="1985963" y="32797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42" name="Oval 46"/>
          <p:cNvSpPr>
            <a:spLocks noChangeArrowheads="1"/>
          </p:cNvSpPr>
          <p:nvPr/>
        </p:nvSpPr>
        <p:spPr bwMode="auto">
          <a:xfrm>
            <a:off x="1985963" y="3360738"/>
            <a:ext cx="19050" cy="174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43" name="Oval 47"/>
          <p:cNvSpPr>
            <a:spLocks noChangeArrowheads="1"/>
          </p:cNvSpPr>
          <p:nvPr/>
        </p:nvSpPr>
        <p:spPr bwMode="auto">
          <a:xfrm>
            <a:off x="1985963" y="3440113"/>
            <a:ext cx="19050" cy="174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44" name="Oval 48"/>
          <p:cNvSpPr>
            <a:spLocks noChangeArrowheads="1"/>
          </p:cNvSpPr>
          <p:nvPr/>
        </p:nvSpPr>
        <p:spPr bwMode="auto">
          <a:xfrm>
            <a:off x="1985963" y="3519488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45" name="Oval 49"/>
          <p:cNvSpPr>
            <a:spLocks noChangeArrowheads="1"/>
          </p:cNvSpPr>
          <p:nvPr/>
        </p:nvSpPr>
        <p:spPr bwMode="auto">
          <a:xfrm>
            <a:off x="1985963" y="359886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46" name="Oval 50"/>
          <p:cNvSpPr>
            <a:spLocks noChangeArrowheads="1"/>
          </p:cNvSpPr>
          <p:nvPr/>
        </p:nvSpPr>
        <p:spPr bwMode="auto">
          <a:xfrm>
            <a:off x="1985963" y="36734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47" name="Oval 51"/>
          <p:cNvSpPr>
            <a:spLocks noChangeArrowheads="1"/>
          </p:cNvSpPr>
          <p:nvPr/>
        </p:nvSpPr>
        <p:spPr bwMode="auto">
          <a:xfrm>
            <a:off x="1985963" y="37528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48" name="Oval 52"/>
          <p:cNvSpPr>
            <a:spLocks noChangeArrowheads="1"/>
          </p:cNvSpPr>
          <p:nvPr/>
        </p:nvSpPr>
        <p:spPr bwMode="auto">
          <a:xfrm>
            <a:off x="1985963" y="38322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49" name="Oval 53"/>
          <p:cNvSpPr>
            <a:spLocks noChangeArrowheads="1"/>
          </p:cNvSpPr>
          <p:nvPr/>
        </p:nvSpPr>
        <p:spPr bwMode="auto">
          <a:xfrm>
            <a:off x="1985963" y="391160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50" name="Oval 54"/>
          <p:cNvSpPr>
            <a:spLocks noChangeArrowheads="1"/>
          </p:cNvSpPr>
          <p:nvPr/>
        </p:nvSpPr>
        <p:spPr bwMode="auto">
          <a:xfrm>
            <a:off x="1985963" y="3992563"/>
            <a:ext cx="19050" cy="174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51" name="Oval 55"/>
          <p:cNvSpPr>
            <a:spLocks noChangeArrowheads="1"/>
          </p:cNvSpPr>
          <p:nvPr/>
        </p:nvSpPr>
        <p:spPr bwMode="auto">
          <a:xfrm>
            <a:off x="1985963" y="4071938"/>
            <a:ext cx="19050" cy="174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52" name="Oval 56"/>
          <p:cNvSpPr>
            <a:spLocks noChangeArrowheads="1"/>
          </p:cNvSpPr>
          <p:nvPr/>
        </p:nvSpPr>
        <p:spPr bwMode="auto">
          <a:xfrm>
            <a:off x="1985963" y="41465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53" name="Oval 57"/>
          <p:cNvSpPr>
            <a:spLocks noChangeArrowheads="1"/>
          </p:cNvSpPr>
          <p:nvPr/>
        </p:nvSpPr>
        <p:spPr bwMode="auto">
          <a:xfrm>
            <a:off x="1985963" y="42259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54" name="Oval 58"/>
          <p:cNvSpPr>
            <a:spLocks noChangeArrowheads="1"/>
          </p:cNvSpPr>
          <p:nvPr/>
        </p:nvSpPr>
        <p:spPr bwMode="auto">
          <a:xfrm>
            <a:off x="1985963" y="430530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55" name="Oval 59"/>
          <p:cNvSpPr>
            <a:spLocks noChangeArrowheads="1"/>
          </p:cNvSpPr>
          <p:nvPr/>
        </p:nvSpPr>
        <p:spPr bwMode="auto">
          <a:xfrm>
            <a:off x="1985963" y="43846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56" name="Oval 60"/>
          <p:cNvSpPr>
            <a:spLocks noChangeArrowheads="1"/>
          </p:cNvSpPr>
          <p:nvPr/>
        </p:nvSpPr>
        <p:spPr bwMode="auto">
          <a:xfrm>
            <a:off x="1985963" y="44640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57" name="Oval 61"/>
          <p:cNvSpPr>
            <a:spLocks noChangeArrowheads="1"/>
          </p:cNvSpPr>
          <p:nvPr/>
        </p:nvSpPr>
        <p:spPr bwMode="auto">
          <a:xfrm>
            <a:off x="1985963" y="45434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58" name="Oval 62"/>
          <p:cNvSpPr>
            <a:spLocks noChangeArrowheads="1"/>
          </p:cNvSpPr>
          <p:nvPr/>
        </p:nvSpPr>
        <p:spPr bwMode="auto">
          <a:xfrm>
            <a:off x="1985963" y="4619625"/>
            <a:ext cx="19050" cy="174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59" name="Oval 63"/>
          <p:cNvSpPr>
            <a:spLocks noChangeArrowheads="1"/>
          </p:cNvSpPr>
          <p:nvPr/>
        </p:nvSpPr>
        <p:spPr bwMode="auto">
          <a:xfrm>
            <a:off x="1985963" y="4699000"/>
            <a:ext cx="19050" cy="174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60" name="Oval 64"/>
          <p:cNvSpPr>
            <a:spLocks noChangeArrowheads="1"/>
          </p:cNvSpPr>
          <p:nvPr/>
        </p:nvSpPr>
        <p:spPr bwMode="auto">
          <a:xfrm>
            <a:off x="1985963" y="47783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61" name="Oval 65"/>
          <p:cNvSpPr>
            <a:spLocks noChangeArrowheads="1"/>
          </p:cNvSpPr>
          <p:nvPr/>
        </p:nvSpPr>
        <p:spPr bwMode="auto">
          <a:xfrm>
            <a:off x="1985963" y="49371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62" name="Oval 66"/>
          <p:cNvSpPr>
            <a:spLocks noChangeArrowheads="1"/>
          </p:cNvSpPr>
          <p:nvPr/>
        </p:nvSpPr>
        <p:spPr bwMode="auto">
          <a:xfrm>
            <a:off x="1985963" y="501650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63" name="Oval 67"/>
          <p:cNvSpPr>
            <a:spLocks noChangeArrowheads="1"/>
          </p:cNvSpPr>
          <p:nvPr/>
        </p:nvSpPr>
        <p:spPr bwMode="auto">
          <a:xfrm>
            <a:off x="1985963" y="509111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64" name="Oval 68"/>
          <p:cNvSpPr>
            <a:spLocks noChangeArrowheads="1"/>
          </p:cNvSpPr>
          <p:nvPr/>
        </p:nvSpPr>
        <p:spPr bwMode="auto">
          <a:xfrm>
            <a:off x="1985963" y="5170488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65" name="Oval 69"/>
          <p:cNvSpPr>
            <a:spLocks noChangeArrowheads="1"/>
          </p:cNvSpPr>
          <p:nvPr/>
        </p:nvSpPr>
        <p:spPr bwMode="auto">
          <a:xfrm>
            <a:off x="1985963" y="524986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66" name="Oval 70"/>
          <p:cNvSpPr>
            <a:spLocks noChangeArrowheads="1"/>
          </p:cNvSpPr>
          <p:nvPr/>
        </p:nvSpPr>
        <p:spPr bwMode="auto">
          <a:xfrm>
            <a:off x="2463800" y="3519488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67" name="Oval 71"/>
          <p:cNvSpPr>
            <a:spLocks noChangeArrowheads="1"/>
          </p:cNvSpPr>
          <p:nvPr/>
        </p:nvSpPr>
        <p:spPr bwMode="auto">
          <a:xfrm>
            <a:off x="2463800" y="359886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68" name="Oval 72"/>
          <p:cNvSpPr>
            <a:spLocks noChangeArrowheads="1"/>
          </p:cNvSpPr>
          <p:nvPr/>
        </p:nvSpPr>
        <p:spPr bwMode="auto">
          <a:xfrm>
            <a:off x="2463800" y="36734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69" name="Oval 73"/>
          <p:cNvSpPr>
            <a:spLocks noChangeArrowheads="1"/>
          </p:cNvSpPr>
          <p:nvPr/>
        </p:nvSpPr>
        <p:spPr bwMode="auto">
          <a:xfrm>
            <a:off x="2463800" y="37528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70" name="Oval 74"/>
          <p:cNvSpPr>
            <a:spLocks noChangeArrowheads="1"/>
          </p:cNvSpPr>
          <p:nvPr/>
        </p:nvSpPr>
        <p:spPr bwMode="auto">
          <a:xfrm>
            <a:off x="2463800" y="38322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71" name="Oval 75"/>
          <p:cNvSpPr>
            <a:spLocks noChangeArrowheads="1"/>
          </p:cNvSpPr>
          <p:nvPr/>
        </p:nvSpPr>
        <p:spPr bwMode="auto">
          <a:xfrm>
            <a:off x="2463800" y="391160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72" name="Oval 76"/>
          <p:cNvSpPr>
            <a:spLocks noChangeArrowheads="1"/>
          </p:cNvSpPr>
          <p:nvPr/>
        </p:nvSpPr>
        <p:spPr bwMode="auto">
          <a:xfrm>
            <a:off x="2463800" y="3992563"/>
            <a:ext cx="19050" cy="174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73" name="Oval 77"/>
          <p:cNvSpPr>
            <a:spLocks noChangeArrowheads="1"/>
          </p:cNvSpPr>
          <p:nvPr/>
        </p:nvSpPr>
        <p:spPr bwMode="auto">
          <a:xfrm>
            <a:off x="2463800" y="4071938"/>
            <a:ext cx="19050" cy="174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74" name="Oval 78"/>
          <p:cNvSpPr>
            <a:spLocks noChangeArrowheads="1"/>
          </p:cNvSpPr>
          <p:nvPr/>
        </p:nvSpPr>
        <p:spPr bwMode="auto">
          <a:xfrm>
            <a:off x="2463800" y="41465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75" name="Oval 79"/>
          <p:cNvSpPr>
            <a:spLocks noChangeArrowheads="1"/>
          </p:cNvSpPr>
          <p:nvPr/>
        </p:nvSpPr>
        <p:spPr bwMode="auto">
          <a:xfrm>
            <a:off x="2463800" y="42259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76" name="Oval 80"/>
          <p:cNvSpPr>
            <a:spLocks noChangeArrowheads="1"/>
          </p:cNvSpPr>
          <p:nvPr/>
        </p:nvSpPr>
        <p:spPr bwMode="auto">
          <a:xfrm>
            <a:off x="2463800" y="430530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77" name="Oval 81"/>
          <p:cNvSpPr>
            <a:spLocks noChangeArrowheads="1"/>
          </p:cNvSpPr>
          <p:nvPr/>
        </p:nvSpPr>
        <p:spPr bwMode="auto">
          <a:xfrm>
            <a:off x="2463800" y="43846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78" name="Oval 82"/>
          <p:cNvSpPr>
            <a:spLocks noChangeArrowheads="1"/>
          </p:cNvSpPr>
          <p:nvPr/>
        </p:nvSpPr>
        <p:spPr bwMode="auto">
          <a:xfrm>
            <a:off x="2463800" y="44640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79" name="Oval 83"/>
          <p:cNvSpPr>
            <a:spLocks noChangeArrowheads="1"/>
          </p:cNvSpPr>
          <p:nvPr/>
        </p:nvSpPr>
        <p:spPr bwMode="auto">
          <a:xfrm>
            <a:off x="2463800" y="45434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80" name="Oval 84"/>
          <p:cNvSpPr>
            <a:spLocks noChangeArrowheads="1"/>
          </p:cNvSpPr>
          <p:nvPr/>
        </p:nvSpPr>
        <p:spPr bwMode="auto">
          <a:xfrm>
            <a:off x="2463800" y="4619625"/>
            <a:ext cx="19050" cy="174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81" name="Oval 85"/>
          <p:cNvSpPr>
            <a:spLocks noChangeArrowheads="1"/>
          </p:cNvSpPr>
          <p:nvPr/>
        </p:nvSpPr>
        <p:spPr bwMode="auto">
          <a:xfrm>
            <a:off x="2463800" y="4699000"/>
            <a:ext cx="19050" cy="174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82" name="Oval 86"/>
          <p:cNvSpPr>
            <a:spLocks noChangeArrowheads="1"/>
          </p:cNvSpPr>
          <p:nvPr/>
        </p:nvSpPr>
        <p:spPr bwMode="auto">
          <a:xfrm>
            <a:off x="2463800" y="47783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83" name="Oval 87"/>
          <p:cNvSpPr>
            <a:spLocks noChangeArrowheads="1"/>
          </p:cNvSpPr>
          <p:nvPr/>
        </p:nvSpPr>
        <p:spPr bwMode="auto">
          <a:xfrm>
            <a:off x="2463800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84" name="Oval 88"/>
          <p:cNvSpPr>
            <a:spLocks noChangeArrowheads="1"/>
          </p:cNvSpPr>
          <p:nvPr/>
        </p:nvSpPr>
        <p:spPr bwMode="auto">
          <a:xfrm>
            <a:off x="2463800" y="49371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85" name="Oval 89"/>
          <p:cNvSpPr>
            <a:spLocks noChangeArrowheads="1"/>
          </p:cNvSpPr>
          <p:nvPr/>
        </p:nvSpPr>
        <p:spPr bwMode="auto">
          <a:xfrm>
            <a:off x="2463800" y="501650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86" name="Oval 90"/>
          <p:cNvSpPr>
            <a:spLocks noChangeArrowheads="1"/>
          </p:cNvSpPr>
          <p:nvPr/>
        </p:nvSpPr>
        <p:spPr bwMode="auto">
          <a:xfrm>
            <a:off x="2463800" y="509111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87" name="Oval 91"/>
          <p:cNvSpPr>
            <a:spLocks noChangeArrowheads="1"/>
          </p:cNvSpPr>
          <p:nvPr/>
        </p:nvSpPr>
        <p:spPr bwMode="auto">
          <a:xfrm>
            <a:off x="2463800" y="5170488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88" name="Oval 92"/>
          <p:cNvSpPr>
            <a:spLocks noChangeArrowheads="1"/>
          </p:cNvSpPr>
          <p:nvPr/>
        </p:nvSpPr>
        <p:spPr bwMode="auto">
          <a:xfrm>
            <a:off x="2463800" y="524986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89" name="Oval 93"/>
          <p:cNvSpPr>
            <a:spLocks noChangeArrowheads="1"/>
          </p:cNvSpPr>
          <p:nvPr/>
        </p:nvSpPr>
        <p:spPr bwMode="auto">
          <a:xfrm>
            <a:off x="2936875" y="4071938"/>
            <a:ext cx="19050" cy="174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90" name="Oval 94"/>
          <p:cNvSpPr>
            <a:spLocks noChangeArrowheads="1"/>
          </p:cNvSpPr>
          <p:nvPr/>
        </p:nvSpPr>
        <p:spPr bwMode="auto">
          <a:xfrm>
            <a:off x="2936875" y="41465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91" name="Oval 95"/>
          <p:cNvSpPr>
            <a:spLocks noChangeArrowheads="1"/>
          </p:cNvSpPr>
          <p:nvPr/>
        </p:nvSpPr>
        <p:spPr bwMode="auto">
          <a:xfrm>
            <a:off x="2936875" y="42259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92" name="Oval 96"/>
          <p:cNvSpPr>
            <a:spLocks noChangeArrowheads="1"/>
          </p:cNvSpPr>
          <p:nvPr/>
        </p:nvSpPr>
        <p:spPr bwMode="auto">
          <a:xfrm>
            <a:off x="2936875" y="430530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93" name="Oval 97"/>
          <p:cNvSpPr>
            <a:spLocks noChangeArrowheads="1"/>
          </p:cNvSpPr>
          <p:nvPr/>
        </p:nvSpPr>
        <p:spPr bwMode="auto">
          <a:xfrm>
            <a:off x="2936875" y="43846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94" name="Oval 98"/>
          <p:cNvSpPr>
            <a:spLocks noChangeArrowheads="1"/>
          </p:cNvSpPr>
          <p:nvPr/>
        </p:nvSpPr>
        <p:spPr bwMode="auto">
          <a:xfrm>
            <a:off x="2936875" y="44640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95" name="Oval 99"/>
          <p:cNvSpPr>
            <a:spLocks noChangeArrowheads="1"/>
          </p:cNvSpPr>
          <p:nvPr/>
        </p:nvSpPr>
        <p:spPr bwMode="auto">
          <a:xfrm>
            <a:off x="2936875" y="45434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96" name="Oval 100"/>
          <p:cNvSpPr>
            <a:spLocks noChangeArrowheads="1"/>
          </p:cNvSpPr>
          <p:nvPr/>
        </p:nvSpPr>
        <p:spPr bwMode="auto">
          <a:xfrm>
            <a:off x="2936875" y="4619625"/>
            <a:ext cx="19050" cy="174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97" name="Oval 101"/>
          <p:cNvSpPr>
            <a:spLocks noChangeArrowheads="1"/>
          </p:cNvSpPr>
          <p:nvPr/>
        </p:nvSpPr>
        <p:spPr bwMode="auto">
          <a:xfrm>
            <a:off x="2936875" y="4699000"/>
            <a:ext cx="19050" cy="174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98" name="Oval 102"/>
          <p:cNvSpPr>
            <a:spLocks noChangeArrowheads="1"/>
          </p:cNvSpPr>
          <p:nvPr/>
        </p:nvSpPr>
        <p:spPr bwMode="auto">
          <a:xfrm>
            <a:off x="2936875" y="47783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399" name="Oval 103"/>
          <p:cNvSpPr>
            <a:spLocks noChangeArrowheads="1"/>
          </p:cNvSpPr>
          <p:nvPr/>
        </p:nvSpPr>
        <p:spPr bwMode="auto">
          <a:xfrm>
            <a:off x="2936875" y="49371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00" name="Oval 104"/>
          <p:cNvSpPr>
            <a:spLocks noChangeArrowheads="1"/>
          </p:cNvSpPr>
          <p:nvPr/>
        </p:nvSpPr>
        <p:spPr bwMode="auto">
          <a:xfrm>
            <a:off x="2936875" y="501650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01" name="Oval 105"/>
          <p:cNvSpPr>
            <a:spLocks noChangeArrowheads="1"/>
          </p:cNvSpPr>
          <p:nvPr/>
        </p:nvSpPr>
        <p:spPr bwMode="auto">
          <a:xfrm>
            <a:off x="2936875" y="509111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02" name="Oval 106"/>
          <p:cNvSpPr>
            <a:spLocks noChangeArrowheads="1"/>
          </p:cNvSpPr>
          <p:nvPr/>
        </p:nvSpPr>
        <p:spPr bwMode="auto">
          <a:xfrm>
            <a:off x="2936875" y="5170488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03" name="Oval 107"/>
          <p:cNvSpPr>
            <a:spLocks noChangeArrowheads="1"/>
          </p:cNvSpPr>
          <p:nvPr/>
        </p:nvSpPr>
        <p:spPr bwMode="auto">
          <a:xfrm>
            <a:off x="2936875" y="524986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04" name="Oval 108"/>
          <p:cNvSpPr>
            <a:spLocks noChangeArrowheads="1"/>
          </p:cNvSpPr>
          <p:nvPr/>
        </p:nvSpPr>
        <p:spPr bwMode="auto">
          <a:xfrm>
            <a:off x="3405188" y="49371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05" name="Oval 109"/>
          <p:cNvSpPr>
            <a:spLocks noChangeArrowheads="1"/>
          </p:cNvSpPr>
          <p:nvPr/>
        </p:nvSpPr>
        <p:spPr bwMode="auto">
          <a:xfrm>
            <a:off x="3405188" y="501650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06" name="Oval 110"/>
          <p:cNvSpPr>
            <a:spLocks noChangeArrowheads="1"/>
          </p:cNvSpPr>
          <p:nvPr/>
        </p:nvSpPr>
        <p:spPr bwMode="auto">
          <a:xfrm>
            <a:off x="3405188" y="509111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07" name="Oval 111"/>
          <p:cNvSpPr>
            <a:spLocks noChangeArrowheads="1"/>
          </p:cNvSpPr>
          <p:nvPr/>
        </p:nvSpPr>
        <p:spPr bwMode="auto">
          <a:xfrm>
            <a:off x="3405188" y="5170488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08" name="Oval 112"/>
          <p:cNvSpPr>
            <a:spLocks noChangeArrowheads="1"/>
          </p:cNvSpPr>
          <p:nvPr/>
        </p:nvSpPr>
        <p:spPr bwMode="auto">
          <a:xfrm>
            <a:off x="3405188" y="5249863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09" name="Oval 113"/>
          <p:cNvSpPr>
            <a:spLocks noChangeArrowheads="1"/>
          </p:cNvSpPr>
          <p:nvPr/>
        </p:nvSpPr>
        <p:spPr bwMode="auto">
          <a:xfrm>
            <a:off x="1692275" y="4857750"/>
            <a:ext cx="17463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10" name="Oval 114"/>
          <p:cNvSpPr>
            <a:spLocks noChangeArrowheads="1"/>
          </p:cNvSpPr>
          <p:nvPr/>
        </p:nvSpPr>
        <p:spPr bwMode="auto">
          <a:xfrm>
            <a:off x="1776413" y="4857750"/>
            <a:ext cx="17462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11" name="Oval 115"/>
          <p:cNvSpPr>
            <a:spLocks noChangeArrowheads="1"/>
          </p:cNvSpPr>
          <p:nvPr/>
        </p:nvSpPr>
        <p:spPr bwMode="auto">
          <a:xfrm>
            <a:off x="1860550" y="4857750"/>
            <a:ext cx="17463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12" name="Oval 116"/>
          <p:cNvSpPr>
            <a:spLocks noChangeArrowheads="1"/>
          </p:cNvSpPr>
          <p:nvPr/>
        </p:nvSpPr>
        <p:spPr bwMode="auto">
          <a:xfrm>
            <a:off x="1949450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13" name="Oval 117"/>
          <p:cNvSpPr>
            <a:spLocks noChangeArrowheads="1"/>
          </p:cNvSpPr>
          <p:nvPr/>
        </p:nvSpPr>
        <p:spPr bwMode="auto">
          <a:xfrm>
            <a:off x="2033588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14" name="Oval 118"/>
          <p:cNvSpPr>
            <a:spLocks noChangeArrowheads="1"/>
          </p:cNvSpPr>
          <p:nvPr/>
        </p:nvSpPr>
        <p:spPr bwMode="auto">
          <a:xfrm>
            <a:off x="2122488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15" name="Oval 119"/>
          <p:cNvSpPr>
            <a:spLocks noChangeArrowheads="1"/>
          </p:cNvSpPr>
          <p:nvPr/>
        </p:nvSpPr>
        <p:spPr bwMode="auto">
          <a:xfrm>
            <a:off x="2206625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16" name="Oval 120"/>
          <p:cNvSpPr>
            <a:spLocks noChangeArrowheads="1"/>
          </p:cNvSpPr>
          <p:nvPr/>
        </p:nvSpPr>
        <p:spPr bwMode="auto">
          <a:xfrm>
            <a:off x="2290763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17" name="Oval 121"/>
          <p:cNvSpPr>
            <a:spLocks noChangeArrowheads="1"/>
          </p:cNvSpPr>
          <p:nvPr/>
        </p:nvSpPr>
        <p:spPr bwMode="auto">
          <a:xfrm>
            <a:off x="2379663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18" name="Oval 122"/>
          <p:cNvSpPr>
            <a:spLocks noChangeArrowheads="1"/>
          </p:cNvSpPr>
          <p:nvPr/>
        </p:nvSpPr>
        <p:spPr bwMode="auto">
          <a:xfrm>
            <a:off x="2547938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19" name="Oval 123"/>
          <p:cNvSpPr>
            <a:spLocks noChangeArrowheads="1"/>
          </p:cNvSpPr>
          <p:nvPr/>
        </p:nvSpPr>
        <p:spPr bwMode="auto">
          <a:xfrm>
            <a:off x="2636838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20" name="Oval 124"/>
          <p:cNvSpPr>
            <a:spLocks noChangeArrowheads="1"/>
          </p:cNvSpPr>
          <p:nvPr/>
        </p:nvSpPr>
        <p:spPr bwMode="auto">
          <a:xfrm>
            <a:off x="2720975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21" name="Oval 125"/>
          <p:cNvSpPr>
            <a:spLocks noChangeArrowheads="1"/>
          </p:cNvSpPr>
          <p:nvPr/>
        </p:nvSpPr>
        <p:spPr bwMode="auto">
          <a:xfrm>
            <a:off x="2805113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22" name="Oval 126"/>
          <p:cNvSpPr>
            <a:spLocks noChangeArrowheads="1"/>
          </p:cNvSpPr>
          <p:nvPr/>
        </p:nvSpPr>
        <p:spPr bwMode="auto">
          <a:xfrm>
            <a:off x="2894013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23" name="Oval 127"/>
          <p:cNvSpPr>
            <a:spLocks noChangeArrowheads="1"/>
          </p:cNvSpPr>
          <p:nvPr/>
        </p:nvSpPr>
        <p:spPr bwMode="auto">
          <a:xfrm>
            <a:off x="1692275" y="4029075"/>
            <a:ext cx="17463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24" name="Oval 128"/>
          <p:cNvSpPr>
            <a:spLocks noChangeArrowheads="1"/>
          </p:cNvSpPr>
          <p:nvPr/>
        </p:nvSpPr>
        <p:spPr bwMode="auto">
          <a:xfrm>
            <a:off x="1776413" y="4029075"/>
            <a:ext cx="17462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25" name="Oval 129"/>
          <p:cNvSpPr>
            <a:spLocks noChangeArrowheads="1"/>
          </p:cNvSpPr>
          <p:nvPr/>
        </p:nvSpPr>
        <p:spPr bwMode="auto">
          <a:xfrm>
            <a:off x="1860550" y="4029075"/>
            <a:ext cx="17463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26" name="Oval 130"/>
          <p:cNvSpPr>
            <a:spLocks noChangeArrowheads="1"/>
          </p:cNvSpPr>
          <p:nvPr/>
        </p:nvSpPr>
        <p:spPr bwMode="auto">
          <a:xfrm>
            <a:off x="1949450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27" name="Oval 131"/>
          <p:cNvSpPr>
            <a:spLocks noChangeArrowheads="1"/>
          </p:cNvSpPr>
          <p:nvPr/>
        </p:nvSpPr>
        <p:spPr bwMode="auto">
          <a:xfrm>
            <a:off x="2033588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28" name="Oval 132"/>
          <p:cNvSpPr>
            <a:spLocks noChangeArrowheads="1"/>
          </p:cNvSpPr>
          <p:nvPr/>
        </p:nvSpPr>
        <p:spPr bwMode="auto">
          <a:xfrm>
            <a:off x="2122488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29" name="Oval 133"/>
          <p:cNvSpPr>
            <a:spLocks noChangeArrowheads="1"/>
          </p:cNvSpPr>
          <p:nvPr/>
        </p:nvSpPr>
        <p:spPr bwMode="auto">
          <a:xfrm>
            <a:off x="2206625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30" name="Oval 134"/>
          <p:cNvSpPr>
            <a:spLocks noChangeArrowheads="1"/>
          </p:cNvSpPr>
          <p:nvPr/>
        </p:nvSpPr>
        <p:spPr bwMode="auto">
          <a:xfrm>
            <a:off x="2290763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31" name="Oval 135"/>
          <p:cNvSpPr>
            <a:spLocks noChangeArrowheads="1"/>
          </p:cNvSpPr>
          <p:nvPr/>
        </p:nvSpPr>
        <p:spPr bwMode="auto">
          <a:xfrm>
            <a:off x="2379663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32" name="Oval 136"/>
          <p:cNvSpPr>
            <a:spLocks noChangeArrowheads="1"/>
          </p:cNvSpPr>
          <p:nvPr/>
        </p:nvSpPr>
        <p:spPr bwMode="auto">
          <a:xfrm>
            <a:off x="1692275" y="3476625"/>
            <a:ext cx="17463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33" name="Oval 137"/>
          <p:cNvSpPr>
            <a:spLocks noChangeArrowheads="1"/>
          </p:cNvSpPr>
          <p:nvPr/>
        </p:nvSpPr>
        <p:spPr bwMode="auto">
          <a:xfrm>
            <a:off x="1776413" y="3476625"/>
            <a:ext cx="17462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34" name="Oval 138"/>
          <p:cNvSpPr>
            <a:spLocks noChangeArrowheads="1"/>
          </p:cNvSpPr>
          <p:nvPr/>
        </p:nvSpPr>
        <p:spPr bwMode="auto">
          <a:xfrm>
            <a:off x="1860550" y="3476625"/>
            <a:ext cx="17463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35" name="Oval 139"/>
          <p:cNvSpPr>
            <a:spLocks noChangeArrowheads="1"/>
          </p:cNvSpPr>
          <p:nvPr/>
        </p:nvSpPr>
        <p:spPr bwMode="auto">
          <a:xfrm>
            <a:off x="1949450" y="34766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36" name="Oval 140"/>
          <p:cNvSpPr>
            <a:spLocks noChangeArrowheads="1"/>
          </p:cNvSpPr>
          <p:nvPr/>
        </p:nvSpPr>
        <p:spPr bwMode="auto">
          <a:xfrm>
            <a:off x="1692275" y="2924175"/>
            <a:ext cx="17463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37" name="Oval 141"/>
          <p:cNvSpPr>
            <a:spLocks noChangeArrowheads="1"/>
          </p:cNvSpPr>
          <p:nvPr/>
        </p:nvSpPr>
        <p:spPr bwMode="auto">
          <a:xfrm>
            <a:off x="1776413" y="2924175"/>
            <a:ext cx="17462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38" name="Oval 142"/>
          <p:cNvSpPr>
            <a:spLocks noChangeArrowheads="1"/>
          </p:cNvSpPr>
          <p:nvPr/>
        </p:nvSpPr>
        <p:spPr bwMode="auto">
          <a:xfrm>
            <a:off x="1860550" y="2924175"/>
            <a:ext cx="17463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39" name="Oval 143"/>
          <p:cNvSpPr>
            <a:spLocks noChangeArrowheads="1"/>
          </p:cNvSpPr>
          <p:nvPr/>
        </p:nvSpPr>
        <p:spPr bwMode="auto">
          <a:xfrm>
            <a:off x="1949450" y="29241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40" name="Oval 144"/>
          <p:cNvSpPr>
            <a:spLocks noChangeArrowheads="1"/>
          </p:cNvSpPr>
          <p:nvPr/>
        </p:nvSpPr>
        <p:spPr bwMode="auto">
          <a:xfrm>
            <a:off x="2033588" y="34766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41" name="Oval 145"/>
          <p:cNvSpPr>
            <a:spLocks noChangeArrowheads="1"/>
          </p:cNvSpPr>
          <p:nvPr/>
        </p:nvSpPr>
        <p:spPr bwMode="auto">
          <a:xfrm>
            <a:off x="2122488" y="34766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42" name="Oval 146"/>
          <p:cNvSpPr>
            <a:spLocks noChangeArrowheads="1"/>
          </p:cNvSpPr>
          <p:nvPr/>
        </p:nvSpPr>
        <p:spPr bwMode="auto">
          <a:xfrm>
            <a:off x="2206625" y="34766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43" name="Oval 147"/>
          <p:cNvSpPr>
            <a:spLocks noChangeArrowheads="1"/>
          </p:cNvSpPr>
          <p:nvPr/>
        </p:nvSpPr>
        <p:spPr bwMode="auto">
          <a:xfrm>
            <a:off x="2290763" y="34766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44" name="Oval 148"/>
          <p:cNvSpPr>
            <a:spLocks noChangeArrowheads="1"/>
          </p:cNvSpPr>
          <p:nvPr/>
        </p:nvSpPr>
        <p:spPr bwMode="auto">
          <a:xfrm>
            <a:off x="2379663" y="347662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45" name="Oval 149"/>
          <p:cNvSpPr>
            <a:spLocks noChangeArrowheads="1"/>
          </p:cNvSpPr>
          <p:nvPr/>
        </p:nvSpPr>
        <p:spPr bwMode="auto">
          <a:xfrm>
            <a:off x="2547938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46" name="Oval 150"/>
          <p:cNvSpPr>
            <a:spLocks noChangeArrowheads="1"/>
          </p:cNvSpPr>
          <p:nvPr/>
        </p:nvSpPr>
        <p:spPr bwMode="auto">
          <a:xfrm>
            <a:off x="2636838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47" name="Oval 151"/>
          <p:cNvSpPr>
            <a:spLocks noChangeArrowheads="1"/>
          </p:cNvSpPr>
          <p:nvPr/>
        </p:nvSpPr>
        <p:spPr bwMode="auto">
          <a:xfrm>
            <a:off x="2720975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48" name="Oval 152"/>
          <p:cNvSpPr>
            <a:spLocks noChangeArrowheads="1"/>
          </p:cNvSpPr>
          <p:nvPr/>
        </p:nvSpPr>
        <p:spPr bwMode="auto">
          <a:xfrm>
            <a:off x="2805113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49" name="Oval 153"/>
          <p:cNvSpPr>
            <a:spLocks noChangeArrowheads="1"/>
          </p:cNvSpPr>
          <p:nvPr/>
        </p:nvSpPr>
        <p:spPr bwMode="auto">
          <a:xfrm>
            <a:off x="2894013" y="4029075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50" name="Oval 154"/>
          <p:cNvSpPr>
            <a:spLocks noChangeArrowheads="1"/>
          </p:cNvSpPr>
          <p:nvPr/>
        </p:nvSpPr>
        <p:spPr bwMode="auto">
          <a:xfrm>
            <a:off x="2978150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51" name="Oval 155"/>
          <p:cNvSpPr>
            <a:spLocks noChangeArrowheads="1"/>
          </p:cNvSpPr>
          <p:nvPr/>
        </p:nvSpPr>
        <p:spPr bwMode="auto">
          <a:xfrm>
            <a:off x="3067050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52" name="Oval 156"/>
          <p:cNvSpPr>
            <a:spLocks noChangeArrowheads="1"/>
          </p:cNvSpPr>
          <p:nvPr/>
        </p:nvSpPr>
        <p:spPr bwMode="auto">
          <a:xfrm>
            <a:off x="3151188" y="4857750"/>
            <a:ext cx="19050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53" name="Oval 157"/>
          <p:cNvSpPr>
            <a:spLocks noChangeArrowheads="1"/>
          </p:cNvSpPr>
          <p:nvPr/>
        </p:nvSpPr>
        <p:spPr bwMode="auto">
          <a:xfrm>
            <a:off x="3236913" y="4857750"/>
            <a:ext cx="17462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54" name="Oval 158"/>
          <p:cNvSpPr>
            <a:spLocks noChangeArrowheads="1"/>
          </p:cNvSpPr>
          <p:nvPr/>
        </p:nvSpPr>
        <p:spPr bwMode="auto">
          <a:xfrm>
            <a:off x="3325813" y="4857750"/>
            <a:ext cx="17462" cy="190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1455" name="Rectangle 29"/>
          <p:cNvSpPr>
            <a:spLocks noChangeArrowheads="1"/>
          </p:cNvSpPr>
          <p:nvPr/>
        </p:nvSpPr>
        <p:spPr bwMode="auto">
          <a:xfrm>
            <a:off x="2057400" y="1981200"/>
            <a:ext cx="6232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Aleisha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56" name="Rectangle 31"/>
          <p:cNvSpPr>
            <a:spLocks noChangeArrowheads="1"/>
          </p:cNvSpPr>
          <p:nvPr/>
        </p:nvSpPr>
        <p:spPr bwMode="auto">
          <a:xfrm>
            <a:off x="2546350" y="2776538"/>
            <a:ext cx="40272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Brad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57" name="Rectangle 34"/>
          <p:cNvSpPr>
            <a:spLocks noChangeArrowheads="1"/>
          </p:cNvSpPr>
          <p:nvPr/>
        </p:nvSpPr>
        <p:spPr bwMode="auto">
          <a:xfrm>
            <a:off x="3028950" y="3343275"/>
            <a:ext cx="6952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Claudia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58" name="Rectangle 35"/>
          <p:cNvSpPr>
            <a:spLocks noChangeArrowheads="1"/>
          </p:cNvSpPr>
          <p:nvPr/>
        </p:nvSpPr>
        <p:spPr bwMode="auto">
          <a:xfrm>
            <a:off x="3511550" y="3911600"/>
            <a:ext cx="5897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Darren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59" name="Rectangle 40"/>
          <p:cNvSpPr>
            <a:spLocks noChangeArrowheads="1"/>
          </p:cNvSpPr>
          <p:nvPr/>
        </p:nvSpPr>
        <p:spPr bwMode="auto">
          <a:xfrm>
            <a:off x="3992563" y="4762500"/>
            <a:ext cx="636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Edwina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60" name="Rectangle 36"/>
          <p:cNvSpPr>
            <a:spLocks noChangeArrowheads="1"/>
          </p:cNvSpPr>
          <p:nvPr/>
        </p:nvSpPr>
        <p:spPr bwMode="auto">
          <a:xfrm>
            <a:off x="609600" y="1524000"/>
            <a:ext cx="91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 b="1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Price of book</a:t>
            </a:r>
            <a:endParaRPr lang="en-US" b="1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61" name="Rectangle 101"/>
          <p:cNvSpPr>
            <a:spLocks noChangeArrowheads="1"/>
          </p:cNvSpPr>
          <p:nvPr/>
        </p:nvSpPr>
        <p:spPr bwMode="auto">
          <a:xfrm>
            <a:off x="3962400" y="5545138"/>
            <a:ext cx="2209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 b="1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Quantity of books</a:t>
            </a:r>
            <a:endParaRPr lang="en-US" b="1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62" name="Rectangle 36"/>
          <p:cNvSpPr>
            <a:spLocks noChangeArrowheads="1"/>
          </p:cNvSpPr>
          <p:nvPr/>
        </p:nvSpPr>
        <p:spPr bwMode="auto">
          <a:xfrm>
            <a:off x="5867400" y="2057400"/>
            <a:ext cx="91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Potential buyers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63" name="Rectangle 36"/>
          <p:cNvSpPr>
            <a:spLocks noChangeArrowheads="1"/>
          </p:cNvSpPr>
          <p:nvPr/>
        </p:nvSpPr>
        <p:spPr bwMode="auto">
          <a:xfrm>
            <a:off x="7239000" y="2057400"/>
            <a:ext cx="91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Willingness to pay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64" name="Rectangle 29"/>
          <p:cNvSpPr>
            <a:spLocks noChangeArrowheads="1"/>
          </p:cNvSpPr>
          <p:nvPr/>
        </p:nvSpPr>
        <p:spPr bwMode="auto">
          <a:xfrm>
            <a:off x="6038850" y="2573338"/>
            <a:ext cx="6232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Aleisha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65" name="Rectangle 31"/>
          <p:cNvSpPr>
            <a:spLocks noChangeArrowheads="1"/>
          </p:cNvSpPr>
          <p:nvPr/>
        </p:nvSpPr>
        <p:spPr bwMode="auto">
          <a:xfrm>
            <a:off x="6026150" y="2819400"/>
            <a:ext cx="40272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Brad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66" name="Rectangle 34"/>
          <p:cNvSpPr>
            <a:spLocks noChangeArrowheads="1"/>
          </p:cNvSpPr>
          <p:nvPr/>
        </p:nvSpPr>
        <p:spPr bwMode="auto">
          <a:xfrm>
            <a:off x="6019800" y="3124200"/>
            <a:ext cx="6952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Claudia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67" name="Rectangle 35"/>
          <p:cNvSpPr>
            <a:spLocks noChangeArrowheads="1"/>
          </p:cNvSpPr>
          <p:nvPr/>
        </p:nvSpPr>
        <p:spPr bwMode="auto">
          <a:xfrm>
            <a:off x="6019800" y="3411538"/>
            <a:ext cx="5897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Darren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1468" name="Rectangle 40"/>
          <p:cNvSpPr>
            <a:spLocks noChangeArrowheads="1"/>
          </p:cNvSpPr>
          <p:nvPr/>
        </p:nvSpPr>
        <p:spPr bwMode="auto">
          <a:xfrm>
            <a:off x="6019800" y="3657600"/>
            <a:ext cx="636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Edwina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5943600" y="4419600"/>
            <a:ext cx="2971800" cy="1600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588" indent="-1588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dirty="0">
                <a:latin typeface="Century Gothic"/>
                <a:cs typeface="Century Gothic"/>
              </a:rPr>
              <a:t>A consumer’s </a:t>
            </a:r>
            <a:r>
              <a:rPr lang="en-US" b="1" dirty="0">
                <a:solidFill>
                  <a:srgbClr val="990033"/>
                </a:solidFill>
                <a:latin typeface="Century Gothic"/>
                <a:cs typeface="Century Gothic"/>
              </a:rPr>
              <a:t>willingness to pay for a good </a:t>
            </a:r>
            <a:r>
              <a:rPr lang="en-US" dirty="0">
                <a:latin typeface="Century Gothic"/>
                <a:cs typeface="Century Gothic"/>
              </a:rPr>
              <a:t>is the maximum price at which he or she would buy that good.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spc="0" dirty="0" smtClean="0"/>
              <a:t>THE DEMAND CURVE FOR USED TEXTBOOKS</a:t>
            </a:r>
            <a:endParaRPr lang="en-US" spc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1959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13" name="Rectangle 11"/>
          <p:cNvSpPr>
            <a:spLocks noChangeArrowheads="1"/>
          </p:cNvSpPr>
          <p:nvPr/>
        </p:nvSpPr>
        <p:spPr bwMode="auto">
          <a:xfrm>
            <a:off x="1441450" y="2254488"/>
            <a:ext cx="530225" cy="1737360"/>
          </a:xfrm>
          <a:prstGeom prst="rect">
            <a:avLst/>
          </a:prstGeom>
          <a:solidFill>
            <a:srgbClr val="4B8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grpSp>
        <p:nvGrpSpPr>
          <p:cNvPr id="313522" name="Group 178"/>
          <p:cNvGrpSpPr>
            <a:grpSpLocks/>
          </p:cNvGrpSpPr>
          <p:nvPr/>
        </p:nvGrpSpPr>
        <p:grpSpPr bwMode="auto">
          <a:xfrm>
            <a:off x="1963738" y="2306649"/>
            <a:ext cx="3522663" cy="1692281"/>
            <a:chOff x="1237" y="1453"/>
            <a:chExt cx="2219" cy="1066"/>
          </a:xfrm>
        </p:grpSpPr>
        <p:sp>
          <p:nvSpPr>
            <p:cNvPr id="313523" name="Rectangle 10"/>
            <p:cNvSpPr>
              <a:spLocks noChangeArrowheads="1"/>
            </p:cNvSpPr>
            <p:nvPr/>
          </p:nvSpPr>
          <p:spPr bwMode="auto">
            <a:xfrm>
              <a:off x="1237" y="1973"/>
              <a:ext cx="343" cy="546"/>
            </a:xfrm>
            <a:prstGeom prst="rect">
              <a:avLst/>
            </a:prstGeom>
            <a:solidFill>
              <a:srgbClr val="95B6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3524" name="Line 68"/>
            <p:cNvSpPr>
              <a:spLocks noChangeShapeType="1"/>
            </p:cNvSpPr>
            <p:nvPr/>
          </p:nvSpPr>
          <p:spPr bwMode="auto">
            <a:xfrm flipV="1">
              <a:off x="1441" y="1763"/>
              <a:ext cx="899" cy="4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3525" name="Freeform 69"/>
            <p:cNvSpPr>
              <a:spLocks/>
            </p:cNvSpPr>
            <p:nvPr/>
          </p:nvSpPr>
          <p:spPr bwMode="auto">
            <a:xfrm>
              <a:off x="2016" y="1453"/>
              <a:ext cx="1440" cy="371"/>
            </a:xfrm>
            <a:custGeom>
              <a:avLst/>
              <a:gdLst>
                <a:gd name="T0" fmla="*/ 349 w 366"/>
                <a:gd name="T1" fmla="*/ 96 h 96"/>
                <a:gd name="T2" fmla="*/ 366 w 366"/>
                <a:gd name="T3" fmla="*/ 79 h 96"/>
                <a:gd name="T4" fmla="*/ 366 w 366"/>
                <a:gd name="T5" fmla="*/ 16 h 96"/>
                <a:gd name="T6" fmla="*/ 349 w 366"/>
                <a:gd name="T7" fmla="*/ 0 h 96"/>
                <a:gd name="T8" fmla="*/ 16 w 366"/>
                <a:gd name="T9" fmla="*/ 0 h 96"/>
                <a:gd name="T10" fmla="*/ 0 w 366"/>
                <a:gd name="T11" fmla="*/ 16 h 96"/>
                <a:gd name="T12" fmla="*/ 0 w 366"/>
                <a:gd name="T13" fmla="*/ 79 h 96"/>
                <a:gd name="T14" fmla="*/ 16 w 366"/>
                <a:gd name="T15" fmla="*/ 96 h 96"/>
                <a:gd name="T16" fmla="*/ 349 w 366"/>
                <a:gd name="T17" fmla="*/ 96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6"/>
                <a:gd name="T28" fmla="*/ 0 h 96"/>
                <a:gd name="T29" fmla="*/ 366 w 366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6" h="96">
                  <a:moveTo>
                    <a:pt x="349" y="96"/>
                  </a:moveTo>
                  <a:cubicBezTo>
                    <a:pt x="358" y="96"/>
                    <a:pt x="366" y="88"/>
                    <a:pt x="366" y="79"/>
                  </a:cubicBezTo>
                  <a:cubicBezTo>
                    <a:pt x="366" y="16"/>
                    <a:pt x="366" y="16"/>
                    <a:pt x="366" y="16"/>
                  </a:cubicBezTo>
                  <a:cubicBezTo>
                    <a:pt x="366" y="7"/>
                    <a:pt x="358" y="0"/>
                    <a:pt x="34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8"/>
                    <a:pt x="7" y="96"/>
                    <a:pt x="16" y="96"/>
                  </a:cubicBezTo>
                  <a:lnTo>
                    <a:pt x="349" y="96"/>
                  </a:lnTo>
                  <a:close/>
                </a:path>
              </a:pathLst>
            </a:custGeom>
            <a:solidFill>
              <a:srgbClr val="D7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3526" name="Rectangle 86"/>
            <p:cNvSpPr>
              <a:spLocks noChangeArrowheads="1"/>
            </p:cNvSpPr>
            <p:nvPr/>
          </p:nvSpPr>
          <p:spPr bwMode="auto">
            <a:xfrm flipH="1">
              <a:off x="2064" y="1488"/>
              <a:ext cx="137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>
                <a:spcBef>
                  <a:spcPct val="0"/>
                </a:spcBef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Brad’s consumer surplus: </a:t>
              </a:r>
            </a:p>
            <a:p>
              <a:pPr marL="1588" indent="-1588">
                <a:spcBef>
                  <a:spcPct val="0"/>
                </a:spcBef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$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45 – $30 = $</a:t>
              </a:r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15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grpSp>
        <p:nvGrpSpPr>
          <p:cNvPr id="313527" name="Group 183"/>
          <p:cNvGrpSpPr>
            <a:grpSpLocks/>
          </p:cNvGrpSpPr>
          <p:nvPr/>
        </p:nvGrpSpPr>
        <p:grpSpPr bwMode="auto">
          <a:xfrm>
            <a:off x="2508250" y="3084521"/>
            <a:ext cx="3511549" cy="915990"/>
            <a:chOff x="1580" y="1943"/>
            <a:chExt cx="2212" cy="577"/>
          </a:xfrm>
        </p:grpSpPr>
        <p:sp>
          <p:nvSpPr>
            <p:cNvPr id="313528" name="Rectangle 9"/>
            <p:cNvSpPr>
              <a:spLocks noChangeArrowheads="1"/>
            </p:cNvSpPr>
            <p:nvPr/>
          </p:nvSpPr>
          <p:spPr bwMode="auto">
            <a:xfrm>
              <a:off x="1580" y="2347"/>
              <a:ext cx="337" cy="173"/>
            </a:xfrm>
            <a:prstGeom prst="rect">
              <a:avLst/>
            </a:prstGeom>
            <a:solidFill>
              <a:srgbClr val="C7D6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3529" name="Freeform 100"/>
            <p:cNvSpPr>
              <a:spLocks/>
            </p:cNvSpPr>
            <p:nvPr/>
          </p:nvSpPr>
          <p:spPr bwMode="auto">
            <a:xfrm>
              <a:off x="1811" y="2203"/>
              <a:ext cx="996" cy="231"/>
            </a:xfrm>
            <a:custGeom>
              <a:avLst/>
              <a:gdLst>
                <a:gd name="T0" fmla="*/ 0 w 897"/>
                <a:gd name="T1" fmla="*/ 215 h 215"/>
                <a:gd name="T2" fmla="*/ 528 w 897"/>
                <a:gd name="T3" fmla="*/ 215 h 215"/>
                <a:gd name="T4" fmla="*/ 897 w 897"/>
                <a:gd name="T5" fmla="*/ 0 h 215"/>
                <a:gd name="T6" fmla="*/ 0 60000 65536"/>
                <a:gd name="T7" fmla="*/ 0 60000 65536"/>
                <a:gd name="T8" fmla="*/ 0 60000 65536"/>
                <a:gd name="T9" fmla="*/ 0 w 897"/>
                <a:gd name="T10" fmla="*/ 0 h 215"/>
                <a:gd name="T11" fmla="*/ 897 w 897"/>
                <a:gd name="T12" fmla="*/ 215 h 2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7" h="215">
                  <a:moveTo>
                    <a:pt x="0" y="215"/>
                  </a:moveTo>
                  <a:lnTo>
                    <a:pt x="528" y="215"/>
                  </a:lnTo>
                  <a:lnTo>
                    <a:pt x="89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3530" name="Freeform 101"/>
            <p:cNvSpPr>
              <a:spLocks/>
            </p:cNvSpPr>
            <p:nvPr/>
          </p:nvSpPr>
          <p:spPr bwMode="auto">
            <a:xfrm>
              <a:off x="2496" y="1943"/>
              <a:ext cx="1296" cy="313"/>
            </a:xfrm>
            <a:custGeom>
              <a:avLst/>
              <a:gdLst>
                <a:gd name="T0" fmla="*/ 386 w 402"/>
                <a:gd name="T1" fmla="*/ 96 h 96"/>
                <a:gd name="T2" fmla="*/ 402 w 402"/>
                <a:gd name="T3" fmla="*/ 79 h 96"/>
                <a:gd name="T4" fmla="*/ 402 w 402"/>
                <a:gd name="T5" fmla="*/ 17 h 96"/>
                <a:gd name="T6" fmla="*/ 386 w 402"/>
                <a:gd name="T7" fmla="*/ 0 h 96"/>
                <a:gd name="T8" fmla="*/ 16 w 402"/>
                <a:gd name="T9" fmla="*/ 0 h 96"/>
                <a:gd name="T10" fmla="*/ 0 w 402"/>
                <a:gd name="T11" fmla="*/ 17 h 96"/>
                <a:gd name="T12" fmla="*/ 0 w 402"/>
                <a:gd name="T13" fmla="*/ 79 h 96"/>
                <a:gd name="T14" fmla="*/ 16 w 402"/>
                <a:gd name="T15" fmla="*/ 96 h 96"/>
                <a:gd name="T16" fmla="*/ 386 w 402"/>
                <a:gd name="T17" fmla="*/ 96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2"/>
                <a:gd name="T28" fmla="*/ 0 h 96"/>
                <a:gd name="T29" fmla="*/ 402 w 402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2" h="96">
                  <a:moveTo>
                    <a:pt x="386" y="96"/>
                  </a:moveTo>
                  <a:cubicBezTo>
                    <a:pt x="395" y="96"/>
                    <a:pt x="402" y="88"/>
                    <a:pt x="402" y="79"/>
                  </a:cubicBezTo>
                  <a:cubicBezTo>
                    <a:pt x="402" y="17"/>
                    <a:pt x="402" y="17"/>
                    <a:pt x="402" y="17"/>
                  </a:cubicBezTo>
                  <a:cubicBezTo>
                    <a:pt x="402" y="7"/>
                    <a:pt x="395" y="0"/>
                    <a:pt x="38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8"/>
                    <a:pt x="7" y="96"/>
                    <a:pt x="16" y="96"/>
                  </a:cubicBezTo>
                  <a:lnTo>
                    <a:pt x="386" y="96"/>
                  </a:lnTo>
                  <a:close/>
                </a:path>
              </a:pathLst>
            </a:custGeom>
            <a:solidFill>
              <a:srgbClr val="D7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3531" name="Rectangle 86"/>
            <p:cNvSpPr>
              <a:spLocks noChangeArrowheads="1"/>
            </p:cNvSpPr>
            <p:nvPr/>
          </p:nvSpPr>
          <p:spPr bwMode="auto">
            <a:xfrm flipH="1">
              <a:off x="2562" y="1963"/>
              <a:ext cx="118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Claudia’s consumer surplus: $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35 – $30 = $</a:t>
              </a:r>
              <a:r>
                <a:rPr lang="en-US" sz="1400" dirty="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5</a:t>
              </a:r>
              <a:endParaRPr lang="en-US" sz="1400" dirty="0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</p:grpSp>
      <p:sp>
        <p:nvSpPr>
          <p:cNvPr id="313514" name="Rectangle 32"/>
          <p:cNvSpPr>
            <a:spLocks noChangeArrowheads="1"/>
          </p:cNvSpPr>
          <p:nvPr/>
        </p:nvSpPr>
        <p:spPr bwMode="auto">
          <a:xfrm>
            <a:off x="2686050" y="2968625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515" name="Rectangle 37"/>
          <p:cNvSpPr>
            <a:spLocks noChangeArrowheads="1"/>
          </p:cNvSpPr>
          <p:nvPr/>
        </p:nvSpPr>
        <p:spPr bwMode="auto">
          <a:xfrm>
            <a:off x="3938588" y="4191000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>
                <a:latin typeface="Century Gothic"/>
                <a:ea typeface="ＭＳ Ｐゴシック" pitchFamily="34" charset="-128"/>
                <a:cs typeface="Century Gothic"/>
              </a:rPr>
              <a:t>	</a:t>
            </a:r>
          </a:p>
        </p:txBody>
      </p:sp>
      <p:sp>
        <p:nvSpPr>
          <p:cNvPr id="313519" name="Line 67"/>
          <p:cNvSpPr>
            <a:spLocks noChangeShapeType="1"/>
          </p:cNvSpPr>
          <p:nvPr/>
        </p:nvSpPr>
        <p:spPr bwMode="auto">
          <a:xfrm flipV="1">
            <a:off x="1682750" y="2062163"/>
            <a:ext cx="1560513" cy="817562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3520" name="Freeform 85"/>
          <p:cNvSpPr>
            <a:spLocks/>
          </p:cNvSpPr>
          <p:nvPr/>
        </p:nvSpPr>
        <p:spPr bwMode="auto">
          <a:xfrm>
            <a:off x="2514600" y="1447800"/>
            <a:ext cx="2438400" cy="609600"/>
          </a:xfrm>
          <a:custGeom>
            <a:avLst/>
            <a:gdLst>
              <a:gd name="T0" fmla="*/ 397 w 397"/>
              <a:gd name="T1" fmla="*/ 79 h 95"/>
              <a:gd name="T2" fmla="*/ 381 w 397"/>
              <a:gd name="T3" fmla="*/ 95 h 95"/>
              <a:gd name="T4" fmla="*/ 16 w 397"/>
              <a:gd name="T5" fmla="*/ 95 h 95"/>
              <a:gd name="T6" fmla="*/ 0 w 397"/>
              <a:gd name="T7" fmla="*/ 79 h 95"/>
              <a:gd name="T8" fmla="*/ 0 w 397"/>
              <a:gd name="T9" fmla="*/ 16 h 95"/>
              <a:gd name="T10" fmla="*/ 16 w 397"/>
              <a:gd name="T11" fmla="*/ 0 h 95"/>
              <a:gd name="T12" fmla="*/ 381 w 397"/>
              <a:gd name="T13" fmla="*/ 0 h 95"/>
              <a:gd name="T14" fmla="*/ 397 w 397"/>
              <a:gd name="T15" fmla="*/ 16 h 95"/>
              <a:gd name="T16" fmla="*/ 397 w 397"/>
              <a:gd name="T17" fmla="*/ 79 h 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7"/>
              <a:gd name="T28" fmla="*/ 0 h 95"/>
              <a:gd name="T29" fmla="*/ 397 w 397"/>
              <a:gd name="T30" fmla="*/ 95 h 9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7" h="95">
                <a:moveTo>
                  <a:pt x="397" y="79"/>
                </a:moveTo>
                <a:cubicBezTo>
                  <a:pt x="397" y="87"/>
                  <a:pt x="390" y="95"/>
                  <a:pt x="381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8" y="95"/>
                  <a:pt x="0" y="87"/>
                  <a:pt x="0" y="7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8" y="0"/>
                  <a:pt x="16" y="0"/>
                </a:cubicBezTo>
                <a:cubicBezTo>
                  <a:pt x="381" y="0"/>
                  <a:pt x="381" y="0"/>
                  <a:pt x="381" y="0"/>
                </a:cubicBezTo>
                <a:cubicBezTo>
                  <a:pt x="390" y="0"/>
                  <a:pt x="397" y="8"/>
                  <a:pt x="397" y="16"/>
                </a:cubicBezTo>
                <a:lnTo>
                  <a:pt x="397" y="79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521" name="Rectangle 86"/>
          <p:cNvSpPr>
            <a:spLocks noChangeArrowheads="1"/>
          </p:cNvSpPr>
          <p:nvPr/>
        </p:nvSpPr>
        <p:spPr bwMode="auto">
          <a:xfrm flipH="1">
            <a:off x="2590800" y="1524000"/>
            <a:ext cx="2362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Aleisha’s</a:t>
            </a:r>
            <a:r>
              <a:rPr lang="en-US" sz="1400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 consumer surplus: </a:t>
            </a:r>
          </a:p>
          <a:p>
            <a:pPr marL="1588" indent="-1588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$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59 – $30 = $</a:t>
            </a:r>
            <a:r>
              <a:rPr lang="en-US" sz="1400" dirty="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29</a:t>
            </a:r>
            <a:endParaRPr lang="en-US" sz="1400" dirty="0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6096000" y="2514600"/>
            <a:ext cx="3048000" cy="2667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588" indent="-1588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en-US" dirty="0">
                <a:latin typeface="Century Gothic"/>
                <a:cs typeface="Century Gothic"/>
              </a:rPr>
              <a:t>The </a:t>
            </a:r>
            <a:r>
              <a:rPr lang="en-US" b="1" dirty="0">
                <a:solidFill>
                  <a:srgbClr val="990033"/>
                </a:solidFill>
                <a:latin typeface="Century Gothic"/>
                <a:cs typeface="Century Gothic"/>
              </a:rPr>
              <a:t>total consumer surplus </a:t>
            </a:r>
            <a:r>
              <a:rPr lang="en-US" dirty="0">
                <a:latin typeface="Century Gothic"/>
                <a:cs typeface="Century Gothic"/>
              </a:rPr>
              <a:t>is </a:t>
            </a:r>
            <a:r>
              <a:rPr lang="en-US" dirty="0" smtClean="0">
                <a:latin typeface="Century Gothic"/>
                <a:cs typeface="Century Gothic"/>
              </a:rPr>
              <a:t>the </a:t>
            </a:r>
            <a:r>
              <a:rPr lang="en-US" dirty="0">
                <a:latin typeface="Century Gothic"/>
                <a:cs typeface="Century Gothic"/>
              </a:rPr>
              <a:t>entire shaded </a:t>
            </a:r>
            <a:r>
              <a:rPr lang="en-US" dirty="0" smtClean="0">
                <a:latin typeface="Century Gothic"/>
                <a:cs typeface="Century Gothic"/>
              </a:rPr>
              <a:t>area—the </a:t>
            </a:r>
            <a:r>
              <a:rPr lang="en-US" dirty="0">
                <a:latin typeface="Century Gothic"/>
                <a:cs typeface="Century Gothic"/>
              </a:rPr>
              <a:t>sum of the individual consumer surpluses of </a:t>
            </a:r>
            <a:r>
              <a:rPr lang="en-US" dirty="0" err="1">
                <a:latin typeface="Century Gothic"/>
                <a:cs typeface="Century Gothic"/>
              </a:rPr>
              <a:t>Aleisha</a:t>
            </a:r>
            <a:r>
              <a:rPr lang="en-US" dirty="0">
                <a:latin typeface="Century Gothic"/>
                <a:cs typeface="Century Gothic"/>
              </a:rPr>
              <a:t>, Brad, and Claudia </a:t>
            </a:r>
            <a:r>
              <a:rPr lang="en-US" dirty="0" smtClean="0">
                <a:latin typeface="Century Gothic"/>
                <a:cs typeface="Century Gothic"/>
              </a:rPr>
              <a:t>($</a:t>
            </a:r>
            <a:r>
              <a:rPr lang="en-US" dirty="0">
                <a:latin typeface="Century Gothic"/>
                <a:cs typeface="Century Gothic"/>
              </a:rPr>
              <a:t>29 + $15 + $5 = $</a:t>
            </a:r>
            <a:r>
              <a:rPr lang="en-US" dirty="0" smtClean="0">
                <a:latin typeface="Century Gothic"/>
                <a:cs typeface="Century Gothic"/>
              </a:rPr>
              <a:t>49).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13534" name="Line 18"/>
          <p:cNvSpPr>
            <a:spLocks noChangeShapeType="1"/>
          </p:cNvSpPr>
          <p:nvPr/>
        </p:nvSpPr>
        <p:spPr bwMode="auto">
          <a:xfrm flipV="1">
            <a:off x="1963738" y="571658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3535" name="Line 12"/>
          <p:cNvSpPr>
            <a:spLocks noChangeShapeType="1"/>
          </p:cNvSpPr>
          <p:nvPr/>
        </p:nvSpPr>
        <p:spPr bwMode="auto">
          <a:xfrm>
            <a:off x="1433513" y="2254252"/>
            <a:ext cx="130175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3538" name="Line 16"/>
          <p:cNvSpPr>
            <a:spLocks noChangeShapeType="1"/>
          </p:cNvSpPr>
          <p:nvPr/>
        </p:nvSpPr>
        <p:spPr bwMode="auto">
          <a:xfrm>
            <a:off x="1433513" y="4322235"/>
            <a:ext cx="130175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3539" name="Line 17"/>
          <p:cNvSpPr>
            <a:spLocks noChangeShapeType="1"/>
          </p:cNvSpPr>
          <p:nvPr/>
        </p:nvSpPr>
        <p:spPr bwMode="auto">
          <a:xfrm>
            <a:off x="1433513" y="5245102"/>
            <a:ext cx="130175" cy="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3540" name="Line 19"/>
          <p:cNvSpPr>
            <a:spLocks noChangeShapeType="1"/>
          </p:cNvSpPr>
          <p:nvPr/>
        </p:nvSpPr>
        <p:spPr bwMode="auto">
          <a:xfrm flipV="1">
            <a:off x="2508250" y="571658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3541" name="Line 20"/>
          <p:cNvSpPr>
            <a:spLocks noChangeShapeType="1"/>
          </p:cNvSpPr>
          <p:nvPr/>
        </p:nvSpPr>
        <p:spPr bwMode="auto">
          <a:xfrm flipV="1">
            <a:off x="3043238" y="571658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3542" name="Line 21"/>
          <p:cNvSpPr>
            <a:spLocks noChangeShapeType="1"/>
          </p:cNvSpPr>
          <p:nvPr/>
        </p:nvSpPr>
        <p:spPr bwMode="auto">
          <a:xfrm flipV="1">
            <a:off x="3576638" y="571658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3602" name="Oval 176"/>
          <p:cNvSpPr>
            <a:spLocks noChangeArrowheads="1"/>
          </p:cNvSpPr>
          <p:nvPr/>
        </p:nvSpPr>
        <p:spPr bwMode="auto">
          <a:xfrm>
            <a:off x="3567113" y="5260976"/>
            <a:ext cx="20638" cy="206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53" name="Rectangle 23"/>
          <p:cNvSpPr>
            <a:spLocks noChangeArrowheads="1"/>
          </p:cNvSpPr>
          <p:nvPr/>
        </p:nvSpPr>
        <p:spPr bwMode="auto">
          <a:xfrm>
            <a:off x="4067175" y="586105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54" name="Rectangle 24"/>
          <p:cNvSpPr>
            <a:spLocks noChangeArrowheads="1"/>
          </p:cNvSpPr>
          <p:nvPr/>
        </p:nvSpPr>
        <p:spPr bwMode="auto">
          <a:xfrm>
            <a:off x="3532188" y="586105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4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55" name="Rectangle 25"/>
          <p:cNvSpPr>
            <a:spLocks noChangeArrowheads="1"/>
          </p:cNvSpPr>
          <p:nvPr/>
        </p:nvSpPr>
        <p:spPr bwMode="auto">
          <a:xfrm>
            <a:off x="2995613" y="586105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3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56" name="Rectangle 26"/>
          <p:cNvSpPr>
            <a:spLocks noChangeArrowheads="1"/>
          </p:cNvSpPr>
          <p:nvPr/>
        </p:nvSpPr>
        <p:spPr bwMode="auto">
          <a:xfrm>
            <a:off x="2459038" y="586105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2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57" name="Rectangle 27"/>
          <p:cNvSpPr>
            <a:spLocks noChangeArrowheads="1"/>
          </p:cNvSpPr>
          <p:nvPr/>
        </p:nvSpPr>
        <p:spPr bwMode="auto">
          <a:xfrm>
            <a:off x="1917700" y="586105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1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58" name="Rectangle 28"/>
          <p:cNvSpPr>
            <a:spLocks noChangeArrowheads="1"/>
          </p:cNvSpPr>
          <p:nvPr/>
        </p:nvSpPr>
        <p:spPr bwMode="auto">
          <a:xfrm>
            <a:off x="1241425" y="586105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0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59" name="Rectangle 29"/>
          <p:cNvSpPr>
            <a:spLocks noChangeArrowheads="1"/>
          </p:cNvSpPr>
          <p:nvPr/>
        </p:nvSpPr>
        <p:spPr bwMode="auto">
          <a:xfrm>
            <a:off x="2030413" y="2112963"/>
            <a:ext cx="6232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Aleisha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60" name="Rectangle 31"/>
          <p:cNvSpPr>
            <a:spLocks noChangeArrowheads="1"/>
          </p:cNvSpPr>
          <p:nvPr/>
        </p:nvSpPr>
        <p:spPr bwMode="auto">
          <a:xfrm>
            <a:off x="2573338" y="2968626"/>
            <a:ext cx="40272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Brad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61" name="Rectangle 34"/>
          <p:cNvSpPr>
            <a:spLocks noChangeArrowheads="1"/>
          </p:cNvSpPr>
          <p:nvPr/>
        </p:nvSpPr>
        <p:spPr bwMode="auto">
          <a:xfrm>
            <a:off x="3109913" y="3578226"/>
            <a:ext cx="6952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Claudia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62" name="Rectangle 35"/>
          <p:cNvSpPr>
            <a:spLocks noChangeArrowheads="1"/>
          </p:cNvSpPr>
          <p:nvPr/>
        </p:nvSpPr>
        <p:spPr bwMode="auto">
          <a:xfrm>
            <a:off x="3646488" y="4191001"/>
            <a:ext cx="5897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Darren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63" name="Rectangle 39"/>
          <p:cNvSpPr>
            <a:spLocks noChangeArrowheads="1"/>
          </p:cNvSpPr>
          <p:nvPr/>
        </p:nvSpPr>
        <p:spPr bwMode="auto">
          <a:xfrm>
            <a:off x="4232275" y="5570538"/>
            <a:ext cx="1431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5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D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64" name="Rectangle 40"/>
          <p:cNvSpPr>
            <a:spLocks noChangeArrowheads="1"/>
          </p:cNvSpPr>
          <p:nvPr/>
        </p:nvSpPr>
        <p:spPr bwMode="auto">
          <a:xfrm>
            <a:off x="4179888" y="5105401"/>
            <a:ext cx="636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Edwina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65" name="Rectangle 42"/>
          <p:cNvSpPr>
            <a:spLocks noChangeArrowheads="1"/>
          </p:cNvSpPr>
          <p:nvPr/>
        </p:nvSpPr>
        <p:spPr bwMode="auto">
          <a:xfrm>
            <a:off x="1052513" y="2109788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$59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66" name="Rectangle 43"/>
          <p:cNvSpPr>
            <a:spLocks noChangeArrowheads="1"/>
          </p:cNvSpPr>
          <p:nvPr/>
        </p:nvSpPr>
        <p:spPr bwMode="auto">
          <a:xfrm>
            <a:off x="1152525" y="2967038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45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67" name="Rectangle 44"/>
          <p:cNvSpPr>
            <a:spLocks noChangeArrowheads="1"/>
          </p:cNvSpPr>
          <p:nvPr/>
        </p:nvSpPr>
        <p:spPr bwMode="auto">
          <a:xfrm>
            <a:off x="1152525" y="357346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35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68" name="Rectangle 45"/>
          <p:cNvSpPr>
            <a:spLocks noChangeArrowheads="1"/>
          </p:cNvSpPr>
          <p:nvPr/>
        </p:nvSpPr>
        <p:spPr bwMode="auto">
          <a:xfrm>
            <a:off x="1152525" y="387826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30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69" name="Rectangle 46"/>
          <p:cNvSpPr>
            <a:spLocks noChangeArrowheads="1"/>
          </p:cNvSpPr>
          <p:nvPr/>
        </p:nvSpPr>
        <p:spPr bwMode="auto">
          <a:xfrm>
            <a:off x="1152525" y="510222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10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70" name="Rectangle 47"/>
          <p:cNvSpPr>
            <a:spLocks noChangeArrowheads="1"/>
          </p:cNvSpPr>
          <p:nvPr/>
        </p:nvSpPr>
        <p:spPr bwMode="auto">
          <a:xfrm>
            <a:off x="1152525" y="418306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25</a:t>
            </a:r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71" name="Freeform 60"/>
          <p:cNvSpPr>
            <a:spLocks/>
          </p:cNvSpPr>
          <p:nvPr/>
        </p:nvSpPr>
        <p:spPr bwMode="auto">
          <a:xfrm>
            <a:off x="1455738" y="1370013"/>
            <a:ext cx="2660650" cy="4497388"/>
          </a:xfrm>
          <a:custGeom>
            <a:avLst/>
            <a:gdLst>
              <a:gd name="T0" fmla="*/ 1509 w 1509"/>
              <a:gd name="T1" fmla="*/ 2634 h 2634"/>
              <a:gd name="T2" fmla="*/ 1509 w 1509"/>
              <a:gd name="T3" fmla="*/ 2276 h 2634"/>
              <a:gd name="T4" fmla="*/ 1203 w 1509"/>
              <a:gd name="T5" fmla="*/ 2276 h 2634"/>
              <a:gd name="T6" fmla="*/ 1203 w 1509"/>
              <a:gd name="T7" fmla="*/ 1740 h 2634"/>
              <a:gd name="T8" fmla="*/ 900 w 1509"/>
              <a:gd name="T9" fmla="*/ 1740 h 2634"/>
              <a:gd name="T10" fmla="*/ 900 w 1509"/>
              <a:gd name="T11" fmla="*/ 1382 h 2634"/>
              <a:gd name="T12" fmla="*/ 597 w 1509"/>
              <a:gd name="T13" fmla="*/ 1382 h 2634"/>
              <a:gd name="T14" fmla="*/ 597 w 1509"/>
              <a:gd name="T15" fmla="*/ 1024 h 2634"/>
              <a:gd name="T16" fmla="*/ 288 w 1509"/>
              <a:gd name="T17" fmla="*/ 1024 h 2634"/>
              <a:gd name="T18" fmla="*/ 288 w 1509"/>
              <a:gd name="T19" fmla="*/ 524 h 2634"/>
              <a:gd name="T20" fmla="*/ 0 w 1509"/>
              <a:gd name="T21" fmla="*/ 524 h 2634"/>
              <a:gd name="T22" fmla="*/ 0 w 1509"/>
              <a:gd name="T23" fmla="*/ 0 h 263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09"/>
              <a:gd name="T37" fmla="*/ 0 h 2634"/>
              <a:gd name="T38" fmla="*/ 1509 w 1509"/>
              <a:gd name="T39" fmla="*/ 2634 h 263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09" h="2634">
                <a:moveTo>
                  <a:pt x="1509" y="2634"/>
                </a:moveTo>
                <a:lnTo>
                  <a:pt x="1509" y="2276"/>
                </a:lnTo>
                <a:lnTo>
                  <a:pt x="1203" y="2276"/>
                </a:lnTo>
                <a:lnTo>
                  <a:pt x="1203" y="1740"/>
                </a:lnTo>
                <a:lnTo>
                  <a:pt x="900" y="1740"/>
                </a:lnTo>
                <a:lnTo>
                  <a:pt x="900" y="1382"/>
                </a:lnTo>
                <a:lnTo>
                  <a:pt x="597" y="1382"/>
                </a:lnTo>
                <a:lnTo>
                  <a:pt x="597" y="1024"/>
                </a:lnTo>
                <a:lnTo>
                  <a:pt x="288" y="1024"/>
                </a:lnTo>
                <a:lnTo>
                  <a:pt x="288" y="524"/>
                </a:lnTo>
                <a:lnTo>
                  <a:pt x="0" y="524"/>
                </a:lnTo>
                <a:lnTo>
                  <a:pt x="0" y="0"/>
                </a:lnTo>
              </a:path>
            </a:pathLst>
          </a:custGeom>
          <a:noFill/>
          <a:ln w="39688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72" name="Freeform 115"/>
          <p:cNvSpPr>
            <a:spLocks/>
          </p:cNvSpPr>
          <p:nvPr/>
        </p:nvSpPr>
        <p:spPr bwMode="auto">
          <a:xfrm>
            <a:off x="1433513" y="1333501"/>
            <a:ext cx="5053013" cy="4497388"/>
          </a:xfrm>
          <a:custGeom>
            <a:avLst/>
            <a:gdLst>
              <a:gd name="T0" fmla="*/ 2864 w 2864"/>
              <a:gd name="T1" fmla="*/ 2634 h 2634"/>
              <a:gd name="T2" fmla="*/ 0 w 2864"/>
              <a:gd name="T3" fmla="*/ 2634 h 2634"/>
              <a:gd name="T4" fmla="*/ 0 w 2864"/>
              <a:gd name="T5" fmla="*/ 0 h 2634"/>
              <a:gd name="T6" fmla="*/ 0 60000 65536"/>
              <a:gd name="T7" fmla="*/ 0 60000 65536"/>
              <a:gd name="T8" fmla="*/ 0 60000 65536"/>
              <a:gd name="T9" fmla="*/ 0 w 2864"/>
              <a:gd name="T10" fmla="*/ 0 h 2634"/>
              <a:gd name="T11" fmla="*/ 2864 w 2864"/>
              <a:gd name="T12" fmla="*/ 2634 h 2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64" h="2634">
                <a:moveTo>
                  <a:pt x="2864" y="2634"/>
                </a:moveTo>
                <a:lnTo>
                  <a:pt x="0" y="263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73" name="Rectangle 36"/>
          <p:cNvSpPr>
            <a:spLocks noChangeArrowheads="1"/>
          </p:cNvSpPr>
          <p:nvPr/>
        </p:nvSpPr>
        <p:spPr bwMode="auto">
          <a:xfrm>
            <a:off x="304800" y="1312863"/>
            <a:ext cx="1016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 b="1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Price of book</a:t>
            </a:r>
            <a:endParaRPr lang="en-US" b="1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313674" name="Rectangle 101"/>
          <p:cNvSpPr>
            <a:spLocks noChangeArrowheads="1"/>
          </p:cNvSpPr>
          <p:nvPr/>
        </p:nvSpPr>
        <p:spPr bwMode="auto">
          <a:xfrm>
            <a:off x="4868863" y="5943601"/>
            <a:ext cx="24558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 b="1">
                <a:solidFill>
                  <a:srgbClr val="000000"/>
                </a:solidFill>
                <a:latin typeface="Century Gothic"/>
                <a:ea typeface="ＭＳ Ｐゴシック" pitchFamily="34" charset="-128"/>
                <a:cs typeface="Century Gothic"/>
              </a:rPr>
              <a:t>Quantity of books</a:t>
            </a:r>
            <a:endParaRPr lang="en-US" b="1">
              <a:latin typeface="Century Gothic"/>
              <a:ea typeface="ＭＳ Ｐゴシック" pitchFamily="34" charset="-128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spc="0" dirty="0" smtClean="0"/>
              <a:t>CONSUMER SURPLUS</a:t>
            </a:r>
            <a:endParaRPr lang="en-US" sz="4000" spc="0" dirty="0"/>
          </a:p>
        </p:txBody>
      </p:sp>
      <p:grpSp>
        <p:nvGrpSpPr>
          <p:cNvPr id="313516" name="Group 172"/>
          <p:cNvGrpSpPr>
            <a:grpSpLocks/>
          </p:cNvGrpSpPr>
          <p:nvPr/>
        </p:nvGrpSpPr>
        <p:grpSpPr bwMode="auto">
          <a:xfrm>
            <a:off x="1441450" y="3886207"/>
            <a:ext cx="4410076" cy="215901"/>
            <a:chOff x="908" y="2448"/>
            <a:chExt cx="2778" cy="136"/>
          </a:xfrm>
        </p:grpSpPr>
        <p:sp>
          <p:nvSpPr>
            <p:cNvPr id="313518" name="Rectangle 62"/>
            <p:cNvSpPr>
              <a:spLocks noChangeArrowheads="1"/>
            </p:cNvSpPr>
            <p:nvPr/>
          </p:nvSpPr>
          <p:spPr bwMode="auto">
            <a:xfrm>
              <a:off x="3097" y="2448"/>
              <a:ext cx="5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ea typeface="ＭＳ Ｐゴシック" pitchFamily="34" charset="-128"/>
                  <a:cs typeface="Century Gothic"/>
                </a:rPr>
                <a:t>Price = $30</a:t>
              </a:r>
              <a:endParaRPr lang="en-US">
                <a:latin typeface="Century Gothic"/>
                <a:ea typeface="ＭＳ Ｐゴシック" pitchFamily="34" charset="-128"/>
                <a:cs typeface="Century Gothic"/>
              </a:endParaRPr>
            </a:p>
          </p:txBody>
        </p:sp>
        <p:sp>
          <p:nvSpPr>
            <p:cNvPr id="313517" name="Line 61"/>
            <p:cNvSpPr>
              <a:spLocks noChangeShapeType="1"/>
            </p:cNvSpPr>
            <p:nvPr/>
          </p:nvSpPr>
          <p:spPr bwMode="auto">
            <a:xfrm>
              <a:off x="908" y="2519"/>
              <a:ext cx="213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cxnSp>
        <p:nvCxnSpPr>
          <p:cNvPr id="167" name="Straight Connector 86"/>
          <p:cNvCxnSpPr>
            <a:cxnSpLocks noChangeShapeType="1"/>
          </p:cNvCxnSpPr>
          <p:nvPr/>
        </p:nvCxnSpPr>
        <p:spPr bwMode="auto">
          <a:xfrm>
            <a:off x="1964266" y="3081865"/>
            <a:ext cx="0" cy="2743200"/>
          </a:xfrm>
          <a:prstGeom prst="line">
            <a:avLst/>
          </a:pr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8" name="Straight Connector 86"/>
          <p:cNvCxnSpPr>
            <a:cxnSpLocks noChangeShapeType="1"/>
          </p:cNvCxnSpPr>
          <p:nvPr/>
        </p:nvCxnSpPr>
        <p:spPr bwMode="auto">
          <a:xfrm>
            <a:off x="1456267" y="5240866"/>
            <a:ext cx="2103120" cy="1588"/>
          </a:xfrm>
          <a:prstGeom prst="line">
            <a:avLst/>
          </a:pr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9" name="Straight Connector 86"/>
          <p:cNvCxnSpPr>
            <a:cxnSpLocks noChangeShapeType="1"/>
          </p:cNvCxnSpPr>
          <p:nvPr/>
        </p:nvCxnSpPr>
        <p:spPr bwMode="auto">
          <a:xfrm>
            <a:off x="1447800" y="4326469"/>
            <a:ext cx="1554480" cy="1588"/>
          </a:xfrm>
          <a:prstGeom prst="line">
            <a:avLst/>
          </a:pr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" name="Straight Connector 86"/>
          <p:cNvCxnSpPr>
            <a:cxnSpLocks noChangeShapeType="1"/>
          </p:cNvCxnSpPr>
          <p:nvPr/>
        </p:nvCxnSpPr>
        <p:spPr bwMode="auto">
          <a:xfrm>
            <a:off x="1451188" y="3733800"/>
            <a:ext cx="1097280" cy="1588"/>
          </a:xfrm>
          <a:prstGeom prst="line">
            <a:avLst/>
          </a:pr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" name="Straight Connector 86"/>
          <p:cNvCxnSpPr>
            <a:cxnSpLocks noChangeShapeType="1"/>
          </p:cNvCxnSpPr>
          <p:nvPr/>
        </p:nvCxnSpPr>
        <p:spPr bwMode="auto">
          <a:xfrm>
            <a:off x="1447800" y="3122612"/>
            <a:ext cx="548640" cy="1588"/>
          </a:xfrm>
          <a:prstGeom prst="line">
            <a:avLst/>
          </a:pr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" name="Straight Connector 86"/>
          <p:cNvCxnSpPr>
            <a:cxnSpLocks noChangeShapeType="1"/>
          </p:cNvCxnSpPr>
          <p:nvPr/>
        </p:nvCxnSpPr>
        <p:spPr bwMode="auto">
          <a:xfrm>
            <a:off x="2506133" y="3764280"/>
            <a:ext cx="0" cy="2011680"/>
          </a:xfrm>
          <a:prstGeom prst="line">
            <a:avLst/>
          </a:pr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" name="Straight Connector 86"/>
          <p:cNvCxnSpPr>
            <a:cxnSpLocks noChangeShapeType="1"/>
          </p:cNvCxnSpPr>
          <p:nvPr/>
        </p:nvCxnSpPr>
        <p:spPr bwMode="auto">
          <a:xfrm>
            <a:off x="3039533" y="4343400"/>
            <a:ext cx="0" cy="1463040"/>
          </a:xfrm>
          <a:prstGeom prst="line">
            <a:avLst/>
          </a:pr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" name="Straight Connector 86"/>
          <p:cNvCxnSpPr>
            <a:cxnSpLocks noChangeShapeType="1"/>
          </p:cNvCxnSpPr>
          <p:nvPr/>
        </p:nvCxnSpPr>
        <p:spPr bwMode="auto">
          <a:xfrm>
            <a:off x="3581400" y="5257800"/>
            <a:ext cx="0" cy="548640"/>
          </a:xfrm>
          <a:prstGeom prst="line">
            <a:avLst/>
          </a:pr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31456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3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3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513" grpId="0" animBg="1"/>
      <p:bldP spid="313519" grpId="0" animBg="1"/>
      <p:bldP spid="313520" grpId="0" animBg="1"/>
      <p:bldP spid="313521" grpId="0"/>
      <p:bldP spid="778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21335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b="0" dirty="0"/>
              <a:t>George is considering the purchase of some new shirts for work. He is willing to pay </a:t>
            </a:r>
            <a:r>
              <a:rPr lang="en-US" sz="2800" dirty="0">
                <a:solidFill>
                  <a:srgbClr val="990033"/>
                </a:solidFill>
              </a:rPr>
              <a:t>$35</a:t>
            </a:r>
          </a:p>
          <a:p>
            <a:pPr>
              <a:spcAft>
                <a:spcPts val="1200"/>
              </a:spcAft>
            </a:pPr>
            <a:r>
              <a:rPr lang="en-US" sz="2800" b="0" dirty="0"/>
              <a:t>for the first shirt, </a:t>
            </a:r>
            <a:r>
              <a:rPr lang="en-US" sz="2800" dirty="0">
                <a:solidFill>
                  <a:srgbClr val="990033"/>
                </a:solidFill>
              </a:rPr>
              <a:t>$25 </a:t>
            </a:r>
            <a:r>
              <a:rPr lang="en-US" sz="2800" b="0" dirty="0"/>
              <a:t>for the second shirt, and </a:t>
            </a:r>
            <a:r>
              <a:rPr lang="en-US" sz="2800" dirty="0">
                <a:solidFill>
                  <a:srgbClr val="990033"/>
                </a:solidFill>
              </a:rPr>
              <a:t>$15 </a:t>
            </a:r>
            <a:r>
              <a:rPr lang="en-US" sz="2800" b="0" dirty="0"/>
              <a:t>for the third. Oxford Clothiers, his</a:t>
            </a:r>
          </a:p>
          <a:p>
            <a:pPr>
              <a:spcAft>
                <a:spcPts val="1200"/>
              </a:spcAft>
            </a:pPr>
            <a:r>
              <a:rPr lang="en-US" sz="2800" b="0" dirty="0"/>
              <a:t>favorite shirt manufacturer, </a:t>
            </a:r>
            <a:r>
              <a:rPr lang="en-US" sz="2800" b="0" dirty="0" smtClean="0"/>
              <a:t>is </a:t>
            </a:r>
            <a:r>
              <a:rPr lang="en-US" sz="2800" b="0" dirty="0"/>
              <a:t>selling shirts for </a:t>
            </a:r>
            <a:r>
              <a:rPr lang="en-US" sz="2800" dirty="0">
                <a:solidFill>
                  <a:srgbClr val="990033"/>
                </a:solidFill>
              </a:rPr>
              <a:t>$28 </a:t>
            </a:r>
            <a:r>
              <a:rPr lang="en-US" sz="2800" b="0" dirty="0" smtClean="0"/>
              <a:t>each. </a:t>
            </a:r>
            <a:r>
              <a:rPr lang="en-US" sz="2800" dirty="0"/>
              <a:t>What is the </a:t>
            </a:r>
            <a:r>
              <a:rPr lang="en-US" sz="2800" dirty="0" smtClean="0"/>
              <a:t>efficient number </a:t>
            </a:r>
            <a:r>
              <a:rPr lang="en-US" sz="2800" dirty="0"/>
              <a:t>of shirts for George to buy? What is George’s consumer </a:t>
            </a:r>
            <a:r>
              <a:rPr lang="en-US" sz="2800" dirty="0" smtClean="0"/>
              <a:t>surplus?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en-US" sz="2800" b="0" dirty="0"/>
              <a:t>Explain your answers.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3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831984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000" spc="0" dirty="0" smtClean="0">
                <a:solidFill>
                  <a:srgbClr val="9BBB59"/>
                </a:solidFill>
                <a:latin typeface="Century Gothic"/>
              </a:rPr>
              <a:t>CONSUMER SURPLUS</a:t>
            </a:r>
            <a:endParaRPr lang="en-US" sz="4000" spc="0" dirty="0">
              <a:solidFill>
                <a:srgbClr val="9BBB59"/>
              </a:solidFill>
              <a:latin typeface="Century Gothic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 </a:t>
            </a:r>
            <a:endParaRPr lang="en-US" b="0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01801" y="1385888"/>
            <a:ext cx="6819774" cy="4030133"/>
            <a:chOff x="1701798" y="1371600"/>
            <a:chExt cx="6818912" cy="4030133"/>
          </a:xfrm>
        </p:grpSpPr>
        <p:grpSp>
          <p:nvGrpSpPr>
            <p:cNvPr id="58397" name="Group 37"/>
            <p:cNvGrpSpPr>
              <a:grpSpLocks/>
            </p:cNvGrpSpPr>
            <p:nvPr/>
          </p:nvGrpSpPr>
          <p:grpSpPr bwMode="auto">
            <a:xfrm>
              <a:off x="1701798" y="2506133"/>
              <a:ext cx="4622214" cy="2895600"/>
              <a:chOff x="1701798" y="2506133"/>
              <a:chExt cx="4622214" cy="2895600"/>
            </a:xfrm>
          </p:grpSpPr>
          <p:sp>
            <p:nvSpPr>
              <p:cNvPr id="15" name="Right Triangle 14"/>
              <p:cNvSpPr>
                <a:spLocks noChangeArrowheads="1"/>
              </p:cNvSpPr>
              <p:nvPr/>
            </p:nvSpPr>
            <p:spPr bwMode="auto">
              <a:xfrm>
                <a:off x="1701798" y="2506133"/>
                <a:ext cx="3733328" cy="2895600"/>
              </a:xfrm>
              <a:prstGeom prst="rt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  <a:solidFill>
                    <a:schemeClr val="dk1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85031" name="TextBox 32"/>
              <p:cNvSpPr txBox="1">
                <a:spLocks noChangeArrowheads="1"/>
              </p:cNvSpPr>
              <p:nvPr/>
            </p:nvSpPr>
            <p:spPr bwMode="auto">
              <a:xfrm>
                <a:off x="3581159" y="2895600"/>
                <a:ext cx="274285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atin typeface="Century Gothic"/>
                    <a:cs typeface="Century Gothic"/>
                  </a:rPr>
                  <a:t>Total </a:t>
                </a:r>
                <a:r>
                  <a:rPr lang="en-US" dirty="0" smtClean="0">
                    <a:latin typeface="Century Gothic"/>
                    <a:cs typeface="Century Gothic"/>
                  </a:rPr>
                  <a:t>consumer surplus at a price </a:t>
                </a:r>
                <a:r>
                  <a:rPr lang="en-US" dirty="0">
                    <a:latin typeface="Century Gothic"/>
                    <a:cs typeface="Century Gothic"/>
                  </a:rPr>
                  <a:t>of $20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 bwMode="auto">
              <a:xfrm rot="10800000" flipV="1">
                <a:off x="2895446" y="3581400"/>
                <a:ext cx="761904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5033" name="TextBox 28"/>
              <p:cNvSpPr txBox="1">
                <a:spLocks noChangeArrowheads="1"/>
              </p:cNvSpPr>
              <p:nvPr/>
            </p:nvSpPr>
            <p:spPr bwMode="auto">
              <a:xfrm>
                <a:off x="1701798" y="4756666"/>
                <a:ext cx="27936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atin typeface="Century Gothic"/>
                    <a:cs typeface="Century Gothic"/>
                  </a:rPr>
                  <a:t>½(</a:t>
                </a:r>
                <a:r>
                  <a:rPr lang="en-US" dirty="0" smtClean="0">
                    <a:latin typeface="Century Gothic"/>
                    <a:cs typeface="Century Gothic"/>
                  </a:rPr>
                  <a:t>80 – 20) × 90 = $</a:t>
                </a:r>
                <a:r>
                  <a:rPr lang="en-US" dirty="0">
                    <a:latin typeface="Century Gothic"/>
                    <a:cs typeface="Century Gothic"/>
                  </a:rPr>
                  <a:t>2,700</a:t>
                </a:r>
              </a:p>
            </p:txBody>
          </p:sp>
        </p:grpSp>
        <p:sp>
          <p:nvSpPr>
            <p:cNvPr id="8" name="Right Triangle 7"/>
            <p:cNvSpPr/>
            <p:nvPr/>
          </p:nvSpPr>
          <p:spPr>
            <a:xfrm>
              <a:off x="6552583" y="1828800"/>
              <a:ext cx="1828569" cy="1600200"/>
            </a:xfrm>
            <a:prstGeom prst="rtTriangle">
              <a:avLst/>
            </a:prstGeom>
            <a:solidFill>
              <a:srgbClr val="FFCC9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85024" name="TextBox 36"/>
            <p:cNvSpPr txBox="1">
              <a:spLocks noChangeArrowheads="1"/>
            </p:cNvSpPr>
            <p:nvPr/>
          </p:nvSpPr>
          <p:spPr bwMode="auto">
            <a:xfrm>
              <a:off x="6552583" y="1371600"/>
              <a:ext cx="19267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Century Gothic"/>
                  <a:cs typeface="Century Gothic"/>
                </a:rPr>
                <a:t>Area of </a:t>
              </a:r>
              <a:r>
                <a:rPr lang="en-US" dirty="0" smtClean="0">
                  <a:latin typeface="Century Gothic"/>
                  <a:cs typeface="Century Gothic"/>
                </a:rPr>
                <a:t>triangle</a:t>
              </a:r>
              <a:endParaRPr lang="en-US" dirty="0">
                <a:latin typeface="Century Gothic"/>
                <a:cs typeface="Century Gothic"/>
              </a:endParaRPr>
            </a:p>
          </p:txBody>
        </p:sp>
        <p:sp>
          <p:nvSpPr>
            <p:cNvPr id="85025" name="TextBox 39"/>
            <p:cNvSpPr txBox="1">
              <a:spLocks noChangeArrowheads="1"/>
            </p:cNvSpPr>
            <p:nvPr/>
          </p:nvSpPr>
          <p:spPr bwMode="auto">
            <a:xfrm>
              <a:off x="5866870" y="1752600"/>
              <a:ext cx="7509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latin typeface="Century Gothic"/>
                  <a:cs typeface="Century Gothic"/>
                </a:rPr>
                <a:t>Height</a:t>
              </a:r>
            </a:p>
          </p:txBody>
        </p:sp>
        <p:sp>
          <p:nvSpPr>
            <p:cNvPr id="85026" name="TextBox 40"/>
            <p:cNvSpPr txBox="1">
              <a:spLocks noChangeArrowheads="1"/>
            </p:cNvSpPr>
            <p:nvPr/>
          </p:nvSpPr>
          <p:spPr bwMode="auto">
            <a:xfrm>
              <a:off x="7924010" y="3429000"/>
              <a:ext cx="5967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latin typeface="Century Gothic"/>
                  <a:cs typeface="Century Gothic"/>
                </a:rPr>
                <a:t>Base</a:t>
              </a:r>
            </a:p>
          </p:txBody>
        </p:sp>
        <p:sp>
          <p:nvSpPr>
            <p:cNvPr id="85027" name="TextBox 41"/>
            <p:cNvSpPr txBox="1">
              <a:spLocks noChangeArrowheads="1"/>
            </p:cNvSpPr>
            <p:nvPr/>
          </p:nvSpPr>
          <p:spPr bwMode="auto">
            <a:xfrm>
              <a:off x="6552583" y="3124200"/>
              <a:ext cx="16365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latin typeface="Century Gothic"/>
                  <a:cs typeface="Century Gothic"/>
                </a:rPr>
                <a:t>½(base x height</a:t>
              </a:r>
              <a:r>
                <a:rPr lang="en-US" sz="1400" dirty="0">
                  <a:latin typeface="Century Gothic"/>
                  <a:cs typeface="Century Gothic"/>
                </a:rPr>
                <a:t>)</a:t>
              </a:r>
            </a:p>
          </p:txBody>
        </p:sp>
        <p:cxnSp>
          <p:nvCxnSpPr>
            <p:cNvPr id="13" name="Straight Connector 12"/>
            <p:cNvCxnSpPr>
              <a:stCxn id="8" idx="0"/>
            </p:cNvCxnSpPr>
            <p:nvPr/>
          </p:nvCxnSpPr>
          <p:spPr>
            <a:xfrm rot="5400000" flipH="1" flipV="1">
              <a:off x="7466868" y="914516"/>
              <a:ext cx="0" cy="182856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8" idx="4"/>
            </p:cNvCxnSpPr>
            <p:nvPr/>
          </p:nvCxnSpPr>
          <p:spPr>
            <a:xfrm rot="5400000" flipH="1">
              <a:off x="7581052" y="2628900"/>
              <a:ext cx="16002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219200" y="2300288"/>
            <a:ext cx="4402920" cy="4255532"/>
            <a:chOff x="1219200" y="2285877"/>
            <a:chExt cx="4402920" cy="4254545"/>
          </a:xfrm>
        </p:grpSpPr>
        <p:sp>
          <p:nvSpPr>
            <p:cNvPr id="85009" name="TextBox 9"/>
            <p:cNvSpPr txBox="1">
              <a:spLocks noChangeArrowheads="1"/>
            </p:cNvSpPr>
            <p:nvPr/>
          </p:nvSpPr>
          <p:spPr bwMode="auto">
            <a:xfrm>
              <a:off x="1219200" y="2285877"/>
              <a:ext cx="440520" cy="369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entury Gothic"/>
                  <a:cs typeface="Century Gothic"/>
                </a:rPr>
                <a:t>80</a:t>
              </a:r>
            </a:p>
          </p:txBody>
        </p:sp>
        <p:grpSp>
          <p:nvGrpSpPr>
            <p:cNvPr id="58385" name="Group 36"/>
            <p:cNvGrpSpPr>
              <a:grpSpLocks/>
            </p:cNvGrpSpPr>
            <p:nvPr/>
          </p:nvGrpSpPr>
          <p:grpSpPr bwMode="auto">
            <a:xfrm>
              <a:off x="1219200" y="5180805"/>
              <a:ext cx="4402920" cy="1359617"/>
              <a:chOff x="1219200" y="5180805"/>
              <a:chExt cx="4402920" cy="1359617"/>
            </a:xfrm>
          </p:grpSpPr>
          <p:sp>
            <p:nvSpPr>
              <p:cNvPr id="85011" name="TextBox 10"/>
              <p:cNvSpPr txBox="1">
                <a:spLocks noChangeArrowheads="1"/>
              </p:cNvSpPr>
              <p:nvPr/>
            </p:nvSpPr>
            <p:spPr bwMode="auto">
              <a:xfrm>
                <a:off x="1219200" y="5180805"/>
                <a:ext cx="440520" cy="369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latin typeface="Century Gothic"/>
                    <a:cs typeface="Century Gothic"/>
                  </a:rPr>
                  <a:t>20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 bwMode="auto">
              <a:xfrm rot="5400000">
                <a:off x="5029289" y="5790263"/>
                <a:ext cx="761823" cy="317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 bwMode="auto">
              <a:xfrm rot="10800000" flipV="1">
                <a:off x="1676400" y="5409352"/>
                <a:ext cx="3733800" cy="158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014" name="TextBox 10"/>
              <p:cNvSpPr txBox="1">
                <a:spLocks noChangeArrowheads="1"/>
              </p:cNvSpPr>
              <p:nvPr/>
            </p:nvSpPr>
            <p:spPr bwMode="auto">
              <a:xfrm>
                <a:off x="5181600" y="6171176"/>
                <a:ext cx="440520" cy="369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latin typeface="Century Gothic"/>
                    <a:cs typeface="Century Gothic"/>
                  </a:rPr>
                  <a:t>90</a:t>
                </a:r>
              </a:p>
            </p:txBody>
          </p:sp>
        </p:grp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1680629" y="2491846"/>
            <a:ext cx="4416207" cy="3318908"/>
            <a:chOff x="1654836" y="2460630"/>
            <a:chExt cx="4416507" cy="3317789"/>
          </a:xfrm>
        </p:grpSpPr>
        <p:cxnSp>
          <p:nvCxnSpPr>
            <p:cNvPr id="58382" name="Straight Connector 19"/>
            <p:cNvCxnSpPr>
              <a:cxnSpLocks noChangeShapeType="1"/>
            </p:cNvCxnSpPr>
            <p:nvPr/>
          </p:nvCxnSpPr>
          <p:spPr bwMode="auto">
            <a:xfrm>
              <a:off x="1654836" y="2460630"/>
              <a:ext cx="4080479" cy="3181900"/>
            </a:xfrm>
            <a:prstGeom prst="line">
              <a:avLst/>
            </a:prstGeom>
            <a:noFill/>
            <a:ln w="38100" algn="ctr">
              <a:solidFill>
                <a:srgbClr val="324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008" name="TextBox 10"/>
            <p:cNvSpPr txBox="1">
              <a:spLocks noChangeArrowheads="1"/>
            </p:cNvSpPr>
            <p:nvPr/>
          </p:nvSpPr>
          <p:spPr bwMode="auto">
            <a:xfrm>
              <a:off x="5714881" y="5409212"/>
              <a:ext cx="356462" cy="369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latin typeface="Century Gothic"/>
                  <a:cs typeface="Century Gothic"/>
                </a:rPr>
                <a:t>D</a:t>
              </a:r>
              <a:endParaRPr 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0" y="1109663"/>
            <a:ext cx="9144000" cy="5367337"/>
            <a:chOff x="0" y="1094918"/>
            <a:chExt cx="9144000" cy="5366709"/>
          </a:xfrm>
        </p:grpSpPr>
        <p:cxnSp>
          <p:nvCxnSpPr>
            <p:cNvPr id="58377" name="Straight Connector 4"/>
            <p:cNvCxnSpPr>
              <a:cxnSpLocks noChangeShapeType="1"/>
            </p:cNvCxnSpPr>
            <p:nvPr/>
          </p:nvCxnSpPr>
          <p:spPr bwMode="auto">
            <a:xfrm rot="5400000">
              <a:off x="-570706" y="3923507"/>
              <a:ext cx="4495802" cy="1589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78" name="Straight Connector 6"/>
            <p:cNvCxnSpPr>
              <a:cxnSpLocks noChangeShapeType="1"/>
            </p:cNvCxnSpPr>
            <p:nvPr/>
          </p:nvCxnSpPr>
          <p:spPr bwMode="auto">
            <a:xfrm>
              <a:off x="1676400" y="6172200"/>
              <a:ext cx="4648200" cy="1588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004" name="TextBox 22"/>
            <p:cNvSpPr txBox="1">
              <a:spLocks noChangeArrowheads="1"/>
            </p:cNvSpPr>
            <p:nvPr/>
          </p:nvSpPr>
          <p:spPr bwMode="auto">
            <a:xfrm>
              <a:off x="304800" y="1371111"/>
              <a:ext cx="1371600" cy="646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Century Gothic"/>
                  <a:cs typeface="Century Gothic"/>
                </a:rPr>
                <a:t>Price of </a:t>
              </a:r>
              <a:r>
                <a:rPr lang="en-US" dirty="0" smtClean="0">
                  <a:latin typeface="Century Gothic"/>
                  <a:cs typeface="Century Gothic"/>
                </a:rPr>
                <a:t>widgets</a:t>
              </a:r>
              <a:endParaRPr lang="en-US" dirty="0">
                <a:latin typeface="Century Gothic"/>
                <a:cs typeface="Century Gothic"/>
              </a:endParaRPr>
            </a:p>
          </p:txBody>
        </p:sp>
        <p:sp>
          <p:nvSpPr>
            <p:cNvPr id="85005" name="TextBox 23"/>
            <p:cNvSpPr txBox="1">
              <a:spLocks noChangeArrowheads="1"/>
            </p:cNvSpPr>
            <p:nvPr/>
          </p:nvSpPr>
          <p:spPr bwMode="auto">
            <a:xfrm>
              <a:off x="6248400" y="6091783"/>
              <a:ext cx="2667000" cy="369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Century Gothic"/>
                  <a:cs typeface="Century Gothic"/>
                </a:rPr>
                <a:t>Quantity of </a:t>
              </a:r>
              <a:r>
                <a:rPr lang="en-US" dirty="0" smtClean="0">
                  <a:latin typeface="Century Gothic"/>
                  <a:cs typeface="Century Gothic"/>
                </a:rPr>
                <a:t>widgets</a:t>
              </a:r>
              <a:endParaRPr lang="en-US" dirty="0">
                <a:latin typeface="Century Gothic"/>
                <a:cs typeface="Century Gothic"/>
              </a:endParaRPr>
            </a:p>
          </p:txBody>
        </p:sp>
        <p:sp>
          <p:nvSpPr>
            <p:cNvPr id="85006" name="TextBox 31"/>
            <p:cNvSpPr txBox="1">
              <a:spLocks noChangeArrowheads="1"/>
            </p:cNvSpPr>
            <p:nvPr/>
          </p:nvSpPr>
          <p:spPr bwMode="auto">
            <a:xfrm>
              <a:off x="0" y="1094918"/>
              <a:ext cx="9144000" cy="36928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latin typeface="Century Gothic"/>
                  <a:cs typeface="Century Gothic"/>
                </a:rPr>
                <a:t>Consumer </a:t>
              </a:r>
              <a:r>
                <a:rPr lang="en-US" b="1" dirty="0" smtClean="0">
                  <a:latin typeface="Century Gothic"/>
                  <a:cs typeface="Century Gothic"/>
                </a:rPr>
                <a:t>surplus is the area beneath the demand curve and above the price.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80146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d62a15b65cc61d5c3393129ed4c821ab81316"/>
</p:tagLst>
</file>

<file path=ppt/theme/theme1.xml><?xml version="1.0" encoding="utf-8"?>
<a:theme xmlns:a="http://schemas.openxmlformats.org/drawingml/2006/main" name="newer Krugman 3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ewer Krugman PPT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Krugman 3e Pitfalls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e Krugman_Dynamic PPTs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rugman 3e Pitfalls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newer Krugman 3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4e Krugman_Dynamic PPTs_Ch03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5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4e Krugman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8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_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4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5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6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e Krugman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7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9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_newer Krugman PPT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2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3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4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_Krugman 3e Pitfalls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5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newer Krugman 3e theme</Template>
  <TotalTime>2255</TotalTime>
  <Words>2560</Words>
  <Application>Microsoft Office PowerPoint</Application>
  <PresentationFormat>On-screen Show (4:3)</PresentationFormat>
  <Paragraphs>500</Paragraphs>
  <Slides>37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37</vt:i4>
      </vt:variant>
      <vt:variant>
        <vt:lpstr>Slide Titles</vt:lpstr>
      </vt:variant>
      <vt:variant>
        <vt:i4>37</vt:i4>
      </vt:variant>
    </vt:vector>
  </HeadingPairs>
  <TitlesOfParts>
    <vt:vector size="74" baseType="lpstr">
      <vt:lpstr>newer Krugman 3e theme</vt:lpstr>
      <vt:lpstr>Krugman 3e Pitfalls</vt:lpstr>
      <vt:lpstr>4e Krugman Theme</vt:lpstr>
      <vt:lpstr>6_Custom Design</vt:lpstr>
      <vt:lpstr>1_Newest 2e theme</vt:lpstr>
      <vt:lpstr>10_Stone ppt Theme1</vt:lpstr>
      <vt:lpstr>11_Stone ppt Theme1</vt:lpstr>
      <vt:lpstr>12_Stone ppt Theme1</vt:lpstr>
      <vt:lpstr>13_Stone ppt Theme1</vt:lpstr>
      <vt:lpstr>7_Custom Design</vt:lpstr>
      <vt:lpstr>newer Krugman PPT theme</vt:lpstr>
      <vt:lpstr>1_Krugman 3e Pitfalls</vt:lpstr>
      <vt:lpstr>11_Krugman 3e main content</vt:lpstr>
      <vt:lpstr>4e Krugman_Dynamic PPTs</vt:lpstr>
      <vt:lpstr>2_Custom Design</vt:lpstr>
      <vt:lpstr>Newest 2e theme</vt:lpstr>
      <vt:lpstr>7_Stone ppt Theme1</vt:lpstr>
      <vt:lpstr>8_Stone ppt Theme1</vt:lpstr>
      <vt:lpstr>9_Stone ppt Theme1</vt:lpstr>
      <vt:lpstr>3_Custom Design</vt:lpstr>
      <vt:lpstr>1_newer Krugman 3e theme</vt:lpstr>
      <vt:lpstr>1_4e Krugman_Dynamic PPTs_Ch03</vt:lpstr>
      <vt:lpstr>5_Custom Design</vt:lpstr>
      <vt:lpstr>1_4e Krugman Theme</vt:lpstr>
      <vt:lpstr>8_Custom Design</vt:lpstr>
      <vt:lpstr>2_Newest 2e theme</vt:lpstr>
      <vt:lpstr>14_Stone ppt Theme1</vt:lpstr>
      <vt:lpstr>15_Stone ppt Theme1</vt:lpstr>
      <vt:lpstr>16_Stone ppt Theme1</vt:lpstr>
      <vt:lpstr>17_Stone ppt Theme1</vt:lpstr>
      <vt:lpstr>9_Custom Design</vt:lpstr>
      <vt:lpstr>1_newer Krugman PPT theme</vt:lpstr>
      <vt:lpstr>12_Krugman 3e main content</vt:lpstr>
      <vt:lpstr>13_Krugman 3e main content</vt:lpstr>
      <vt:lpstr>14_Krugman 3e main content</vt:lpstr>
      <vt:lpstr>2_Krugman 3e Pitfalls</vt:lpstr>
      <vt:lpstr>15_Krugman 3e main content</vt:lpstr>
      <vt:lpstr>PowerPoint Presentation</vt:lpstr>
      <vt:lpstr>PowerPoint Presentation</vt:lpstr>
      <vt:lpstr>PowerPoint Presentation</vt:lpstr>
      <vt:lpstr>MEASURING MARKET EFFICIENCY</vt:lpstr>
      <vt:lpstr>CONSUMER SURPLUS</vt:lpstr>
      <vt:lpstr>THE DEMAND CURVE FOR USED TEXTBOOKS</vt:lpstr>
      <vt:lpstr>CONSUMER SURPLUS</vt:lpstr>
      <vt:lpstr>PowerPoint Presentation</vt:lpstr>
      <vt:lpstr>CONSUMER SURPLUS</vt:lpstr>
      <vt:lpstr>PowerPoint Presentation</vt:lpstr>
      <vt:lpstr>CONSUMER SURPLUS RISES WITH A FALL IN PRICE</vt:lpstr>
      <vt:lpstr>HOW THE GAINS IN CONSUMER SURPLUS ARE SPLIT</vt:lpstr>
      <vt:lpstr>THE SUPPLY CURVE FOR USED TEXTBOOKS</vt:lpstr>
      <vt:lpstr>PowerPoint Presentation</vt:lpstr>
      <vt:lpstr>PRODUCER SURPLUS</vt:lpstr>
      <vt:lpstr>PRODUCER SURPLUS</vt:lpstr>
      <vt:lpstr>PRODUCER SURPLUS</vt:lpstr>
      <vt:lpstr>PowerPoint Presentation</vt:lpstr>
      <vt:lpstr>PowerPoint Presentation</vt:lpstr>
      <vt:lpstr>PRODUCER SURPLUS RISES IF THE PRICE INCREASES </vt:lpstr>
      <vt:lpstr>TOTAL SURPLUS IS MAXIMIZED AT MARKET EQUILIBRIUM</vt:lpstr>
      <vt:lpstr>Total Surplus is Maximized at Market Equilibrium</vt:lpstr>
      <vt:lpstr>PowerPoint Presentation</vt:lpstr>
      <vt:lpstr>THREE WAYS YOU MIGHT (UNSUCCESSFULLY) TRY TO INCREASE THE TOTAL SURPLUS</vt:lpstr>
      <vt:lpstr>WHY REALLOCATING CONSUMPTION LOWERS CONSUMER SURPLUS</vt:lpstr>
      <vt:lpstr>Why Reallocating Sales Lowers Producer Surplus</vt:lpstr>
      <vt:lpstr>WHY CHANGING THE QUANTITY LOWERS TOTAL SURPLUS</vt:lpstr>
      <vt:lpstr>THE EFFICIENCY OF MARKETS</vt:lpstr>
      <vt:lpstr>EQUITY AND EFFICIENCY</vt:lpstr>
      <vt:lpstr>PowerPoint Presentation</vt:lpstr>
      <vt:lpstr>WHY MARKETS TYPICALLY WORK SO WELL</vt:lpstr>
      <vt:lpstr>PowerPoint Presentation</vt:lpstr>
      <vt:lpstr>WHY PRIVATE PROPERTY MATTERS</vt:lpstr>
      <vt:lpstr>WHY GOOD ECONOMIC SIGNALS MATTER</vt:lpstr>
      <vt:lpstr>WHY GOOD ECONOMIC SIGNALS MATTER</vt:lpstr>
      <vt:lpstr>PowerPoint Presentation</vt:lpstr>
      <vt:lpstr>A FEW WORDS OF CAUTION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Solina Lindahl</dc:creator>
  <cp:lastModifiedBy>Lukia Kliossis</cp:lastModifiedBy>
  <cp:revision>100</cp:revision>
  <dcterms:created xsi:type="dcterms:W3CDTF">2012-06-22T20:29:26Z</dcterms:created>
  <dcterms:modified xsi:type="dcterms:W3CDTF">2015-04-08T14:54:56Z</dcterms:modified>
</cp:coreProperties>
</file>