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1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4.xml" ContentType="application/vnd.openxmlformats-officedocument.theme+xml"/>
  <Override PartName="/ppt/slideLayouts/slideLayout35.xml" ContentType="application/vnd.openxmlformats-officedocument.presentationml.slideLayout+xml"/>
  <Override PartName="/ppt/theme/theme15.xml" ContentType="application/vnd.openxmlformats-officedocument.theme+xml"/>
  <Override PartName="/ppt/slideLayouts/slideLayout3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86" r:id="rId2"/>
    <p:sldMasterId id="2147483723" r:id="rId3"/>
    <p:sldMasterId id="2147483732" r:id="rId4"/>
    <p:sldMasterId id="2147483736" r:id="rId5"/>
    <p:sldMasterId id="2147483740" r:id="rId6"/>
    <p:sldMasterId id="2147483743" r:id="rId7"/>
    <p:sldMasterId id="2147483746" r:id="rId8"/>
    <p:sldMasterId id="2147483804" r:id="rId9"/>
    <p:sldMasterId id="2147483749" r:id="rId10"/>
    <p:sldMasterId id="2147483801" r:id="rId11"/>
    <p:sldMasterId id="2147483807" r:id="rId12"/>
    <p:sldMasterId id="2147483812" r:id="rId13"/>
    <p:sldMasterId id="2147483817" r:id="rId14"/>
    <p:sldMasterId id="2147483822" r:id="rId15"/>
    <p:sldMasterId id="2147483824" r:id="rId16"/>
  </p:sldMasterIdLst>
  <p:notesMasterIdLst>
    <p:notesMasterId r:id="rId69"/>
  </p:notesMasterIdLst>
  <p:handoutMasterIdLst>
    <p:handoutMasterId r:id="rId70"/>
  </p:handoutMasterIdLst>
  <p:sldIdLst>
    <p:sldId id="257" r:id="rId17"/>
    <p:sldId id="258" r:id="rId18"/>
    <p:sldId id="313" r:id="rId19"/>
    <p:sldId id="362" r:id="rId20"/>
    <p:sldId id="315" r:id="rId21"/>
    <p:sldId id="316" r:id="rId22"/>
    <p:sldId id="317" r:id="rId23"/>
    <p:sldId id="318" r:id="rId24"/>
    <p:sldId id="363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64" r:id="rId35"/>
    <p:sldId id="330" r:id="rId36"/>
    <p:sldId id="331" r:id="rId37"/>
    <p:sldId id="332" r:id="rId38"/>
    <p:sldId id="365" r:id="rId39"/>
    <p:sldId id="334" r:id="rId40"/>
    <p:sldId id="335" r:id="rId41"/>
    <p:sldId id="336" r:id="rId42"/>
    <p:sldId id="337" r:id="rId43"/>
    <p:sldId id="338" r:id="rId44"/>
    <p:sldId id="366" r:id="rId45"/>
    <p:sldId id="340" r:id="rId46"/>
    <p:sldId id="367" r:id="rId47"/>
    <p:sldId id="342" r:id="rId48"/>
    <p:sldId id="343" r:id="rId49"/>
    <p:sldId id="344" r:id="rId50"/>
    <p:sldId id="345" r:id="rId51"/>
    <p:sldId id="346" r:id="rId52"/>
    <p:sldId id="368" r:id="rId53"/>
    <p:sldId id="348" r:id="rId54"/>
    <p:sldId id="349" r:id="rId55"/>
    <p:sldId id="350" r:id="rId56"/>
    <p:sldId id="351" r:id="rId57"/>
    <p:sldId id="352" r:id="rId58"/>
    <p:sldId id="353" r:id="rId59"/>
    <p:sldId id="354" r:id="rId60"/>
    <p:sldId id="355" r:id="rId61"/>
    <p:sldId id="356" r:id="rId62"/>
    <p:sldId id="369" r:id="rId63"/>
    <p:sldId id="357" r:id="rId64"/>
    <p:sldId id="358" r:id="rId65"/>
    <p:sldId id="359" r:id="rId66"/>
    <p:sldId id="360" r:id="rId67"/>
    <p:sldId id="361" r:id="rId68"/>
  </p:sldIdLst>
  <p:sldSz cx="9144000" cy="6858000" type="screen4x3"/>
  <p:notesSz cx="6858000" cy="9144000"/>
  <p:custDataLst>
    <p:tags r:id="rId7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e" initials="K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009999"/>
    <a:srgbClr val="D09E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8" autoAdjust="0"/>
    <p:restoredTop sz="94660" autoAdjust="0"/>
  </p:normalViewPr>
  <p:slideViewPr>
    <p:cSldViewPr>
      <p:cViewPr>
        <p:scale>
          <a:sx n="125" d="100"/>
          <a:sy n="125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-362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61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handoutMaster" Target="handoutMasters/handout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D0FEF-7F6F-8A41-BF41-BE934E9D209D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2E5F4-15D1-1240-ADEA-F27EC112D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47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3E508-8602-4246-AC62-1059C96B2451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36305-836F-4DC4-8519-4D39157E5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4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6305-836F-4DC4-8519-4D39157E5B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8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6305-836F-4DC4-8519-4D39157E5B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00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6305-836F-4DC4-8519-4D39157E5B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4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5656CF-1BE2-440F-8AE7-2587FAA42F5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photo credits unless otherwise noted from </a:t>
            </a:r>
            <a:r>
              <a:rPr lang="en-US" dirty="0" err="1"/>
              <a:t>Freeimages.com</a:t>
            </a:r>
            <a:r>
              <a:rPr lang="en-US" dirty="0"/>
              <a:t> (Formerly </a:t>
            </a:r>
            <a:r>
              <a:rPr lang="en-US" dirty="0" err="1"/>
              <a:t>Stockxchange</a:t>
            </a:r>
            <a:r>
              <a:rPr lang="en-US" dirty="0"/>
              <a:t>) or </a:t>
            </a:r>
            <a:r>
              <a:rPr lang="en-US" dirty="0" err="1"/>
              <a:t>Morguefile.com</a:t>
            </a:r>
            <a:endParaRPr lang="en-US" dirty="0">
              <a:latin typeface="Times" pitchFamily="18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4CEAE1-2678-4729-8778-92CDCDAE59B6}" type="slidenum">
              <a:rPr lang="en-US">
                <a:latin typeface="Times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latin typeface="Times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photo credits unless otherwise noted from </a:t>
            </a:r>
            <a:r>
              <a:rPr lang="en-US" dirty="0" err="1"/>
              <a:t>Freeimages.com</a:t>
            </a:r>
            <a:r>
              <a:rPr lang="en-US" dirty="0"/>
              <a:t> (Formerly </a:t>
            </a:r>
            <a:r>
              <a:rPr lang="en-US" dirty="0" err="1"/>
              <a:t>Stockxchange</a:t>
            </a:r>
            <a:r>
              <a:rPr lang="en-US" dirty="0"/>
              <a:t>) or </a:t>
            </a:r>
            <a:r>
              <a:rPr lang="en-US" dirty="0" err="1"/>
              <a:t>Morguefile.com</a:t>
            </a:r>
            <a:endParaRPr lang="en-US" dirty="0">
              <a:latin typeface="Times" pitchFamily="18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Times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photo credits unless otherwise noted from </a:t>
            </a:r>
            <a:r>
              <a:rPr lang="en-US" dirty="0" err="1"/>
              <a:t>Freeimages.com</a:t>
            </a:r>
            <a:r>
              <a:rPr lang="en-US" dirty="0"/>
              <a:t> (Formerly </a:t>
            </a:r>
            <a:r>
              <a:rPr lang="en-US" dirty="0" err="1"/>
              <a:t>Stockxchange</a:t>
            </a:r>
            <a:r>
              <a:rPr lang="en-US" dirty="0"/>
              <a:t>) or </a:t>
            </a:r>
            <a:r>
              <a:rPr lang="en-US" dirty="0" err="1"/>
              <a:t>Morguefile.com</a:t>
            </a:r>
            <a:endParaRPr lang="en-US" dirty="0">
              <a:latin typeface="Times" pitchFamily="18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photo credits unless otherwise noted from </a:t>
            </a:r>
            <a:r>
              <a:rPr lang="en-US" dirty="0" err="1"/>
              <a:t>Freeimages.com</a:t>
            </a:r>
            <a:r>
              <a:rPr lang="en-US" dirty="0"/>
              <a:t> (Formerly </a:t>
            </a:r>
            <a:r>
              <a:rPr lang="en-US" dirty="0" err="1"/>
              <a:t>Stockxchange</a:t>
            </a:r>
            <a:r>
              <a:rPr lang="en-US" dirty="0"/>
              <a:t>) or </a:t>
            </a:r>
            <a:r>
              <a:rPr lang="en-US" dirty="0" err="1"/>
              <a:t>Morguefile.com</a:t>
            </a:r>
            <a:endParaRPr lang="en-US" dirty="0">
              <a:latin typeface="Times" pitchFamily="18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800" dirty="0"/>
              <a:t>All photo credits unless otherwise noted from </a:t>
            </a:r>
            <a:r>
              <a:rPr lang="en-US" sz="800" dirty="0" err="1"/>
              <a:t>Freeimages.com</a:t>
            </a:r>
            <a:r>
              <a:rPr lang="en-US" sz="800" dirty="0"/>
              <a:t> (Formerly </a:t>
            </a:r>
            <a:r>
              <a:rPr lang="en-US" sz="800" dirty="0" err="1"/>
              <a:t>Stockxchange</a:t>
            </a:r>
            <a:r>
              <a:rPr lang="en-US" sz="800" dirty="0"/>
              <a:t>) or </a:t>
            </a:r>
            <a:r>
              <a:rPr lang="en-US" sz="800" dirty="0" err="1"/>
              <a:t>Morguefile.com</a:t>
            </a:r>
            <a:endParaRPr lang="en-US" sz="800" dirty="0">
              <a:latin typeface="Times" pitchFamily="18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Correct answer is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E759B-1440-4D26-B214-F4A7E038E1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34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photo credits unless otherwise noted from </a:t>
            </a:r>
            <a:r>
              <a:rPr lang="en-US" dirty="0" err="1"/>
              <a:t>Freeimages.com</a:t>
            </a:r>
            <a:r>
              <a:rPr lang="en-US" dirty="0"/>
              <a:t> (Formerly </a:t>
            </a:r>
            <a:r>
              <a:rPr lang="en-US" dirty="0" err="1"/>
              <a:t>Stockxchange</a:t>
            </a:r>
            <a:r>
              <a:rPr lang="en-US" dirty="0"/>
              <a:t>) or </a:t>
            </a:r>
            <a:r>
              <a:rPr lang="en-US" dirty="0" err="1"/>
              <a:t>Morguefile.com</a:t>
            </a:r>
            <a:endParaRPr lang="en-US" dirty="0">
              <a:latin typeface="Times" pitchFamily="18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6305-836F-4DC4-8519-4D39157E5B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758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Correct answer is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E759B-1440-4D26-B214-F4A7E038E1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94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6305-836F-4DC4-8519-4D39157E5B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260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http://criticalcommons.org/Members/gdmateer/clips/the_office_moroccan_christmas_final2.m4v/view?searchterm=the%20office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E759B-1440-4D26-B214-F4A7E038E1A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635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photo credits unless otherwise noted from </a:t>
            </a:r>
            <a:r>
              <a:rPr lang="en-US" dirty="0" err="1"/>
              <a:t>Freeimages.com</a:t>
            </a:r>
            <a:r>
              <a:rPr lang="en-US" dirty="0"/>
              <a:t> (Formerly </a:t>
            </a:r>
            <a:r>
              <a:rPr lang="en-US" dirty="0" err="1"/>
              <a:t>Stockxchange</a:t>
            </a:r>
            <a:r>
              <a:rPr lang="en-US" dirty="0"/>
              <a:t>) or </a:t>
            </a:r>
            <a:r>
              <a:rPr lang="en-US" dirty="0" err="1"/>
              <a:t>Morguefile.com</a:t>
            </a:r>
            <a:endParaRPr lang="en-US" dirty="0">
              <a:latin typeface="Times" pitchFamily="18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6BA2C2-5A00-4775-AD6E-B4C47F53E5EC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6305-836F-4DC4-8519-4D39157E5B8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887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EC491-2BB0-4403-8F5B-0CB090FEAC47}" type="slidenum">
              <a:rPr lang="en-US"/>
              <a:pPr/>
              <a:t>25</a:t>
            </a:fld>
            <a:endParaRPr lang="en-US"/>
          </a:p>
        </p:txBody>
      </p:sp>
      <p:sp>
        <p:nvSpPr>
          <p:cNvPr id="568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F0827-0348-4C55-8F77-1F9BB606BDF0}" type="slidenum">
              <a:rPr lang="en-US"/>
              <a:pPr/>
              <a:t>26</a:t>
            </a:fld>
            <a:endParaRPr 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0800" y="685800"/>
            <a:ext cx="4064000" cy="3048000"/>
          </a:xfrm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886200"/>
            <a:ext cx="5029200" cy="4572000"/>
          </a:xfrm>
        </p:spPr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Instructor Notes: 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photo credits unless otherwise noted from </a:t>
            </a:r>
            <a:r>
              <a:rPr lang="en-US" dirty="0" err="1"/>
              <a:t>Freeimages.com</a:t>
            </a:r>
            <a:r>
              <a:rPr lang="en-US" dirty="0"/>
              <a:t> (Formerly </a:t>
            </a:r>
            <a:r>
              <a:rPr lang="en-US" dirty="0" err="1"/>
              <a:t>Stockxchange</a:t>
            </a:r>
            <a:r>
              <a:rPr lang="en-US" dirty="0"/>
              <a:t>) or </a:t>
            </a:r>
            <a:r>
              <a:rPr lang="en-US" dirty="0" err="1"/>
              <a:t>Morguefile.com</a:t>
            </a:r>
            <a:endParaRPr lang="en-US" dirty="0">
              <a:latin typeface="Times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photo credits unless otherwise noted from </a:t>
            </a:r>
            <a:r>
              <a:rPr lang="en-US" dirty="0" err="1"/>
              <a:t>Freeimages.com</a:t>
            </a:r>
            <a:r>
              <a:rPr lang="en-US" dirty="0"/>
              <a:t> (Formerly </a:t>
            </a:r>
            <a:r>
              <a:rPr lang="en-US" dirty="0" err="1"/>
              <a:t>Stockxchange</a:t>
            </a:r>
            <a:r>
              <a:rPr lang="en-US" dirty="0"/>
              <a:t>) or </a:t>
            </a:r>
            <a:r>
              <a:rPr lang="en-US" dirty="0" err="1"/>
              <a:t>Morguefile.com</a:t>
            </a:r>
            <a:endParaRPr lang="en-US" dirty="0">
              <a:latin typeface="Times" pitchFamily="18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B3CE3E-05E5-4392-975B-84E384EBD8BC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6305-836F-4DC4-8519-4D39157E5B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890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photo credits unless otherwise noted from </a:t>
            </a:r>
            <a:r>
              <a:rPr lang="en-US" dirty="0" err="1"/>
              <a:t>Freeimages.com</a:t>
            </a:r>
            <a:r>
              <a:rPr lang="en-US" dirty="0"/>
              <a:t> (Formerly </a:t>
            </a:r>
            <a:r>
              <a:rPr lang="en-US" dirty="0" err="1"/>
              <a:t>Stockxchange</a:t>
            </a:r>
            <a:r>
              <a:rPr lang="en-US" dirty="0"/>
              <a:t>) or </a:t>
            </a:r>
            <a:r>
              <a:rPr lang="en-US" dirty="0" err="1"/>
              <a:t>Morguefile.com</a:t>
            </a:r>
            <a:endParaRPr lang="en-US" dirty="0">
              <a:latin typeface="Times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photo credits unless otherwise noted from </a:t>
            </a:r>
            <a:r>
              <a:rPr lang="en-US" dirty="0" err="1"/>
              <a:t>Freeimages.com</a:t>
            </a:r>
            <a:r>
              <a:rPr lang="en-US" dirty="0"/>
              <a:t> (Formerly </a:t>
            </a:r>
            <a:r>
              <a:rPr lang="en-US" dirty="0" err="1"/>
              <a:t>Stockxchange</a:t>
            </a:r>
            <a:r>
              <a:rPr lang="en-US" dirty="0"/>
              <a:t>) or </a:t>
            </a:r>
            <a:r>
              <a:rPr lang="en-US" dirty="0" err="1"/>
              <a:t>Morguefile.com</a:t>
            </a:r>
            <a:endParaRPr lang="en-US" dirty="0">
              <a:latin typeface="Times" pitchFamily="18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photo credits unless otherwise noted from </a:t>
            </a:r>
            <a:r>
              <a:rPr lang="en-US" dirty="0" err="1"/>
              <a:t>Freeimages.com</a:t>
            </a:r>
            <a:r>
              <a:rPr lang="en-US" dirty="0"/>
              <a:t> (Formerly </a:t>
            </a:r>
            <a:r>
              <a:rPr lang="en-US" dirty="0" err="1"/>
              <a:t>Stockxchange</a:t>
            </a:r>
            <a:r>
              <a:rPr lang="en-US" dirty="0"/>
              <a:t>) or </a:t>
            </a:r>
            <a:r>
              <a:rPr lang="en-US" dirty="0" err="1"/>
              <a:t>Morguefile.com</a:t>
            </a:r>
            <a:endParaRPr lang="en-US" dirty="0">
              <a:latin typeface="Times" pitchFamily="18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3A0F61-D6DB-440E-892D-ECC9F2CC748A}" type="slidenum">
              <a:rPr lang="en-US">
                <a:latin typeface="Times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>
              <a:latin typeface="Times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photo credits unless otherwise noted from </a:t>
            </a:r>
            <a:r>
              <a:rPr lang="en-US" dirty="0" err="1"/>
              <a:t>Freeimages.com</a:t>
            </a:r>
            <a:r>
              <a:rPr lang="en-US" dirty="0"/>
              <a:t> (Formerly </a:t>
            </a:r>
            <a:r>
              <a:rPr lang="en-US" dirty="0" err="1"/>
              <a:t>Stockxchange</a:t>
            </a:r>
            <a:r>
              <a:rPr lang="en-US" dirty="0"/>
              <a:t>) or </a:t>
            </a:r>
            <a:r>
              <a:rPr lang="en-US" dirty="0" err="1"/>
              <a:t>Morguefile.com</a:t>
            </a:r>
            <a:endParaRPr lang="en-US" dirty="0">
              <a:latin typeface="Times" pitchFamily="18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Times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6305-836F-4DC4-8519-4D39157E5B8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889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pitchFamily="18" charset="0"/>
              <a:cs typeface="Arial" charset="0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0A321FA1-8CF6-403B-BBFA-0D861C5CB2C8}" type="slidenum">
              <a:rPr lang="en-US" smtClean="0">
                <a:latin typeface="Times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957B30-A303-4307-9B88-0999E0F56A0B}" type="slidenum">
              <a:rPr lang="en-US"/>
              <a:pPr/>
              <a:t>38</a:t>
            </a:fld>
            <a:endParaRPr lang="en-US"/>
          </a:p>
        </p:txBody>
      </p:sp>
      <p:sp>
        <p:nvSpPr>
          <p:cNvPr id="58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6305-836F-4DC4-8519-4D39157E5B8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541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A3A8DC-18EC-458E-98D1-74EB9731F825}" type="slidenum">
              <a:rPr lang="en-US"/>
              <a:pPr/>
              <a:t>40</a:t>
            </a:fld>
            <a:endParaRPr lang="en-US"/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A809F9-9774-4BAF-970E-DDF56629CA11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BBD623-D3A7-4844-BCF1-93D14200E59D}" type="slidenum">
              <a:rPr lang="en-US"/>
              <a:pPr/>
              <a:t>41</a:t>
            </a:fld>
            <a:endParaRPr lang="en-US"/>
          </a:p>
        </p:txBody>
      </p:sp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Correct answer is C</a:t>
            </a: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099BA8-E586-44D0-9B87-628B64A8CCE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F994EA-9963-4DA0-84E0-98671E40E70B}" type="slidenum">
              <a:rPr lang="en-US"/>
              <a:pPr/>
              <a:t>43</a:t>
            </a:fld>
            <a:endParaRPr lang="en-US"/>
          </a:p>
        </p:txBody>
      </p:sp>
      <p:sp>
        <p:nvSpPr>
          <p:cNvPr id="59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0800" y="685800"/>
            <a:ext cx="4064000" cy="3048000"/>
          </a:xfrm>
          <a:ln/>
        </p:spPr>
      </p:sp>
      <p:sp>
        <p:nvSpPr>
          <p:cNvPr id="592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886200"/>
            <a:ext cx="5029200" cy="45720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8621D6-DA79-422C-BFF0-7894BBFF6AD5}" type="slidenum">
              <a:rPr lang="en-US"/>
              <a:pPr/>
              <a:t>44</a:t>
            </a:fld>
            <a:endParaRPr lang="en-US"/>
          </a:p>
        </p:txBody>
      </p:sp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0800" y="685800"/>
            <a:ext cx="4064000" cy="3048000"/>
          </a:xfrm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886200"/>
            <a:ext cx="5029200" cy="45720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Times" pitchFamily="18" charset="0"/>
                <a:cs typeface="Arial" charset="0"/>
              </a:rPr>
              <a:t>Correct answer is B</a:t>
            </a:r>
          </a:p>
          <a:p>
            <a:pPr>
              <a:spcBef>
                <a:spcPct val="0"/>
              </a:spcBef>
            </a:pPr>
            <a:r>
              <a:rPr lang="en-US" dirty="0"/>
              <a:t>All photo credits unless otherwise noted from </a:t>
            </a:r>
            <a:r>
              <a:rPr lang="en-US" dirty="0" err="1"/>
              <a:t>Freeimages.com</a:t>
            </a:r>
            <a:r>
              <a:rPr lang="en-US" dirty="0"/>
              <a:t> (Formerly </a:t>
            </a:r>
            <a:r>
              <a:rPr lang="en-US" dirty="0" err="1"/>
              <a:t>Stockxchange</a:t>
            </a:r>
            <a:r>
              <a:rPr lang="en-US" dirty="0"/>
              <a:t>) or </a:t>
            </a:r>
            <a:r>
              <a:rPr lang="en-US" dirty="0" err="1"/>
              <a:t>Morguefile.com</a:t>
            </a:r>
            <a:endParaRPr lang="en-US" dirty="0">
              <a:latin typeface="Times" pitchFamily="18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b="1" dirty="0" smtClean="0">
              <a:latin typeface="Times" pitchFamily="18" charset="0"/>
              <a:cs typeface="Arial" charset="0"/>
            </a:endParaRPr>
          </a:p>
        </p:txBody>
      </p:sp>
      <p:sp>
        <p:nvSpPr>
          <p:cNvPr id="1177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6C8F0AD2-D2FD-4612-89B2-DC6A5BB71DE9}" type="slidenum">
              <a:rPr lang="en-US" sz="1200">
                <a:latin typeface="Times" pitchFamily="18" charset="0"/>
              </a:rPr>
              <a:pPr algn="r" eaLnBrk="1" hangingPunct="1"/>
              <a:t>45</a:t>
            </a:fld>
            <a:endParaRPr lang="en-US" sz="120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" pitchFamily="18" charset="0"/>
                <a:cs typeface="Arial" charset="0"/>
              </a:rPr>
              <a:t>Correct answer is C</a:t>
            </a:r>
          </a:p>
          <a:p>
            <a:pPr>
              <a:spcBef>
                <a:spcPct val="0"/>
              </a:spcBef>
              <a:defRPr/>
            </a:pPr>
            <a:r>
              <a:rPr lang="en-US" dirty="0"/>
              <a:t>All photo credits unless otherwise noted from </a:t>
            </a:r>
            <a:r>
              <a:rPr lang="en-US" dirty="0" err="1"/>
              <a:t>Freeimages.com</a:t>
            </a:r>
            <a:r>
              <a:rPr lang="en-US" dirty="0"/>
              <a:t> (Formerly </a:t>
            </a:r>
            <a:r>
              <a:rPr lang="en-US" dirty="0" err="1"/>
              <a:t>Stockxchange</a:t>
            </a:r>
            <a:r>
              <a:rPr lang="en-US" dirty="0"/>
              <a:t>) or </a:t>
            </a:r>
            <a:r>
              <a:rPr lang="en-US" dirty="0" err="1"/>
              <a:t>Morguefile.com</a:t>
            </a:r>
            <a:endParaRPr lang="en-US" dirty="0">
              <a:latin typeface="Times" pitchFamily="18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Times" pitchFamily="18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Times" pitchFamily="18" charset="0"/>
              <a:cs typeface="Arial" charset="0"/>
            </a:endParaRPr>
          </a:p>
        </p:txBody>
      </p:sp>
      <p:sp>
        <p:nvSpPr>
          <p:cNvPr id="1187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1FC3A4B7-E16A-4821-9263-EBC5D536DD05}" type="slidenum">
              <a:rPr lang="en-US" sz="1200">
                <a:latin typeface="Times" pitchFamily="18" charset="0"/>
              </a:rPr>
              <a:pPr algn="r" eaLnBrk="1" hangingPunct="1"/>
              <a:t>46</a:t>
            </a:fld>
            <a:endParaRPr lang="en-US" sz="120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6305-836F-4DC4-8519-4D39157E5B8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720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6A30C0-44C8-4F8F-A05B-9379B930B0B8}" type="slidenum">
              <a:rPr lang="en-US"/>
              <a:pPr/>
              <a:t>49</a:t>
            </a:fld>
            <a:endParaRPr lang="en-US"/>
          </a:p>
        </p:txBody>
      </p:sp>
      <p:sp>
        <p:nvSpPr>
          <p:cNvPr id="613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0800" y="685800"/>
            <a:ext cx="4064000" cy="3048000"/>
          </a:xfrm>
          <a:ln/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886200"/>
            <a:ext cx="5029200" cy="45720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F4733E-A96F-4D0D-957F-C05E4E9D7970}" type="slidenum">
              <a:rPr lang="en-US"/>
              <a:pPr/>
              <a:t>50</a:t>
            </a:fld>
            <a:endParaRPr lang="en-US"/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0800" y="685800"/>
            <a:ext cx="4064000" cy="3048000"/>
          </a:xfrm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886200"/>
            <a:ext cx="5029200" cy="45720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Correct</a:t>
            </a:r>
            <a:r>
              <a:rPr lang="en-US" baseline="0" dirty="0" smtClean="0"/>
              <a:t> answer is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E759B-1440-4D26-B214-F4A7E038E1A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3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D98A28-AB59-42BD-A6FD-89DB5726E6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photo credits unless otherwise noted from </a:t>
            </a:r>
            <a:r>
              <a:rPr lang="en-US" dirty="0" err="1"/>
              <a:t>Freeimages.com</a:t>
            </a:r>
            <a:r>
              <a:rPr lang="en-US" dirty="0"/>
              <a:t> (Formerly </a:t>
            </a:r>
            <a:r>
              <a:rPr lang="en-US" dirty="0" err="1"/>
              <a:t>Stockxchange</a:t>
            </a:r>
            <a:r>
              <a:rPr lang="en-US" dirty="0"/>
              <a:t>) or </a:t>
            </a:r>
            <a:r>
              <a:rPr lang="en-US" dirty="0" err="1"/>
              <a:t>Morguefile.com</a:t>
            </a:r>
            <a:endParaRPr lang="en-US" dirty="0">
              <a:latin typeface="Times" pitchFamily="18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6305-836F-4DC4-8519-4D39157E5B8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11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6305-836F-4DC4-8519-4D39157E5B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58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6305-836F-4DC4-8519-4D39157E5B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73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6305-836F-4DC4-8519-4D39157E5B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65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photo credits unless otherwise noted from </a:t>
            </a:r>
            <a:r>
              <a:rPr lang="en-US" dirty="0" err="1"/>
              <a:t>Freeimages.com</a:t>
            </a:r>
            <a:r>
              <a:rPr lang="en-US" dirty="0"/>
              <a:t> (Formerly </a:t>
            </a:r>
            <a:r>
              <a:rPr lang="en-US" dirty="0" err="1"/>
              <a:t>Stockxchange</a:t>
            </a:r>
            <a:r>
              <a:rPr lang="en-US" dirty="0"/>
              <a:t>) or </a:t>
            </a:r>
            <a:r>
              <a:rPr lang="en-US" dirty="0" err="1"/>
              <a:t>Morguefile.com</a:t>
            </a:r>
            <a:endParaRPr lang="en-US" dirty="0">
              <a:latin typeface="Times" pitchFamily="18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6305-836F-4DC4-8519-4D39157E5B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3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hyperlink" Target="http://krugman.blogs.nytimes.com/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hyperlink" Target="http://www.gregmankiw.blogspot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freakonomics.com/blog/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hyperlink" Target="http://research.stlouisfed.org/fred2/" TargetMode="External"/><Relationship Id="rId4" Type="http://schemas.openxmlformats.org/officeDocument/2006/relationships/hyperlink" Target="http://marginalrevolution.com/" TargetMode="External"/><Relationship Id="rId9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6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0198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22860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0" y="1490246"/>
            <a:ext cx="9144000" cy="338554"/>
          </a:xfrm>
          <a:prstGeom prst="rect">
            <a:avLst/>
          </a:prstGeom>
          <a:solidFill>
            <a:srgbClr val="CCFF33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0" i="0" spc="300" dirty="0" smtClean="0">
                <a:solidFill>
                  <a:srgbClr val="F79646"/>
                </a:solidFill>
                <a:latin typeface="+mn-lt"/>
              </a:rPr>
              <a:t>SOME GOOD BLOGS AND OTHER SITES TO GET THE JUICES FLOWING:</a:t>
            </a:r>
            <a:endParaRPr lang="en-US" sz="1600" b="0" i="0" spc="300" dirty="0">
              <a:solidFill>
                <a:srgbClr val="F79646"/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391400" cy="784225"/>
          </a:xfrm>
          <a:prstGeom prst="rect">
            <a:avLst/>
          </a:prstGeom>
          <a:noFill/>
          <a:effectLst/>
        </p:spPr>
        <p:txBody>
          <a:bodyPr/>
          <a:lstStyle>
            <a:lvl1pPr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sz="4800" b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FOOD FOR</a:t>
            </a:r>
            <a:r>
              <a:rPr lang="en-US" sz="4800" b="0" baseline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-US" sz="4800" b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THOUGHT….</a:t>
            </a:r>
            <a:endParaRPr lang="en-US" sz="4800" b="0" dirty="0">
              <a:solidFill>
                <a:schemeClr val="accent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4572000"/>
            <a:ext cx="2724150" cy="51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3048000"/>
            <a:ext cx="2998787" cy="53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2971800"/>
            <a:ext cx="2686050" cy="65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5" name="Picture 14" descr="Screen Shot 2014-12-20 at 8.46.54 PM.png">
            <a:hlinkClick r:id="rId8"/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4" y="2971800"/>
            <a:ext cx="2692400" cy="59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creen Shot 2014-12-20 at 8.49.18 PM.png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4343400"/>
            <a:ext cx="2336800" cy="84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0000">
            <a:off x="8016447" y="97714"/>
            <a:ext cx="787093" cy="132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17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0"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1pPr>
            <a:lvl2pPr marL="742950" indent="0"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2pPr>
            <a:lvl3pPr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3pPr>
            <a:lvl4pPr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1219200"/>
            <a:ext cx="9144000" cy="0"/>
          </a:xfrm>
          <a:prstGeom prst="line">
            <a:avLst/>
          </a:prstGeom>
          <a:ln w="76200" cmpd="sng">
            <a:solidFill>
              <a:srgbClr val="F8EF59">
                <a:alpha val="49000"/>
              </a:srgb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5791200"/>
            <a:ext cx="9144000" cy="0"/>
          </a:xfrm>
          <a:prstGeom prst="line">
            <a:avLst/>
          </a:prstGeom>
          <a:ln w="76200" cmpd="sng">
            <a:solidFill>
              <a:srgbClr val="F8EF59">
                <a:alpha val="49000"/>
              </a:srgb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4" name="Down Arrow Callout 3"/>
          <p:cNvSpPr/>
          <p:nvPr userDrawn="1"/>
        </p:nvSpPr>
        <p:spPr>
          <a:xfrm>
            <a:off x="0" y="-29407"/>
            <a:ext cx="3200400" cy="1676400"/>
          </a:xfrm>
          <a:prstGeom prst="downArrowCallout">
            <a:avLst>
              <a:gd name="adj1" fmla="val 32640"/>
              <a:gd name="adj2" fmla="val 28183"/>
              <a:gd name="adj3" fmla="val 25000"/>
              <a:gd name="adj4" fmla="val 61794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/>
              </a:rPr>
              <a:t>     What you will learn in this chapter</a:t>
            </a:r>
            <a:endParaRPr lang="en-US" sz="2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Isosceles Triangle 5"/>
          <p:cNvSpPr/>
          <p:nvPr userDrawn="1"/>
        </p:nvSpPr>
        <p:spPr>
          <a:xfrm rot="5400000">
            <a:off x="95250" y="95250"/>
            <a:ext cx="304799" cy="266700"/>
          </a:xfrm>
          <a:prstGeom prst="triangle">
            <a:avLst>
              <a:gd name="adj" fmla="val 5259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3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062933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98526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andara" pitchFamily="34" charset="0"/>
              </a:defRPr>
            </a:lvl1pPr>
            <a:lvl2pPr>
              <a:defRPr sz="3200" baseline="0">
                <a:latin typeface="Candara" pitchFamily="34" charset="0"/>
              </a:defRPr>
            </a:lvl2pPr>
            <a:lvl3pPr>
              <a:defRPr sz="2800" baseline="0">
                <a:latin typeface="Candara" pitchFamily="34" charset="0"/>
              </a:defRPr>
            </a:lvl3pPr>
            <a:lvl4pPr>
              <a:defRPr sz="2400" baseline="0">
                <a:latin typeface="Candara" pitchFamily="34" charset="0"/>
              </a:defRPr>
            </a:lvl4pPr>
            <a:lvl5pPr>
              <a:defRPr sz="24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409840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121599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593089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84434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161410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74573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89" y="0"/>
            <a:ext cx="1140511" cy="77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6719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1371600"/>
          </a:xfrm>
        </p:spPr>
        <p:txBody>
          <a:bodyPr>
            <a:noAutofit/>
          </a:bodyPr>
          <a:lstStyle>
            <a:lvl1pPr>
              <a:defRPr sz="3200" baseline="0">
                <a:latin typeface="Century Gothic"/>
                <a:cs typeface="Century Gothic"/>
              </a:defRPr>
            </a:lvl1pPr>
            <a:lvl2pPr>
              <a:defRPr sz="2800" baseline="0">
                <a:latin typeface="Century Gothic"/>
                <a:cs typeface="Century Gothic"/>
              </a:defRPr>
            </a:lvl2pPr>
            <a:lvl3pPr>
              <a:defRPr sz="2400" baseline="0">
                <a:latin typeface="Candara" pitchFamily="34" charset="0"/>
              </a:defRPr>
            </a:lvl3pPr>
            <a:lvl4pPr>
              <a:defRPr sz="2000" baseline="0">
                <a:latin typeface="Candara" pitchFamily="34" charset="0"/>
              </a:defRPr>
            </a:lvl4pPr>
            <a:lvl5pPr>
              <a:defRPr sz="20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90603" y="6755659"/>
            <a:ext cx="7096993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519720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5952053"/>
            <a:ext cx="1143000" cy="905947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" b="1" spc="60" dirty="0" smtClean="0">
                <a:ln w="9000" cmpd="sng">
                  <a:noFill/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" action="ppaction://noaction"/>
              </a:rPr>
              <a:t>To </a:t>
            </a:r>
            <a:r>
              <a:rPr lang="en-US" sz="1100" b="1" spc="60" dirty="0" smtClean="0">
                <a:ln w="9000" cmpd="sng">
                  <a:noFill/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</a:rPr>
              <a:t>Active Learning</a:t>
            </a:r>
            <a:endParaRPr lang="en-US" sz="1100" b="1" spc="60" dirty="0">
              <a:ln w="9000" cmpd="sng">
                <a:noFill/>
                <a:prstDash val="solid"/>
              </a:ln>
              <a:solidFill>
                <a:srgbClr val="F79646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126895" y="6209547"/>
            <a:ext cx="63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hlinkClick r:id="" action="ppaction://noaction"/>
              </a:rPr>
              <a:t>To Video</a:t>
            </a:r>
            <a:endParaRPr 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22658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036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89" y="0"/>
            <a:ext cx="1140511" cy="77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745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438400"/>
            <a:ext cx="524510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8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3400" y="6400800"/>
            <a:ext cx="4572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55AF1-12B8-4F2E-9D8C-124ED26B0F0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1660037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914400" y="6629400"/>
            <a:ext cx="7315200" cy="212725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Copyright 2015 Worth Publishers   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0120651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110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89" y="0"/>
            <a:ext cx="1140511" cy="77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689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438400"/>
            <a:ext cx="524510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8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3400" y="6400800"/>
            <a:ext cx="4572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55AF1-12B8-4F2E-9D8C-124ED26B0F0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698576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9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914400" y="6629400"/>
            <a:ext cx="7315200" cy="212725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Copyright 2015 Worth Publishers   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827925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63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89" y="0"/>
            <a:ext cx="1140511" cy="77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6650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438400"/>
            <a:ext cx="524510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8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3400" y="6400800"/>
            <a:ext cx="4572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55AF1-12B8-4F2E-9D8C-124ED26B0F0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213932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914400" y="6629400"/>
            <a:ext cx="7315200" cy="212725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Copyright 2015 Worth Publishers   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7373660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820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1" y="392043"/>
            <a:ext cx="3263366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i="0" kern="1200" cap="all" spc="-200" baseline="0">
                <a:solidFill>
                  <a:schemeClr val="accent5">
                    <a:lumMod val="7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mtClean="0">
                <a:solidFill>
                  <a:srgbClr val="4BACC6">
                    <a:lumMod val="75000"/>
                  </a:srgbClr>
                </a:solidFill>
              </a:rPr>
              <a:t>ECONOMICS</a:t>
            </a:r>
            <a:endParaRPr lang="en-US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455229" y="6603259"/>
            <a:ext cx="7096993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7585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0886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5" name="Picture 4" descr="Screen Shot 2014-12-20 at 5.27.50 PM.png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25592"/>
            <a:ext cx="3985858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-31750"/>
            <a:ext cx="8153400" cy="946150"/>
          </a:xfrm>
          <a:noFill/>
        </p:spPr>
        <p:txBody>
          <a:bodyPr>
            <a:normAutofit/>
          </a:bodyPr>
          <a:lstStyle>
            <a:lvl1pPr algn="l">
              <a:defRPr sz="4400" b="0" spc="0" baseline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TAKE A LOOK…..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133"/>
            <a:ext cx="990600" cy="1104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272671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889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889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763" y="5486400"/>
            <a:ext cx="9136063" cy="13716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txBody>
          <a:bodyPr anchor="ctr">
            <a:normAutofit/>
          </a:bodyPr>
          <a:lstStyle/>
          <a:p>
            <a:pPr algn="r">
              <a:defRPr/>
            </a:pPr>
            <a:endParaRPr lang="en-US" sz="4800" spc="50" dirty="0">
              <a:latin typeface="Candar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938" y="5181600"/>
            <a:ext cx="887412" cy="186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/>
                <a:ea typeface="Tahoma" pitchFamily="34" charset="0"/>
                <a:cs typeface="Tw Cen MT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418306" y="5981184"/>
            <a:ext cx="13589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cap="all" spc="300" dirty="0">
                <a:solidFill>
                  <a:schemeClr val="bg1">
                    <a:lumMod val="75000"/>
                  </a:schemeClr>
                </a:solidFill>
                <a:latin typeface="Tw Cen MT"/>
                <a:ea typeface="+mj-ea"/>
                <a:cs typeface="Tw Cen MT"/>
              </a:rPr>
              <a:t>Chapter</a:t>
            </a:r>
            <a:endParaRPr lang="en-US" sz="2000" b="1" kern="0" cap="all" spc="300" dirty="0">
              <a:solidFill>
                <a:schemeClr val="bg1">
                  <a:lumMod val="75000"/>
                </a:schemeClr>
              </a:solidFill>
              <a:latin typeface="Tw Cen MT"/>
              <a:ea typeface="+mj-ea"/>
              <a:cs typeface="Tw Cen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5356"/>
            <a:ext cx="7696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i="0" kern="0" cap="small" spc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Slides </a:t>
            </a:r>
            <a:r>
              <a:rPr lang="en-US" sz="1400" b="1" i="0" kern="0" cap="small" spc="4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by Solina Lindahl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71600" y="5486400"/>
            <a:ext cx="7772400" cy="13715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5400" b="1" i="0" u="none" strike="noStrike" kern="1200" cap="none" spc="100" baseline="0" smtClean="0">
                <a:solidFill>
                  <a:srgbClr val="FF3300"/>
                </a:solidFill>
                <a:effectLst/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 b="1" kern="0" spc="500" dirty="0" smtClean="0">
                <a:latin typeface="Tw Cen MT"/>
                <a:cs typeface="Tw Cen MT"/>
              </a:rPr>
              <a:t>Supply and Demand</a:t>
            </a:r>
            <a:endParaRPr lang="en-US" b="1" kern="0" spc="500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422087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slide" Target="../slides/slide3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Relationship Id="rId4" Type="http://schemas.openxmlformats.org/officeDocument/2006/relationships/slide" Target="../slides/slide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slide" Target="../slides/slide3.xml"/><Relationship Id="rId4" Type="http://schemas.openxmlformats.org/officeDocument/2006/relationships/slide" Target="../slides/slide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" Target="../slides/slide3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2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" Target="../slides/slide3.xml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30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" Target="../slides/slide3.xml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3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35.xml"/><Relationship Id="rId4" Type="http://schemas.openxmlformats.org/officeDocument/2006/relationships/slide" Target="../slides/slide3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slide" Target="../slides/slide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slide" Target="../slides/slide4.xml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slideLayout" Target="../slideLayouts/slideLayout6.xml"/><Relationship Id="rId7" Type="http://schemas.openxmlformats.org/officeDocument/2006/relationships/slide" Target="../slides/slid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127000" cmpd="sng">
            <a:solidFill>
              <a:schemeClr val="tx2">
                <a:lumMod val="20000"/>
                <a:lumOff val="80000"/>
                <a:alpha val="71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68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4400" b="1" kern="1200" spc="-200" baseline="0">
          <a:solidFill>
            <a:schemeClr val="accent6">
              <a:lumMod val="75000"/>
            </a:schemeClr>
          </a:solidFill>
          <a:latin typeface="Candara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3558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30388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solidFill>
                <a:prstClr val="black"/>
              </a:solidFill>
              <a:latin typeface="Candara" pitchFamily="34" charset="0"/>
            </a:endParaRPr>
          </a:p>
          <a:p>
            <a:endParaRPr lang="en-US" sz="1000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0" name="Right Arrow 9"/>
          <p:cNvSpPr/>
          <p:nvPr userDrawn="1"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F8EF59">
              <a:alpha val="38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spc="60" dirty="0" smtClean="0">
                <a:ln w="9000" cmpd="sng">
                  <a:noFill/>
                  <a:prstDash val="solid"/>
                </a:ln>
                <a:solidFill>
                  <a:srgbClr val="C5BE7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APPLICATION VIDEO</a:t>
            </a:r>
            <a:endParaRPr lang="en-US" sz="3200" spc="60" dirty="0">
              <a:ln w="9000" cmpd="sng">
                <a:noFill/>
                <a:prstDash val="solid"/>
              </a:ln>
              <a:solidFill>
                <a:srgbClr val="C5BE7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67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127000" cmpd="sng">
            <a:solidFill>
              <a:schemeClr val="tx2">
                <a:lumMod val="20000"/>
                <a:lumOff val="80000"/>
                <a:alpha val="71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>
            <a:hlinkClick r:id="rId6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latin typeface="Candara" pitchFamily="34" charset="0"/>
                <a:hlinkClick r:id="rId6" action="ppaction://hlinksldjump"/>
              </a:rPr>
              <a:t>Back to Table of contents</a:t>
            </a:r>
            <a:endParaRPr lang="en-US" sz="800" b="1" dirty="0" smtClean="0">
              <a:solidFill>
                <a:prstClr val="black"/>
              </a:solidFill>
              <a:latin typeface="Candara" pitchFamily="34" charset="0"/>
            </a:endParaRPr>
          </a:p>
          <a:p>
            <a:endParaRPr lang="en-US" sz="1000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399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4400" b="1" kern="1200" spc="-200" baseline="0">
          <a:solidFill>
            <a:schemeClr val="accent6">
              <a:lumMod val="75000"/>
            </a:schemeClr>
          </a:solidFill>
          <a:latin typeface="Candara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127000" cmpd="sng">
            <a:solidFill>
              <a:schemeClr val="tx2">
                <a:lumMod val="20000"/>
                <a:lumOff val="80000"/>
                <a:alpha val="71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>
            <a:hlinkClick r:id="rId6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latin typeface="Candara" pitchFamily="34" charset="0"/>
                <a:hlinkClick r:id="rId6" action="ppaction://hlinksldjump"/>
              </a:rPr>
              <a:t>Back to Table of contents</a:t>
            </a:r>
            <a:endParaRPr lang="en-US" sz="800" b="1" dirty="0" smtClean="0">
              <a:solidFill>
                <a:prstClr val="black"/>
              </a:solidFill>
              <a:latin typeface="Candara" pitchFamily="34" charset="0"/>
            </a:endParaRPr>
          </a:p>
          <a:p>
            <a:endParaRPr lang="en-US" sz="1000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365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4400" b="1" kern="1200" spc="-200" baseline="0">
          <a:solidFill>
            <a:schemeClr val="accent6">
              <a:lumMod val="75000"/>
            </a:schemeClr>
          </a:solidFill>
          <a:latin typeface="Candara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127000" cmpd="sng">
            <a:solidFill>
              <a:schemeClr val="tx2">
                <a:lumMod val="20000"/>
                <a:lumOff val="80000"/>
                <a:alpha val="71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>
            <a:hlinkClick r:id="rId6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latin typeface="Candara" pitchFamily="34" charset="0"/>
                <a:hlinkClick r:id="rId6" action="ppaction://hlinksldjump"/>
              </a:rPr>
              <a:t>Back to Table of contents</a:t>
            </a:r>
            <a:endParaRPr lang="en-US" sz="800" b="1" dirty="0" smtClean="0">
              <a:solidFill>
                <a:prstClr val="black"/>
              </a:solidFill>
              <a:latin typeface="Candara" pitchFamily="34" charset="0"/>
            </a:endParaRPr>
          </a:p>
          <a:p>
            <a:endParaRPr lang="en-US" sz="1000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384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4400" b="1" kern="1200" spc="-200" baseline="0">
          <a:solidFill>
            <a:schemeClr val="accent6">
              <a:lumMod val="75000"/>
            </a:schemeClr>
          </a:solidFill>
          <a:latin typeface="Candara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solidFill>
                <a:prstClr val="black"/>
              </a:solidFill>
              <a:latin typeface="Candara" pitchFamily="34" charset="0"/>
            </a:endParaRPr>
          </a:p>
          <a:p>
            <a:endParaRPr lang="en-US" sz="1000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08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6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392043"/>
            <a:ext cx="3263366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ECONOMICS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10234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Placeholder 1"/>
          <p:cNvSpPr txBox="1">
            <a:spLocks/>
          </p:cNvSpPr>
          <p:nvPr/>
        </p:nvSpPr>
        <p:spPr>
          <a:xfrm>
            <a:off x="3854173" y="392043"/>
            <a:ext cx="2853083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i="1" kern="1200" cap="all" spc="-200" baseline="0">
                <a:solidFill>
                  <a:schemeClr val="accent5">
                    <a:lumMod val="7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>
                <a:solidFill>
                  <a:srgbClr val="F79646">
                    <a:lumMod val="75000"/>
                  </a:srgbClr>
                </a:solidFill>
              </a:rPr>
              <a:t>IN ACTION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63367" y="589723"/>
            <a:ext cx="474870" cy="4859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76225" dir="6960000" sx="122000" sy="122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79646">
                  <a:lumMod val="75000"/>
                </a:srgbClr>
              </a:solidFill>
              <a:latin typeface="Verdana"/>
              <a:cs typeface="Verdana"/>
            </a:endParaRPr>
          </a:p>
        </p:txBody>
      </p:sp>
      <p:sp>
        <p:nvSpPr>
          <p:cNvPr id="4" name="Isosceles Triangle 3"/>
          <p:cNvSpPr/>
          <p:nvPr/>
        </p:nvSpPr>
        <p:spPr>
          <a:xfrm rot="5400000">
            <a:off x="3379193" y="640391"/>
            <a:ext cx="337086" cy="381002"/>
          </a:xfrm>
          <a:prstGeom prst="triangle">
            <a:avLst>
              <a:gd name="adj" fmla="val 4997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166743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12700" y="480943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66800" y="6553200"/>
            <a:ext cx="7543800" cy="2286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r>
              <a:rPr lang="en-US" sz="1000" kern="0" cap="all" spc="1060" smtClean="0"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7607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i="0" kern="1200" cap="all" spc="-200" baseline="0">
          <a:solidFill>
            <a:schemeClr val="accent5">
              <a:lumMod val="75000"/>
            </a:schemeClr>
          </a:solidFill>
          <a:latin typeface="Verdana"/>
          <a:ea typeface="+mj-ea"/>
          <a:cs typeface="Verdana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58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6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30388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8489002" y="623184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dirty="0" smtClean="0">
                <a:latin typeface="Century Gothic"/>
                <a:cs typeface="Century Gothic"/>
                <a:hlinkClick r:id="rId3" action="ppaction://hlinksldjump"/>
              </a:rPr>
              <a:t>Back to Table of contents</a:t>
            </a:r>
            <a:endParaRPr lang="en-US" sz="800" b="0" dirty="0" smtClean="0">
              <a:latin typeface="Century Gothic"/>
              <a:cs typeface="Century Gothic"/>
            </a:endParaRPr>
          </a:p>
          <a:p>
            <a:endParaRPr lang="en-US" sz="900" b="0" dirty="0">
              <a:latin typeface="Candara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CBF577">
              <a:alpha val="66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APPLICATION VIDEO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7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8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7468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83" r:id="rId4"/>
    <p:sldLayoutId id="2147483785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spc="0" baseline="0">
          <a:solidFill>
            <a:schemeClr val="accent3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Century Gothic"/>
          <a:ea typeface="+mj-ea"/>
          <a:cs typeface="Century Gothic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Candara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CBF577">
              <a:alpha val="66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PRACTICE QUESTION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accent5">
              <a:lumMod val="40000"/>
              <a:lumOff val="6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BUSINESS</a:t>
            </a:r>
            <a:r>
              <a:rPr lang="en-US" sz="3200" b="0" spc="60" baseline="0" dirty="0" smtClean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 CASE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3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11" name="Right Arrow 10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bg2">
              <a:lumMod val="9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DISCUSS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45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11" name="Right Arrow 10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bg2">
              <a:lumMod val="9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DISCUSS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9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slide" Target="slide3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slide" Target="slide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iticalcommons.org/Members/economicstube/clips/svukidneybrighter.wmv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" Target="slide4.xml"/><Relationship Id="rId7" Type="http://schemas.openxmlformats.org/officeDocument/2006/relationships/slide" Target="slide3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8.xml"/><Relationship Id="rId11" Type="http://schemas.openxmlformats.org/officeDocument/2006/relationships/slide" Target="slide18.xml"/><Relationship Id="rId5" Type="http://schemas.openxmlformats.org/officeDocument/2006/relationships/slide" Target="slide23.xml"/><Relationship Id="rId10" Type="http://schemas.openxmlformats.org/officeDocument/2006/relationships/slide" Target="slide22.xml"/><Relationship Id="rId4" Type="http://schemas.openxmlformats.org/officeDocument/2006/relationships/slide" Target="slide5.xml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4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46.xml"/><Relationship Id="rId4" Type="http://schemas.openxmlformats.org/officeDocument/2006/relationships/slide" Target="slid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51.xml"/><Relationship Id="rId4" Type="http://schemas.openxmlformats.org/officeDocument/2006/relationships/slide" Target="slide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slide" Target="slid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47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9BBB59"/>
                </a:solidFill>
                <a:latin typeface="Century Gothic"/>
              </a:rPr>
              <a:t>SHIFTS OF THE DEMAND CURVE</a:t>
            </a:r>
            <a:endParaRPr lang="en-US" sz="3600" dirty="0">
              <a:solidFill>
                <a:srgbClr val="9BBB59"/>
              </a:solidFill>
              <a:latin typeface="Century Gothic"/>
            </a:endParaRPr>
          </a:p>
        </p:txBody>
      </p:sp>
      <p:sp>
        <p:nvSpPr>
          <p:cNvPr id="43011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990600" y="1535113"/>
            <a:ext cx="7543800" cy="5077353"/>
            <a:chOff x="990600" y="1752600"/>
            <a:chExt cx="7543800" cy="5076212"/>
          </a:xfrm>
        </p:grpSpPr>
        <p:cxnSp>
          <p:nvCxnSpPr>
            <p:cNvPr id="47" name="Straight Connector 46"/>
            <p:cNvCxnSpPr/>
            <p:nvPr/>
          </p:nvCxnSpPr>
          <p:spPr bwMode="auto">
            <a:xfrm rot="5400000">
              <a:off x="4077691" y="5370492"/>
              <a:ext cx="1752206" cy="158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 bwMode="auto">
            <a:xfrm rot="10800000">
              <a:off x="1828800" y="2742977"/>
              <a:ext cx="1371600" cy="158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040" name="TextBox 51"/>
            <p:cNvSpPr txBox="1">
              <a:spLocks noChangeArrowheads="1"/>
            </p:cNvSpPr>
            <p:nvPr/>
          </p:nvSpPr>
          <p:spPr bwMode="auto">
            <a:xfrm>
              <a:off x="990600" y="2514513"/>
              <a:ext cx="443225" cy="369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 dirty="0" smtClean="0">
                  <a:latin typeface="Century Gothic"/>
                  <a:cs typeface="Century Gothic"/>
                </a:rPr>
                <a:t>$2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sp>
          <p:nvSpPr>
            <p:cNvPr id="43041" name="TextBox 53"/>
            <p:cNvSpPr txBox="1">
              <a:spLocks noChangeArrowheads="1"/>
            </p:cNvSpPr>
            <p:nvPr/>
          </p:nvSpPr>
          <p:spPr bwMode="auto">
            <a:xfrm>
              <a:off x="4724400" y="6459563"/>
              <a:ext cx="313946" cy="369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 dirty="0">
                  <a:latin typeface="Century Gothic"/>
                  <a:cs typeface="Century Gothic"/>
                </a:rPr>
                <a:t>8</a:t>
              </a:r>
            </a:p>
          </p:txBody>
        </p:sp>
        <p:sp>
          <p:nvSpPr>
            <p:cNvPr id="43042" name="TextBox 55"/>
            <p:cNvSpPr txBox="1">
              <a:spLocks noChangeArrowheads="1"/>
            </p:cNvSpPr>
            <p:nvPr/>
          </p:nvSpPr>
          <p:spPr bwMode="auto">
            <a:xfrm>
              <a:off x="6934200" y="4800252"/>
              <a:ext cx="1600200" cy="338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en-US" sz="1600" b="1" i="1" dirty="0" smtClean="0">
                  <a:solidFill>
                    <a:schemeClr val="accent1">
                      <a:lumMod val="75000"/>
                    </a:schemeClr>
                  </a:solidFill>
                  <a:latin typeface="Century Gothic"/>
                  <a:cs typeface="Century Gothic"/>
                </a:rPr>
                <a:t>D</a:t>
              </a:r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  <a:latin typeface="Century Gothic"/>
                  <a:cs typeface="Century Gothic"/>
                </a:rPr>
                <a:t>1</a:t>
              </a:r>
              <a:endParaRPr lang="en-US" sz="1600" b="1" dirty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 bwMode="auto">
            <a:xfrm rot="5400000" flipH="1" flipV="1">
              <a:off x="2325091" y="3618287"/>
              <a:ext cx="1750618" cy="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 bwMode="auto">
            <a:xfrm>
              <a:off x="3200400" y="4495183"/>
              <a:ext cx="1752600" cy="158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045" name="Freeform 53"/>
            <p:cNvSpPr>
              <a:spLocks noChangeArrowheads="1"/>
            </p:cNvSpPr>
            <p:nvPr/>
          </p:nvSpPr>
          <p:spPr bwMode="auto">
            <a:xfrm>
              <a:off x="2971800" y="1752600"/>
              <a:ext cx="3962400" cy="3428608"/>
            </a:xfrm>
            <a:custGeom>
              <a:avLst/>
              <a:gdLst>
                <a:gd name="T0" fmla="*/ 0 w 2008909"/>
                <a:gd name="T1" fmla="*/ 0 h 2216727"/>
                <a:gd name="T2" fmla="*/ 74714348 w 2008909"/>
                <a:gd name="T3" fmla="*/ 33946827 h 2216727"/>
                <a:gd name="T4" fmla="*/ 300932273 w 2008909"/>
                <a:gd name="T5" fmla="*/ 54863520 h 2216727"/>
                <a:gd name="T6" fmla="*/ 0 60000 65536"/>
                <a:gd name="T7" fmla="*/ 0 60000 65536"/>
                <a:gd name="T8" fmla="*/ 0 60000 65536"/>
                <a:gd name="T9" fmla="*/ 0 w 2008909"/>
                <a:gd name="T10" fmla="*/ 0 h 2216727"/>
                <a:gd name="T11" fmla="*/ 2008909 w 2008909"/>
                <a:gd name="T12" fmla="*/ 2216727 h 22167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8909" h="2216727">
                  <a:moveTo>
                    <a:pt x="0" y="0"/>
                  </a:moveTo>
                  <a:cubicBezTo>
                    <a:pt x="81973" y="501073"/>
                    <a:pt x="163946" y="1002146"/>
                    <a:pt x="498764" y="1371600"/>
                  </a:cubicBezTo>
                  <a:cubicBezTo>
                    <a:pt x="833582" y="1741054"/>
                    <a:pt x="1421245" y="1978890"/>
                    <a:pt x="2008909" y="2216727"/>
                  </a:cubicBezTo>
                </a:path>
              </a:pathLst>
            </a:custGeom>
            <a:noFill/>
            <a:ln w="38100" algn="ctr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rot="10800000">
              <a:off x="1828800" y="4495183"/>
              <a:ext cx="1371600" cy="158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 bwMode="auto">
            <a:xfrm rot="5400000">
              <a:off x="2325885" y="5369698"/>
              <a:ext cx="1752206" cy="317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048" name="TextBox 50"/>
            <p:cNvSpPr txBox="1">
              <a:spLocks noChangeArrowheads="1"/>
            </p:cNvSpPr>
            <p:nvPr/>
          </p:nvSpPr>
          <p:spPr bwMode="auto">
            <a:xfrm>
              <a:off x="990600" y="4266913"/>
              <a:ext cx="443225" cy="369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 dirty="0" smtClean="0">
                  <a:latin typeface="Century Gothic"/>
                  <a:cs typeface="Century Gothic"/>
                </a:rPr>
                <a:t>$</a:t>
              </a:r>
              <a:r>
                <a:rPr lang="en-US" b="1" dirty="0">
                  <a:latin typeface="Century Gothic"/>
                  <a:cs typeface="Century Gothic"/>
                </a:rPr>
                <a:t>1</a:t>
              </a:r>
            </a:p>
          </p:txBody>
        </p:sp>
        <p:sp>
          <p:nvSpPr>
            <p:cNvPr id="43049" name="TextBox 53"/>
            <p:cNvSpPr txBox="1">
              <a:spLocks noChangeArrowheads="1"/>
            </p:cNvSpPr>
            <p:nvPr/>
          </p:nvSpPr>
          <p:spPr bwMode="auto">
            <a:xfrm>
              <a:off x="2971800" y="6400269"/>
              <a:ext cx="313946" cy="369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 dirty="0">
                  <a:latin typeface="Century Gothic"/>
                  <a:cs typeface="Century Gothic"/>
                </a:rPr>
                <a:t>7</a:t>
              </a:r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0" y="1546225"/>
            <a:ext cx="6934200" cy="5357813"/>
            <a:chOff x="0" y="1759789"/>
            <a:chExt cx="6934200" cy="5358962"/>
          </a:xfrm>
        </p:grpSpPr>
        <p:sp>
          <p:nvSpPr>
            <p:cNvPr id="43036" name="TextBox 54"/>
            <p:cNvSpPr txBox="1">
              <a:spLocks noChangeArrowheads="1"/>
            </p:cNvSpPr>
            <p:nvPr/>
          </p:nvSpPr>
          <p:spPr bwMode="auto">
            <a:xfrm>
              <a:off x="0" y="6780177"/>
              <a:ext cx="1600200" cy="338574"/>
            </a:xfrm>
            <a:prstGeom prst="rect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sz="1600" b="1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43037" name="Freeform 60"/>
            <p:cNvSpPr>
              <a:spLocks noChangeArrowheads="1"/>
            </p:cNvSpPr>
            <p:nvPr/>
          </p:nvSpPr>
          <p:spPr bwMode="auto">
            <a:xfrm>
              <a:off x="2971800" y="1759789"/>
              <a:ext cx="3962400" cy="3429199"/>
            </a:xfrm>
            <a:custGeom>
              <a:avLst/>
              <a:gdLst>
                <a:gd name="T0" fmla="*/ 0 w 2008909"/>
                <a:gd name="T1" fmla="*/ 0 h 2216727"/>
                <a:gd name="T2" fmla="*/ 37879643 w 2008909"/>
                <a:gd name="T3" fmla="*/ 21968111 h 2216727"/>
                <a:gd name="T4" fmla="*/ 152570551 w 2008909"/>
                <a:gd name="T5" fmla="*/ 35503978 h 2216727"/>
                <a:gd name="T6" fmla="*/ 0 60000 65536"/>
                <a:gd name="T7" fmla="*/ 0 60000 65536"/>
                <a:gd name="T8" fmla="*/ 0 60000 65536"/>
                <a:gd name="T9" fmla="*/ 0 w 2008909"/>
                <a:gd name="T10" fmla="*/ 0 h 2216727"/>
                <a:gd name="T11" fmla="*/ 2008909 w 2008909"/>
                <a:gd name="T12" fmla="*/ 2216727 h 22167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8909" h="2216727">
                  <a:moveTo>
                    <a:pt x="0" y="0"/>
                  </a:moveTo>
                  <a:cubicBezTo>
                    <a:pt x="81973" y="501073"/>
                    <a:pt x="163946" y="1002146"/>
                    <a:pt x="498764" y="1371600"/>
                  </a:cubicBezTo>
                  <a:cubicBezTo>
                    <a:pt x="833582" y="1741054"/>
                    <a:pt x="1421245" y="1978890"/>
                    <a:pt x="2008909" y="2216727"/>
                  </a:cubicBezTo>
                </a:path>
              </a:pathLst>
            </a:custGeom>
            <a:noFill/>
            <a:ln w="38100" algn="ctr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6" name="Group 83"/>
          <p:cNvGrpSpPr>
            <a:grpSpLocks/>
          </p:cNvGrpSpPr>
          <p:nvPr/>
        </p:nvGrpSpPr>
        <p:grpSpPr bwMode="auto">
          <a:xfrm>
            <a:off x="3276600" y="3138488"/>
            <a:ext cx="4953000" cy="1068387"/>
            <a:chOff x="3276600" y="3138487"/>
            <a:chExt cx="4953000" cy="1068388"/>
          </a:xfrm>
          <a:noFill/>
        </p:grpSpPr>
        <p:cxnSp>
          <p:nvCxnSpPr>
            <p:cNvPr id="64" name="Straight Arrow Connector 63"/>
            <p:cNvCxnSpPr/>
            <p:nvPr/>
          </p:nvCxnSpPr>
          <p:spPr bwMode="auto">
            <a:xfrm flipH="1">
              <a:off x="3276600" y="4205288"/>
              <a:ext cx="1447800" cy="1587"/>
            </a:xfrm>
            <a:prstGeom prst="straightConnector1">
              <a:avLst/>
            </a:prstGeom>
            <a:grpFill/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034" name="TextBox 60"/>
            <p:cNvSpPr txBox="1">
              <a:spLocks noChangeArrowheads="1"/>
            </p:cNvSpPr>
            <p:nvPr/>
          </p:nvSpPr>
          <p:spPr bwMode="auto">
            <a:xfrm>
              <a:off x="4724400" y="3138487"/>
              <a:ext cx="3505200" cy="641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 dirty="0">
                  <a:latin typeface="Century Gothic"/>
                  <a:cs typeface="Century Gothic"/>
                </a:rPr>
                <a:t>Less </a:t>
              </a:r>
              <a:r>
                <a:rPr lang="en-US" b="1" dirty="0" smtClean="0">
                  <a:latin typeface="Century Gothic"/>
                  <a:cs typeface="Century Gothic"/>
                </a:rPr>
                <a:t>quantity demanded at the same price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cxnSp>
          <p:nvCxnSpPr>
            <p:cNvPr id="43035" name="Straight Arrow Connector 66"/>
            <p:cNvCxnSpPr>
              <a:cxnSpLocks noChangeShapeType="1"/>
            </p:cNvCxnSpPr>
            <p:nvPr/>
          </p:nvCxnSpPr>
          <p:spPr bwMode="auto">
            <a:xfrm rot="10800000" flipV="1">
              <a:off x="4038600" y="3748088"/>
              <a:ext cx="762000" cy="381000"/>
            </a:xfrm>
            <a:prstGeom prst="straightConnector1">
              <a:avLst/>
            </a:prstGeom>
            <a:grp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/>
          </p:spPr>
        </p:cxnSp>
      </p:grpSp>
      <p:grpSp>
        <p:nvGrpSpPr>
          <p:cNvPr id="7" name="Group 82"/>
          <p:cNvGrpSpPr>
            <a:grpSpLocks/>
          </p:cNvGrpSpPr>
          <p:nvPr/>
        </p:nvGrpSpPr>
        <p:grpSpPr bwMode="auto">
          <a:xfrm>
            <a:off x="3275013" y="1995488"/>
            <a:ext cx="3278187" cy="2209800"/>
            <a:chOff x="3275013" y="1995487"/>
            <a:chExt cx="3278187" cy="2209800"/>
          </a:xfrm>
        </p:grpSpPr>
        <p:cxnSp>
          <p:nvCxnSpPr>
            <p:cNvPr id="63" name="Straight Arrow Connector 62"/>
            <p:cNvCxnSpPr/>
            <p:nvPr/>
          </p:nvCxnSpPr>
          <p:spPr bwMode="auto">
            <a:xfrm rot="16200000" flipH="1">
              <a:off x="2590800" y="3519487"/>
              <a:ext cx="1370013" cy="1587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031" name="TextBox 63"/>
            <p:cNvSpPr txBox="1">
              <a:spLocks noChangeArrowheads="1"/>
            </p:cNvSpPr>
            <p:nvPr/>
          </p:nvSpPr>
          <p:spPr bwMode="auto">
            <a:xfrm>
              <a:off x="3581400" y="1995487"/>
              <a:ext cx="2971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 dirty="0">
                  <a:latin typeface="Century Gothic"/>
                  <a:cs typeface="Century Gothic"/>
                </a:rPr>
                <a:t>Lower </a:t>
              </a:r>
              <a:r>
                <a:rPr lang="en-US" b="1" dirty="0" smtClean="0">
                  <a:latin typeface="Century Gothic"/>
                  <a:cs typeface="Century Gothic"/>
                </a:rPr>
                <a:t>willingness to pay for the same quantity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cxnSp>
          <p:nvCxnSpPr>
            <p:cNvPr id="43032" name="Straight Arrow Connector 67"/>
            <p:cNvCxnSpPr>
              <a:cxnSpLocks noChangeShapeType="1"/>
            </p:cNvCxnSpPr>
            <p:nvPr/>
          </p:nvCxnSpPr>
          <p:spPr bwMode="auto">
            <a:xfrm rot="10800000" flipV="1">
              <a:off x="3352800" y="2909887"/>
              <a:ext cx="762000" cy="38100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3017" name="Group 58"/>
          <p:cNvGrpSpPr>
            <a:grpSpLocks/>
          </p:cNvGrpSpPr>
          <p:nvPr/>
        </p:nvGrpSpPr>
        <p:grpSpPr bwMode="auto">
          <a:xfrm>
            <a:off x="465138" y="1371600"/>
            <a:ext cx="8305800" cy="5181634"/>
            <a:chOff x="228581" y="685800"/>
            <a:chExt cx="8305125" cy="6018797"/>
          </a:xfrm>
        </p:grpSpPr>
        <p:cxnSp>
          <p:nvCxnSpPr>
            <p:cNvPr id="43025" name="Straight Connector 5"/>
            <p:cNvCxnSpPr>
              <a:cxnSpLocks noChangeShapeType="1"/>
            </p:cNvCxnSpPr>
            <p:nvPr/>
          </p:nvCxnSpPr>
          <p:spPr bwMode="auto">
            <a:xfrm rot="5400000">
              <a:off x="-648494" y="4001294"/>
              <a:ext cx="4497389" cy="1588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026" name="Straight Connector 7"/>
            <p:cNvCxnSpPr>
              <a:cxnSpLocks noChangeShapeType="1"/>
            </p:cNvCxnSpPr>
            <p:nvPr/>
          </p:nvCxnSpPr>
          <p:spPr bwMode="auto">
            <a:xfrm>
              <a:off x="1600200" y="6248400"/>
              <a:ext cx="5943600" cy="1588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027" name="TextBox 47"/>
            <p:cNvSpPr txBox="1">
              <a:spLocks noChangeArrowheads="1"/>
            </p:cNvSpPr>
            <p:nvPr/>
          </p:nvSpPr>
          <p:spPr bwMode="auto">
            <a:xfrm>
              <a:off x="228581" y="862806"/>
              <a:ext cx="1219102" cy="75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 dirty="0">
                  <a:latin typeface="Century Gothic"/>
                  <a:cs typeface="Century Gothic"/>
                </a:rPr>
                <a:t>Price per </a:t>
              </a:r>
              <a:r>
                <a:rPr lang="en-US" b="1" dirty="0" smtClean="0">
                  <a:latin typeface="Century Gothic"/>
                  <a:cs typeface="Century Gothic"/>
                </a:rPr>
                <a:t>unit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sp>
          <p:nvSpPr>
            <p:cNvPr id="43028" name="TextBox 49"/>
            <p:cNvSpPr txBox="1">
              <a:spLocks noChangeArrowheads="1"/>
            </p:cNvSpPr>
            <p:nvPr/>
          </p:nvSpPr>
          <p:spPr bwMode="auto">
            <a:xfrm>
              <a:off x="6697259" y="6275594"/>
              <a:ext cx="1135518" cy="429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>
                  <a:latin typeface="Century Gothic"/>
                  <a:cs typeface="Century Gothic"/>
                </a:rPr>
                <a:t>Quantity</a:t>
              </a:r>
            </a:p>
          </p:txBody>
        </p:sp>
        <p:sp>
          <p:nvSpPr>
            <p:cNvPr id="43029" name="TextBox 30"/>
            <p:cNvSpPr txBox="1">
              <a:spLocks noChangeArrowheads="1"/>
            </p:cNvSpPr>
            <p:nvPr/>
          </p:nvSpPr>
          <p:spPr bwMode="auto">
            <a:xfrm>
              <a:off x="228581" y="685800"/>
              <a:ext cx="8305125" cy="500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endParaRPr lang="en-US" sz="2200">
                <a:solidFill>
                  <a:srgbClr val="00B050"/>
                </a:solidFill>
                <a:latin typeface="Century Gothic"/>
                <a:cs typeface="Century Gothic"/>
              </a:endParaRPr>
            </a:p>
          </p:txBody>
        </p:sp>
      </p:grpSp>
      <p:cxnSp>
        <p:nvCxnSpPr>
          <p:cNvPr id="77" name="Straight Connector 76"/>
          <p:cNvCxnSpPr/>
          <p:nvPr/>
        </p:nvCxnSpPr>
        <p:spPr>
          <a:xfrm flipV="1">
            <a:off x="1676400" y="5715000"/>
            <a:ext cx="2286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1676400" y="5867400"/>
            <a:ext cx="2286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16200000" flipV="1">
            <a:off x="1981200" y="6096000"/>
            <a:ext cx="1524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16200000" flipV="1">
            <a:off x="2133600" y="6096000"/>
            <a:ext cx="1524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5867400" y="5257800"/>
            <a:ext cx="1676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D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2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43024" name="TextBox 41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entury Gothic"/>
                <a:cs typeface="Century Gothic"/>
                <a:hlinkClick r:id="rId3" action="ppaction://hlinksldjump"/>
              </a:rPr>
              <a:t>Back to Table of contents</a:t>
            </a:r>
            <a:endParaRPr lang="en-US" sz="1000">
              <a:latin typeface="Century Gothic"/>
              <a:cs typeface="Century Gothic"/>
            </a:endParaRPr>
          </a:p>
          <a:p>
            <a:pPr eaLnBrk="1" hangingPunct="1"/>
            <a:endParaRPr lang="en-US" sz="1000"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990600"/>
            <a:ext cx="654348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990033"/>
                </a:solidFill>
                <a:latin typeface="Century Gothic"/>
                <a:cs typeface="Century Gothic"/>
              </a:rPr>
              <a:t>A decrease in demand 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is a leftward shift.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552035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0.00485 L -0.1125 0.0569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0" y="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/>
              <a:t>SHIFTS OF THE DEMAND CURVE</a:t>
            </a:r>
            <a:endParaRPr lang="en-US" sz="36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TextBox 51"/>
          <p:cNvSpPr txBox="1">
            <a:spLocks noChangeArrowheads="1"/>
          </p:cNvSpPr>
          <p:nvPr/>
        </p:nvSpPr>
        <p:spPr bwMode="auto">
          <a:xfrm>
            <a:off x="609600" y="1993900"/>
            <a:ext cx="443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 smtClean="0">
                <a:latin typeface="Century Gothic"/>
                <a:cs typeface="Century Gothic"/>
              </a:rPr>
              <a:t>$2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50" name="TextBox 53"/>
          <p:cNvSpPr txBox="1">
            <a:spLocks noChangeArrowheads="1"/>
          </p:cNvSpPr>
          <p:nvPr/>
        </p:nvSpPr>
        <p:spPr bwMode="auto">
          <a:xfrm>
            <a:off x="4343400" y="5837238"/>
            <a:ext cx="443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 smtClean="0">
                <a:latin typeface="Century Gothic"/>
                <a:cs typeface="Century Gothic"/>
              </a:rPr>
              <a:t>15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44039" name="TextBox 55"/>
          <p:cNvSpPr txBox="1">
            <a:spLocks noChangeArrowheads="1"/>
          </p:cNvSpPr>
          <p:nvPr/>
        </p:nvSpPr>
        <p:spPr bwMode="auto">
          <a:xfrm>
            <a:off x="6019800" y="5181600"/>
            <a:ext cx="1600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D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1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1722438" y="2220913"/>
            <a:ext cx="2851150" cy="3465512"/>
            <a:chOff x="1722120" y="2220540"/>
            <a:chExt cx="2851468" cy="3466211"/>
          </a:xfrm>
        </p:grpSpPr>
        <p:cxnSp>
          <p:nvCxnSpPr>
            <p:cNvPr id="47" name="Straight Connector 46"/>
            <p:cNvCxnSpPr/>
            <p:nvPr/>
          </p:nvCxnSpPr>
          <p:spPr bwMode="auto">
            <a:xfrm rot="5400000">
              <a:off x="3705844" y="4819007"/>
              <a:ext cx="1733900" cy="158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 bwMode="auto">
            <a:xfrm rot="10800000">
              <a:off x="1722120" y="2220540"/>
              <a:ext cx="1097084" cy="158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 bwMode="auto">
            <a:xfrm rot="5400000" flipH="1" flipV="1">
              <a:off x="1953049" y="3086696"/>
              <a:ext cx="1732311" cy="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 bwMode="auto">
            <a:xfrm>
              <a:off x="2819204" y="3952851"/>
              <a:ext cx="1752795" cy="158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041" name="Freeform 53"/>
          <p:cNvSpPr>
            <a:spLocks noChangeArrowheads="1"/>
          </p:cNvSpPr>
          <p:nvPr/>
        </p:nvSpPr>
        <p:spPr bwMode="auto">
          <a:xfrm>
            <a:off x="1921934" y="1900768"/>
            <a:ext cx="3962400" cy="3390900"/>
          </a:xfrm>
          <a:custGeom>
            <a:avLst/>
            <a:gdLst>
              <a:gd name="T0" fmla="*/ 0 w 2008909"/>
              <a:gd name="T1" fmla="*/ 0 h 2216727"/>
              <a:gd name="T2" fmla="*/ 74714348 w 2008909"/>
              <a:gd name="T3" fmla="*/ 31767033 h 2216727"/>
              <a:gd name="T4" fmla="*/ 300932273 w 2008909"/>
              <a:gd name="T5" fmla="*/ 51340576 h 2216727"/>
              <a:gd name="T6" fmla="*/ 0 60000 65536"/>
              <a:gd name="T7" fmla="*/ 0 60000 65536"/>
              <a:gd name="T8" fmla="*/ 0 60000 65536"/>
              <a:gd name="T9" fmla="*/ 0 w 2008909"/>
              <a:gd name="T10" fmla="*/ 0 h 2216727"/>
              <a:gd name="T11" fmla="*/ 2008909 w 2008909"/>
              <a:gd name="T12" fmla="*/ 2216727 h 22167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08909" h="2216727">
                <a:moveTo>
                  <a:pt x="0" y="0"/>
                </a:moveTo>
                <a:cubicBezTo>
                  <a:pt x="81973" y="501073"/>
                  <a:pt x="163946" y="1002146"/>
                  <a:pt x="498764" y="1371600"/>
                </a:cubicBezTo>
                <a:cubicBezTo>
                  <a:pt x="833582" y="1741054"/>
                  <a:pt x="1421245" y="1978890"/>
                  <a:pt x="2008909" y="2216727"/>
                </a:cubicBezTo>
              </a:path>
            </a:pathLst>
          </a:custGeom>
          <a:noFill/>
          <a:ln w="38100" algn="ctr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5" name="Straight Connector 54"/>
          <p:cNvCxnSpPr/>
          <p:nvPr/>
        </p:nvCxnSpPr>
        <p:spPr bwMode="auto">
          <a:xfrm rot="10800000">
            <a:off x="1722120" y="3952875"/>
            <a:ext cx="1097280" cy="15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 bwMode="auto">
          <a:xfrm rot="5400000">
            <a:off x="1954213" y="4818062"/>
            <a:ext cx="1733550" cy="317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044" name="TextBox 50"/>
          <p:cNvSpPr txBox="1">
            <a:spLocks noChangeArrowheads="1"/>
          </p:cNvSpPr>
          <p:nvPr/>
        </p:nvSpPr>
        <p:spPr bwMode="auto">
          <a:xfrm>
            <a:off x="609600" y="3727450"/>
            <a:ext cx="443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 smtClean="0">
                <a:latin typeface="Century Gothic"/>
                <a:cs typeface="Century Gothic"/>
              </a:rPr>
              <a:t>$1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44045" name="TextBox 53"/>
          <p:cNvSpPr txBox="1">
            <a:spLocks noChangeArrowheads="1"/>
          </p:cNvSpPr>
          <p:nvPr/>
        </p:nvSpPr>
        <p:spPr bwMode="auto">
          <a:xfrm>
            <a:off x="2590800" y="5837238"/>
            <a:ext cx="443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 smtClean="0">
                <a:latin typeface="Century Gothic"/>
                <a:cs typeface="Century Gothic"/>
              </a:rPr>
              <a:t>10</a:t>
            </a:r>
            <a:endParaRPr lang="en-US" b="1" dirty="0">
              <a:latin typeface="Century Gothic"/>
              <a:cs typeface="Century Gothic"/>
            </a:endParaRPr>
          </a:p>
        </p:txBody>
      </p: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0" y="1858963"/>
            <a:ext cx="5867400" cy="4999037"/>
            <a:chOff x="0" y="2119296"/>
            <a:chExt cx="5867400" cy="4999455"/>
          </a:xfrm>
        </p:grpSpPr>
        <p:sp>
          <p:nvSpPr>
            <p:cNvPr id="44066" name="TextBox 54"/>
            <p:cNvSpPr txBox="1">
              <a:spLocks noChangeArrowheads="1"/>
            </p:cNvSpPr>
            <p:nvPr/>
          </p:nvSpPr>
          <p:spPr bwMode="auto">
            <a:xfrm>
              <a:off x="0" y="6780177"/>
              <a:ext cx="1600200" cy="338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sz="1600" b="1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44067" name="Freeform 60"/>
            <p:cNvSpPr>
              <a:spLocks noChangeArrowheads="1"/>
            </p:cNvSpPr>
            <p:nvPr/>
          </p:nvSpPr>
          <p:spPr bwMode="auto">
            <a:xfrm>
              <a:off x="1905000" y="2119296"/>
              <a:ext cx="3962400" cy="3429200"/>
            </a:xfrm>
            <a:custGeom>
              <a:avLst/>
              <a:gdLst>
                <a:gd name="T0" fmla="*/ 0 w 2008909"/>
                <a:gd name="T1" fmla="*/ 0 h 2216727"/>
                <a:gd name="T2" fmla="*/ 37879643 w 2008909"/>
                <a:gd name="T3" fmla="*/ 21968159 h 2216727"/>
                <a:gd name="T4" fmla="*/ 152570551 w 2008909"/>
                <a:gd name="T5" fmla="*/ 35504041 h 2216727"/>
                <a:gd name="T6" fmla="*/ 0 60000 65536"/>
                <a:gd name="T7" fmla="*/ 0 60000 65536"/>
                <a:gd name="T8" fmla="*/ 0 60000 65536"/>
                <a:gd name="T9" fmla="*/ 0 w 2008909"/>
                <a:gd name="T10" fmla="*/ 0 h 2216727"/>
                <a:gd name="T11" fmla="*/ 2008909 w 2008909"/>
                <a:gd name="T12" fmla="*/ 2216727 h 22167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8909" h="2216727">
                  <a:moveTo>
                    <a:pt x="0" y="0"/>
                  </a:moveTo>
                  <a:cubicBezTo>
                    <a:pt x="81973" y="501073"/>
                    <a:pt x="163946" y="1002146"/>
                    <a:pt x="498764" y="1371600"/>
                  </a:cubicBezTo>
                  <a:cubicBezTo>
                    <a:pt x="833582" y="1741054"/>
                    <a:pt x="1421245" y="1978890"/>
                    <a:pt x="2008909" y="2216727"/>
                  </a:cubicBezTo>
                </a:path>
              </a:pathLst>
            </a:custGeom>
            <a:noFill/>
            <a:ln w="38100" algn="ctr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44047" name="Group 58"/>
          <p:cNvGrpSpPr>
            <a:grpSpLocks/>
          </p:cNvGrpSpPr>
          <p:nvPr/>
        </p:nvGrpSpPr>
        <p:grpSpPr bwMode="auto">
          <a:xfrm>
            <a:off x="228600" y="1447800"/>
            <a:ext cx="7764874" cy="4637075"/>
            <a:chOff x="76193" y="774303"/>
            <a:chExt cx="7764573" cy="5385581"/>
          </a:xfrm>
        </p:grpSpPr>
        <p:cxnSp>
          <p:nvCxnSpPr>
            <p:cNvPr id="44062" name="Straight Connector 5"/>
            <p:cNvCxnSpPr>
              <a:cxnSpLocks noChangeShapeType="1"/>
            </p:cNvCxnSpPr>
            <p:nvPr/>
          </p:nvCxnSpPr>
          <p:spPr bwMode="auto">
            <a:xfrm rot="5400000">
              <a:off x="-648494" y="3464720"/>
              <a:ext cx="4497389" cy="1588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63" name="Straight Connector 7"/>
            <p:cNvCxnSpPr>
              <a:cxnSpLocks noChangeShapeType="1"/>
            </p:cNvCxnSpPr>
            <p:nvPr/>
          </p:nvCxnSpPr>
          <p:spPr bwMode="auto">
            <a:xfrm>
              <a:off x="1600200" y="5730481"/>
              <a:ext cx="5943600" cy="1588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064" name="TextBox 47"/>
            <p:cNvSpPr txBox="1">
              <a:spLocks noChangeArrowheads="1"/>
            </p:cNvSpPr>
            <p:nvPr/>
          </p:nvSpPr>
          <p:spPr bwMode="auto">
            <a:xfrm>
              <a:off x="76193" y="774303"/>
              <a:ext cx="1371490" cy="75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 dirty="0">
                  <a:latin typeface="Century Gothic"/>
                  <a:cs typeface="Century Gothic"/>
                </a:rPr>
                <a:t>Price per </a:t>
              </a:r>
              <a:r>
                <a:rPr lang="en-US" b="1" dirty="0" smtClean="0">
                  <a:latin typeface="Century Gothic"/>
                  <a:cs typeface="Century Gothic"/>
                </a:rPr>
                <a:t>unit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sp>
          <p:nvSpPr>
            <p:cNvPr id="44065" name="TextBox 49"/>
            <p:cNvSpPr txBox="1">
              <a:spLocks noChangeArrowheads="1"/>
            </p:cNvSpPr>
            <p:nvPr/>
          </p:nvSpPr>
          <p:spPr bwMode="auto">
            <a:xfrm>
              <a:off x="6705200" y="5730935"/>
              <a:ext cx="1135566" cy="428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>
                  <a:latin typeface="Century Gothic"/>
                  <a:cs typeface="Century Gothic"/>
                </a:rPr>
                <a:t>Quantity</a:t>
              </a:r>
            </a:p>
          </p:txBody>
        </p:sp>
      </p:grpSp>
      <p:cxnSp>
        <p:nvCxnSpPr>
          <p:cNvPr id="77" name="Straight Connector 76"/>
          <p:cNvCxnSpPr/>
          <p:nvPr/>
        </p:nvCxnSpPr>
        <p:spPr>
          <a:xfrm flipV="1">
            <a:off x="1600200" y="5257800"/>
            <a:ext cx="2286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1600200" y="5410200"/>
            <a:ext cx="2286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16200000" flipV="1">
            <a:off x="1905000" y="5638800"/>
            <a:ext cx="1524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16200000" flipV="1">
            <a:off x="2057400" y="5638800"/>
            <a:ext cx="1524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6934200" y="4572000"/>
            <a:ext cx="1676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D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2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2817813" y="1752600"/>
            <a:ext cx="5032375" cy="2211388"/>
            <a:chOff x="3198030" y="2209800"/>
            <a:chExt cx="5031570" cy="2211388"/>
          </a:xfrm>
        </p:grpSpPr>
        <p:cxnSp>
          <p:nvCxnSpPr>
            <p:cNvPr id="41" name="Straight Arrow Connector 40"/>
            <p:cNvCxnSpPr/>
            <p:nvPr/>
          </p:nvCxnSpPr>
          <p:spPr bwMode="auto">
            <a:xfrm rot="5400000" flipH="1" flipV="1">
              <a:off x="2650342" y="3519488"/>
              <a:ext cx="1096963" cy="1587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 bwMode="auto">
            <a:xfrm>
              <a:off x="3428180" y="4419600"/>
              <a:ext cx="1447568" cy="1588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058" name="TextBox 60"/>
            <p:cNvSpPr txBox="1">
              <a:spLocks noChangeArrowheads="1"/>
            </p:cNvSpPr>
            <p:nvPr/>
          </p:nvSpPr>
          <p:spPr bwMode="auto">
            <a:xfrm>
              <a:off x="4724961" y="3352800"/>
              <a:ext cx="3504639" cy="64135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 dirty="0" smtClean="0">
                  <a:latin typeface="Century Gothic"/>
                  <a:cs typeface="Century Gothic"/>
                </a:rPr>
                <a:t>Greater quantity demanded at the same price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sp>
          <p:nvSpPr>
            <p:cNvPr id="44059" name="TextBox 63"/>
            <p:cNvSpPr txBox="1">
              <a:spLocks noChangeArrowheads="1"/>
            </p:cNvSpPr>
            <p:nvPr/>
          </p:nvSpPr>
          <p:spPr bwMode="auto">
            <a:xfrm>
              <a:off x="3582144" y="2209800"/>
              <a:ext cx="2971324" cy="92333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 dirty="0">
                  <a:latin typeface="Century Gothic"/>
                  <a:cs typeface="Century Gothic"/>
                </a:rPr>
                <a:t>Greater </a:t>
              </a:r>
              <a:r>
                <a:rPr lang="en-US" b="1" dirty="0" smtClean="0">
                  <a:latin typeface="Century Gothic"/>
                  <a:cs typeface="Century Gothic"/>
                </a:rPr>
                <a:t>willingness to pay for the same quantity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cxnSp>
          <p:nvCxnSpPr>
            <p:cNvPr id="44060" name="Straight Arrow Connector 44"/>
            <p:cNvCxnSpPr>
              <a:cxnSpLocks noChangeShapeType="1"/>
            </p:cNvCxnSpPr>
            <p:nvPr/>
          </p:nvCxnSpPr>
          <p:spPr bwMode="auto">
            <a:xfrm rot="10800000" flipV="1">
              <a:off x="4039270" y="3962400"/>
              <a:ext cx="761878" cy="3810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61" name="Straight Arrow Connector 45"/>
            <p:cNvCxnSpPr>
              <a:cxnSpLocks noChangeShapeType="1"/>
            </p:cNvCxnSpPr>
            <p:nvPr/>
          </p:nvCxnSpPr>
          <p:spPr bwMode="auto">
            <a:xfrm rot="10800000" flipV="1">
              <a:off x="3351992" y="3124200"/>
              <a:ext cx="763466" cy="6858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0" name="Oval 39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44055" name="TextBox 42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900" dirty="0">
                <a:latin typeface="Century Gothic"/>
                <a:cs typeface="Century Gothic"/>
                <a:hlinkClick r:id="rId3" action="ppaction://hlinksldjump"/>
              </a:rPr>
              <a:t>Back to Table of contents</a:t>
            </a:r>
            <a:endParaRPr lang="en-US" sz="900" dirty="0">
              <a:latin typeface="Century Gothic"/>
              <a:cs typeface="Century Gothic"/>
            </a:endParaRPr>
          </a:p>
          <a:p>
            <a:pPr eaLnBrk="1" hangingPunct="1"/>
            <a:endParaRPr lang="en-US" sz="900" dirty="0">
              <a:latin typeface="Century Gothic"/>
              <a:cs typeface="Century Gothic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14400" y="914400"/>
            <a:ext cx="654348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990033"/>
                </a:solidFill>
                <a:latin typeface="Century Gothic"/>
                <a:cs typeface="Century Gothic"/>
              </a:rPr>
              <a:t>An increase in demand 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is a rightward shift.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88787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28869E-6 L 0.07083 -0.090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-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4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0668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/>
              <a:t>UNDERSTANDING SHIFTS OF THE DEMAND CURVE</a:t>
            </a:r>
            <a:endParaRPr lang="en-US" sz="36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839200" cy="46482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ＭＳ Ｐゴシック" pitchFamily="34" charset="-128"/>
                <a:cs typeface="Arial" charset="0"/>
              </a:rPr>
              <a:t>Important demand shifters:</a:t>
            </a:r>
          </a:p>
          <a:p>
            <a:pPr marL="971550" lvl="1" indent="-514350" fontAlgn="auto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en-US" sz="3200" b="0" dirty="0"/>
              <a:t>Changes in the </a:t>
            </a:r>
            <a:r>
              <a:rPr lang="en-US" sz="3200" dirty="0">
                <a:solidFill>
                  <a:srgbClr val="990033"/>
                </a:solidFill>
                <a:ea typeface="+mj-ea"/>
                <a:cs typeface="+mj-cs"/>
              </a:rPr>
              <a:t>prices of related goods or services</a:t>
            </a:r>
          </a:p>
          <a:p>
            <a:pPr marL="971550" lvl="1" indent="-514350" fontAlgn="auto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en-US" sz="3200" b="0" dirty="0"/>
              <a:t>Changes in </a:t>
            </a:r>
            <a:r>
              <a:rPr lang="en-US" sz="3200" dirty="0">
                <a:solidFill>
                  <a:srgbClr val="990033"/>
                </a:solidFill>
                <a:ea typeface="+mj-ea"/>
                <a:cs typeface="+mj-cs"/>
              </a:rPr>
              <a:t>income</a:t>
            </a:r>
          </a:p>
          <a:p>
            <a:pPr marL="971550" lvl="1" indent="-514350" fontAlgn="auto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en-US" sz="3200" b="0" dirty="0"/>
              <a:t>Changes in </a:t>
            </a:r>
            <a:r>
              <a:rPr lang="en-US" sz="3200" dirty="0">
                <a:solidFill>
                  <a:srgbClr val="990033"/>
                </a:solidFill>
                <a:ea typeface="+mj-ea"/>
                <a:cs typeface="+mj-cs"/>
              </a:rPr>
              <a:t>tastes</a:t>
            </a:r>
          </a:p>
          <a:p>
            <a:pPr marL="971550" lvl="1" indent="-514350" fontAlgn="auto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en-US" sz="3200" b="0" dirty="0"/>
              <a:t>Changes in </a:t>
            </a:r>
            <a:r>
              <a:rPr lang="en-US" sz="3200" dirty="0">
                <a:solidFill>
                  <a:srgbClr val="990033"/>
                </a:solidFill>
                <a:ea typeface="+mj-ea"/>
                <a:cs typeface="+mj-cs"/>
              </a:rPr>
              <a:t>expectations</a:t>
            </a:r>
          </a:p>
          <a:p>
            <a:pPr marL="971550" lvl="1" indent="-514350" fontAlgn="auto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en-US" sz="3200" b="0" dirty="0"/>
              <a:t>Changes in the </a:t>
            </a:r>
            <a:r>
              <a:rPr lang="en-US" sz="3200" dirty="0">
                <a:solidFill>
                  <a:srgbClr val="990033"/>
                </a:solidFill>
                <a:ea typeface="+mj-ea"/>
                <a:cs typeface="+mj-cs"/>
              </a:rPr>
              <a:t>number of consumers</a:t>
            </a:r>
          </a:p>
        </p:txBody>
      </p:sp>
      <p:sp>
        <p:nvSpPr>
          <p:cNvPr id="7" name="Oval 6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62" name="TextBox 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ndara" pitchFamily="34" charset="0"/>
                <a:hlinkClick r:id="rId3" action="ppaction://hlinksldjump"/>
              </a:rPr>
              <a:t>Back to Table of contents</a:t>
            </a:r>
            <a:endParaRPr lang="en-US" sz="1000">
              <a:latin typeface="Candara" pitchFamily="34" charset="0"/>
            </a:endParaRPr>
          </a:p>
          <a:p>
            <a:pPr eaLnBrk="1" hangingPunct="1"/>
            <a:endParaRPr lang="en-US" sz="1000">
              <a:latin typeface="Candar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67971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9BBB59"/>
                </a:solidFill>
                <a:latin typeface="Century Gothic"/>
              </a:rPr>
              <a:t>CHANGES IN PRICE OF RELATED GOODS: SUBSTITUTES</a:t>
            </a:r>
            <a:endParaRPr lang="en-US" sz="3600" dirty="0">
              <a:solidFill>
                <a:srgbClr val="9BBB59"/>
              </a:solidFill>
              <a:latin typeface="Century Gothic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8610600" cy="4495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ＭＳ Ｐゴシック"/>
              </a:rPr>
              <a:t>Two goods are </a:t>
            </a:r>
            <a:r>
              <a:rPr lang="en-US" i="1" dirty="0" smtClean="0">
                <a:solidFill>
                  <a:srgbClr val="990033"/>
                </a:solidFill>
                <a:ea typeface="ＭＳ Ｐゴシック"/>
              </a:rPr>
              <a:t>substitutes</a:t>
            </a:r>
            <a:r>
              <a:rPr lang="en-US" dirty="0" smtClean="0">
                <a:ea typeface="ＭＳ Ｐゴシック"/>
              </a:rPr>
              <a:t> if a decrease in the price of one leads to a decrease in demand for the other (or vice versa).</a:t>
            </a:r>
          </a:p>
          <a:p>
            <a:pPr marL="914400" lvl="1" indent="-514350" fontAlgn="auto">
              <a:spcAft>
                <a:spcPts val="0"/>
              </a:spcAft>
              <a:buFont typeface="Arial" charset="0"/>
              <a:buNone/>
              <a:defRPr/>
            </a:pPr>
            <a:endParaRPr lang="en-US" dirty="0" smtClean="0">
              <a:ea typeface="ＭＳ Ｐゴシック"/>
            </a:endParaRPr>
          </a:p>
          <a:p>
            <a:pPr marL="914400" lvl="1" indent="-514350"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3200" dirty="0" smtClean="0">
                <a:ea typeface="ＭＳ Ｐゴシック"/>
              </a:rPr>
              <a:t>	What happens to the demand for travel in Hawaii if the (perceived) safety cost of traveling to Mexico increases?</a:t>
            </a:r>
            <a:endParaRPr lang="en-US" dirty="0" smtClean="0">
              <a:ea typeface="ＭＳ Ｐゴシック"/>
            </a:endParaRPr>
          </a:p>
          <a:p>
            <a:pPr marL="514350" indent="-514350" fontAlgn="auto">
              <a:spcAft>
                <a:spcPts val="0"/>
              </a:spcAft>
              <a:defRPr/>
            </a:pPr>
            <a:endParaRPr lang="en-US" sz="3600" dirty="0" smtClean="0">
              <a:ea typeface="ＭＳ Ｐゴシック"/>
            </a:endParaRPr>
          </a:p>
        </p:txBody>
      </p:sp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43500"/>
            <a:ext cx="225901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9450" y="4676775"/>
            <a:ext cx="2133600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088" name="TextBox 8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1000">
              <a:latin typeface="Candara" pitchFamily="34" charset="0"/>
            </a:endParaRPr>
          </a:p>
          <a:p>
            <a:pPr eaLnBrk="1" hangingPunct="1"/>
            <a:endParaRPr lang="en-US" sz="1000">
              <a:latin typeface="Candar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82234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http://www.morguefile.com/data/imageData/public/files/d/dantada/preview/fldr_2005_05_29/file0007666807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5193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906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9BBB59"/>
                </a:solidFill>
              </a:rPr>
              <a:t>CHANGES IN PRICE OF RELATED GOODS: COMPLEMENTS</a:t>
            </a:r>
          </a:p>
        </p:txBody>
      </p:sp>
      <p:sp>
        <p:nvSpPr>
          <p:cNvPr id="1570819" name="Rectangle 3"/>
          <p:cNvSpPr>
            <a:spLocks noGrp="1" noChangeArrowheads="1"/>
          </p:cNvSpPr>
          <p:nvPr>
            <p:ph idx="1"/>
          </p:nvPr>
        </p:nvSpPr>
        <p:spPr>
          <a:xfrm>
            <a:off x="0" y="3962400"/>
            <a:ext cx="9151938" cy="2438400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>
                <a:ea typeface="ＭＳ Ｐゴシック"/>
                <a:cs typeface="Arial" pitchFamily="34" charset="0"/>
              </a:rPr>
              <a:t>Two goods are </a:t>
            </a:r>
            <a:r>
              <a:rPr lang="en-US" sz="2400" i="1" dirty="0" smtClean="0">
                <a:solidFill>
                  <a:srgbClr val="990033"/>
                </a:solidFill>
                <a:ea typeface="ＭＳ Ｐゴシック"/>
                <a:cs typeface="Arial" pitchFamily="34" charset="0"/>
              </a:rPr>
              <a:t>complements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Arial" pitchFamily="34" charset="0"/>
              </a:rPr>
              <a:t> </a:t>
            </a:r>
            <a:r>
              <a:rPr lang="en-US" sz="2400" dirty="0" smtClean="0">
                <a:ea typeface="ＭＳ Ｐゴシック"/>
                <a:cs typeface="Arial" pitchFamily="34" charset="0"/>
              </a:rPr>
              <a:t>if </a:t>
            </a:r>
            <a:r>
              <a:rPr lang="en-US" sz="2400" dirty="0">
                <a:ea typeface="ＭＳ Ｐゴシック"/>
                <a:cs typeface="Arial" pitchFamily="34" charset="0"/>
              </a:rPr>
              <a:t>a decrease in the price of one good leads to an increase in the demand for the other (or vice versa</a:t>
            </a:r>
            <a:r>
              <a:rPr lang="en-US" sz="2400" dirty="0" smtClean="0">
                <a:ea typeface="ＭＳ Ｐゴシック"/>
                <a:cs typeface="Arial" pitchFamily="34" charset="0"/>
              </a:rPr>
              <a:t>).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Consumers often have to buy goods together.</a:t>
            </a:r>
          </a:p>
          <a:p>
            <a:r>
              <a:rPr lang="en-US" sz="2400" dirty="0" smtClean="0"/>
              <a:t>An </a:t>
            </a:r>
            <a:r>
              <a:rPr lang="en-US" sz="2400" dirty="0" smtClean="0">
                <a:solidFill>
                  <a:srgbClr val="990033"/>
                </a:solidFill>
              </a:rPr>
              <a:t>increase in price of gasoline </a:t>
            </a:r>
            <a:r>
              <a:rPr lang="en-US" sz="2400" dirty="0" smtClean="0"/>
              <a:t>will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decrease the demand for SUVs.</a:t>
            </a:r>
          </a:p>
        </p:txBody>
      </p:sp>
      <p:sp>
        <p:nvSpPr>
          <p:cNvPr id="7" name="Oval 6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135" name="TextBox 7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1000">
              <a:latin typeface="Candara" pitchFamily="34" charset="0"/>
            </a:endParaRPr>
          </a:p>
          <a:p>
            <a:pPr eaLnBrk="1" hangingPunct="1"/>
            <a:endParaRPr lang="en-US" sz="1000">
              <a:latin typeface="Candar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827035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08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08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7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0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70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0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70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0819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9BBB59"/>
                </a:solidFill>
                <a:latin typeface="Century Gothic"/>
              </a:rPr>
              <a:t>CHANGES IN INCOME</a:t>
            </a:r>
            <a:endParaRPr lang="en-US" sz="3600" dirty="0">
              <a:solidFill>
                <a:srgbClr val="9BBB59"/>
              </a:solidFill>
              <a:latin typeface="Century Gothic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ＭＳ Ｐゴシック"/>
              </a:rPr>
              <a:t>The effect of changes in income on demand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ea typeface="ＭＳ Ｐゴシック"/>
              </a:rPr>
              <a:t>depends on the nature of the good in question.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>
                <a:ea typeface="ＭＳ Ｐゴシック"/>
              </a:rPr>
              <a:t>A </a:t>
            </a:r>
            <a:r>
              <a:rPr lang="en-US" i="1" dirty="0" smtClean="0">
                <a:solidFill>
                  <a:srgbClr val="990033"/>
                </a:solidFill>
                <a:ea typeface="ＭＳ Ｐゴシック"/>
              </a:rPr>
              <a:t>normal good</a:t>
            </a:r>
            <a:r>
              <a:rPr lang="en-US" dirty="0" smtClean="0">
                <a:solidFill>
                  <a:srgbClr val="990033"/>
                </a:solidFill>
                <a:ea typeface="ＭＳ Ｐゴシック"/>
              </a:rPr>
              <a:t>: </a:t>
            </a:r>
            <a:r>
              <a:rPr lang="en-US" dirty="0" smtClean="0">
                <a:ea typeface="ＭＳ Ｐゴシック"/>
              </a:rPr>
              <a:t>Demand increases when income increases (and vice versa).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>
                <a:ea typeface="ＭＳ Ｐゴシック"/>
              </a:rPr>
              <a:t>An </a:t>
            </a:r>
            <a:r>
              <a:rPr lang="en-US" i="1" dirty="0" smtClean="0">
                <a:solidFill>
                  <a:srgbClr val="990033"/>
                </a:solidFill>
                <a:ea typeface="ＭＳ Ｐゴシック"/>
              </a:rPr>
              <a:t>inferior good</a:t>
            </a:r>
            <a:r>
              <a:rPr lang="en-US" dirty="0" smtClean="0">
                <a:solidFill>
                  <a:srgbClr val="990033"/>
                </a:solidFill>
                <a:ea typeface="ＭＳ Ｐゴシック"/>
              </a:rPr>
              <a:t>: </a:t>
            </a:r>
            <a:r>
              <a:rPr lang="en-US" dirty="0" smtClean="0">
                <a:ea typeface="ＭＳ Ｐゴシック"/>
              </a:rPr>
              <a:t>Demand decreases when income increases (and vice versa).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00" y="5105400"/>
            <a:ext cx="2336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45038"/>
            <a:ext cx="28575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49160" name="TextBox 9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900" dirty="0">
                <a:latin typeface="Century Gothic"/>
                <a:cs typeface="Century Gothic"/>
                <a:hlinkClick r:id="rId5" action="ppaction://hlinksldjump"/>
              </a:rPr>
              <a:t>Back to Table of contents</a:t>
            </a:r>
            <a:endParaRPr lang="en-US" sz="900" dirty="0">
              <a:latin typeface="Century Gothic"/>
              <a:cs typeface="Century Gothic"/>
            </a:endParaRPr>
          </a:p>
          <a:p>
            <a:pPr eaLnBrk="1" hangingPunct="1"/>
            <a:endParaRPr lang="en-US" sz="900" dirty="0">
              <a:latin typeface="Century Gothic"/>
              <a:cs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26935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9BBB59"/>
                </a:solidFill>
                <a:latin typeface="Century Gothic"/>
              </a:rPr>
              <a:t>CHANGES IN TASTES</a:t>
            </a:r>
            <a:endParaRPr lang="en-US" sz="3600" dirty="0">
              <a:solidFill>
                <a:srgbClr val="9BBB59"/>
              </a:solidFill>
              <a:latin typeface="Century Gothic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ea typeface="ＭＳ Ｐゴシック" pitchFamily="34" charset="-128"/>
              </a:rPr>
              <a:t>Tastes and preferences are subjective and vary among consumers.</a:t>
            </a:r>
          </a:p>
          <a:p>
            <a:pPr marL="2000250" lvl="1" indent="-1543050" fontAlgn="auto">
              <a:spcAft>
                <a:spcPts val="1200"/>
              </a:spcAft>
              <a:defRPr/>
            </a:pPr>
            <a:r>
              <a:rPr lang="en-US" dirty="0" smtClean="0">
                <a:ea typeface="ＭＳ Ｐゴシック" pitchFamily="34" charset="-128"/>
              </a:rPr>
              <a:t>	</a:t>
            </a:r>
            <a:r>
              <a:rPr lang="en-US" i="1" dirty="0" smtClean="0">
                <a:ea typeface="ＭＳ Ｐゴシック" pitchFamily="34" charset="-128"/>
              </a:rPr>
              <a:t>Seasonal changes or fads have a predictable effects on demand. </a:t>
            </a:r>
          </a:p>
          <a:p>
            <a:pPr marL="2000250" lvl="1" indent="-1543050" fontAlgn="auto">
              <a:spcAft>
                <a:spcPts val="1200"/>
              </a:spcAft>
              <a:defRPr/>
            </a:pPr>
            <a:r>
              <a:rPr lang="en-US" dirty="0" smtClean="0">
                <a:ea typeface="ＭＳ Ｐゴシック" pitchFamily="34" charset="-128"/>
              </a:rPr>
              <a:t>	</a:t>
            </a:r>
            <a:r>
              <a:rPr lang="en-US" dirty="0" smtClean="0">
                <a:solidFill>
                  <a:srgbClr val="990033"/>
                </a:solidFill>
                <a:ea typeface="ＭＳ Ｐゴシック" pitchFamily="34" charset="-128"/>
              </a:rPr>
              <a:t>What happens to demand for boots in October? </a:t>
            </a:r>
          </a:p>
        </p:txBody>
      </p:sp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019425"/>
            <a:ext cx="198120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50183" name="TextBox 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900" dirty="0">
                <a:latin typeface="Century Gothic"/>
                <a:cs typeface="Century Gothic"/>
                <a:hlinkClick r:id="rId4" action="ppaction://hlinksldjump"/>
              </a:rPr>
              <a:t>Back to Table of contents</a:t>
            </a:r>
            <a:endParaRPr lang="en-US" sz="900" dirty="0">
              <a:latin typeface="Century Gothic"/>
              <a:cs typeface="Century Gothic"/>
            </a:endParaRPr>
          </a:p>
          <a:p>
            <a:pPr eaLnBrk="1" hangingPunct="1"/>
            <a:endParaRPr lang="en-US" sz="900" dirty="0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172371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351" y="647922"/>
            <a:ext cx="8202612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9BBB59"/>
                </a:solidFill>
                <a:latin typeface="Century Gothic"/>
              </a:rPr>
              <a:t>CHANGES IN EXPECTATIONS</a:t>
            </a:r>
            <a:endParaRPr lang="en-US" sz="3600" dirty="0">
              <a:solidFill>
                <a:srgbClr val="9BBB59"/>
              </a:solidFill>
              <a:latin typeface="Century Gothic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ＭＳ Ｐゴシック" pitchFamily="34" charset="-128"/>
              </a:rPr>
              <a:t>If consumers have a choice about the timing of a purchase, they buy according to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expectations.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3000" dirty="0" smtClean="0">
                <a:ea typeface="ＭＳ Ｐゴシック" pitchFamily="34" charset="-128"/>
              </a:rPr>
              <a:t>Buyers adjust current spending </a:t>
            </a:r>
            <a:r>
              <a:rPr lang="en-US" sz="3000" i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in anticipation of the direction of future prices</a:t>
            </a:r>
            <a:r>
              <a:rPr lang="en-US" sz="3000" i="1" dirty="0" smtClean="0">
                <a:solidFill>
                  <a:srgbClr val="00B050"/>
                </a:solidFill>
                <a:ea typeface="ＭＳ Ｐゴシック" pitchFamily="34" charset="-128"/>
              </a:rPr>
              <a:t> </a:t>
            </a:r>
            <a:r>
              <a:rPr lang="en-US" sz="3000" dirty="0" smtClean="0">
                <a:ea typeface="ＭＳ Ｐゴシック" pitchFamily="34" charset="-128"/>
              </a:rPr>
              <a:t>in order to obtain the lowest possible price.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600" dirty="0" smtClean="0">
                <a:ea typeface="ＭＳ Ｐゴシック" pitchFamily="34" charset="-128"/>
              </a:rPr>
              <a:t>If prices for Xbox 360 consoles are expected to drop right before Christmas, what will happen to sales during November?</a:t>
            </a:r>
          </a:p>
          <a:p>
            <a:pPr marL="514350" indent="-514350" fontAlgn="auto">
              <a:spcAft>
                <a:spcPts val="0"/>
              </a:spcAft>
              <a:defRPr/>
            </a:pPr>
            <a:endParaRPr lang="en-US" sz="2800" dirty="0" smtClean="0">
              <a:ea typeface="ＭＳ Ｐゴシック" pitchFamily="34" charset="-128"/>
            </a:endParaRPr>
          </a:p>
        </p:txBody>
      </p:sp>
      <p:sp>
        <p:nvSpPr>
          <p:cNvPr id="7" name="Oval 6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51207" name="TextBox 7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900" dirty="0">
                <a:latin typeface="Century Gothic"/>
                <a:cs typeface="Century Gothic"/>
                <a:hlinkClick r:id="rId4" action="ppaction://hlinksldjump"/>
              </a:rPr>
              <a:t>Back to Table of contents</a:t>
            </a:r>
            <a:endParaRPr lang="en-US" sz="900" dirty="0">
              <a:latin typeface="Century Gothic"/>
              <a:cs typeface="Century Gothic"/>
            </a:endParaRPr>
          </a:p>
          <a:p>
            <a:pPr eaLnBrk="1" hangingPunct="1"/>
            <a:endParaRPr lang="en-US" sz="900" dirty="0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019170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en-US" sz="2800" dirty="0"/>
              <a:t>When the price of petroleum goes up, the demand for </a:t>
            </a:r>
            <a:r>
              <a:rPr lang="en-US" sz="2800" dirty="0" smtClean="0"/>
              <a:t>natural </a:t>
            </a:r>
            <a:r>
              <a:rPr lang="en-US" sz="2800" dirty="0"/>
              <a:t>gas ______, the demand for coal ______, and the demand </a:t>
            </a:r>
            <a:r>
              <a:rPr lang="en-US" sz="2800" dirty="0" smtClean="0"/>
              <a:t>for </a:t>
            </a:r>
            <a:r>
              <a:rPr lang="en-US" sz="2800" dirty="0"/>
              <a:t>solar power </a:t>
            </a:r>
            <a:r>
              <a:rPr lang="en-US" sz="2800" dirty="0" smtClean="0"/>
              <a:t>______. (Assume these goods are substitutes for petroleum.)</a:t>
            </a:r>
          </a:p>
          <a:p>
            <a:pPr marL="514350" indent="-514350" eaLnBrk="1" hangingPunct="1">
              <a:buFont typeface="+mj-lt"/>
              <a:buAutoNum type="alphaLcParenR"/>
              <a:defRPr/>
            </a:pPr>
            <a:r>
              <a:rPr lang="en-US" sz="2800" dirty="0" smtClean="0"/>
              <a:t>increases</a:t>
            </a:r>
            <a:r>
              <a:rPr lang="en-US" sz="2800" dirty="0"/>
              <a:t>; increases; </a:t>
            </a:r>
            <a:r>
              <a:rPr lang="en-US" sz="2800" dirty="0" smtClean="0"/>
              <a:t>increases</a:t>
            </a:r>
          </a:p>
          <a:p>
            <a:pPr marL="514350" indent="-514350" eaLnBrk="1" hangingPunct="1">
              <a:buFont typeface="+mj-lt"/>
              <a:buAutoNum type="alphaLcParenR"/>
              <a:defRPr/>
            </a:pPr>
            <a:r>
              <a:rPr lang="en-US" sz="2800" dirty="0"/>
              <a:t>increases; increases; </a:t>
            </a:r>
            <a:r>
              <a:rPr lang="en-US" sz="2800" dirty="0" smtClean="0"/>
              <a:t>decreases</a:t>
            </a:r>
          </a:p>
          <a:p>
            <a:pPr marL="514350" indent="-514350" eaLnBrk="1" hangingPunct="1">
              <a:buFont typeface="+mj-lt"/>
              <a:buAutoNum type="alphaLcParenR"/>
              <a:defRPr/>
            </a:pPr>
            <a:r>
              <a:rPr lang="en-US" sz="2800" dirty="0"/>
              <a:t>decreases; decreases; </a:t>
            </a:r>
            <a:r>
              <a:rPr lang="en-US" sz="2800" dirty="0" smtClean="0"/>
              <a:t>increases</a:t>
            </a:r>
          </a:p>
          <a:p>
            <a:pPr marL="514350" indent="-514350" eaLnBrk="1" hangingPunct="1">
              <a:buFont typeface="+mj-lt"/>
              <a:buAutoNum type="alphaLcParenR"/>
              <a:defRPr/>
            </a:pPr>
            <a:r>
              <a:rPr lang="en-US" sz="2800" dirty="0"/>
              <a:t>decreases; decreases; decreases</a:t>
            </a:r>
          </a:p>
        </p:txBody>
      </p:sp>
      <p:sp>
        <p:nvSpPr>
          <p:cNvPr id="5" name="Oval 4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230" name="TextBox 5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ndara" pitchFamily="34" charset="0"/>
                <a:hlinkClick r:id="rId3" action="ppaction://hlinksldjump"/>
              </a:rPr>
              <a:t>Back to Table of contents</a:t>
            </a:r>
            <a:endParaRPr lang="en-US" sz="1000">
              <a:latin typeface="Candara" pitchFamily="34" charset="0"/>
            </a:endParaRPr>
          </a:p>
          <a:p>
            <a:pPr eaLnBrk="1" hangingPunct="1"/>
            <a:endParaRPr lang="en-US" sz="1000">
              <a:latin typeface="Candar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4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55810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9BBB59"/>
                </a:solidFill>
                <a:latin typeface="Century Gothic"/>
              </a:rPr>
              <a:t>CHANGES IN THE NUMBER OF CONSUMERS</a:t>
            </a:r>
            <a:endParaRPr lang="en-US" sz="3600" dirty="0">
              <a:solidFill>
                <a:srgbClr val="9BBB59"/>
              </a:solidFill>
              <a:latin typeface="Century Gothic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0" y="4114800"/>
            <a:ext cx="9144000" cy="2209800"/>
          </a:xfrm>
          <a:solidFill>
            <a:schemeClr val="bg1">
              <a:alpha val="53000"/>
            </a:schemeClr>
          </a:soli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ea typeface="ＭＳ Ｐゴシック" pitchFamily="34" charset="-128"/>
                <a:cs typeface="Arial" charset="0"/>
              </a:rPr>
              <a:t>As the </a:t>
            </a: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  <a:cs typeface="Arial" charset="0"/>
              </a:rPr>
              <a:t>population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en-US" sz="2800" dirty="0" smtClean="0">
                <a:ea typeface="ＭＳ Ｐゴシック" pitchFamily="34" charset="-128"/>
                <a:cs typeface="Arial" charset="0"/>
              </a:rPr>
              <a:t>of an economy changes, the </a:t>
            </a: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  <a:cs typeface="Arial" charset="0"/>
              </a:rPr>
              <a:t>number 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  <a:cs typeface="Arial" charset="0"/>
              </a:rPr>
              <a:t>of buyers </a:t>
            </a:r>
            <a:r>
              <a:rPr lang="en-US" sz="2800" dirty="0" smtClean="0">
                <a:ea typeface="ＭＳ Ｐゴシック" pitchFamily="34" charset="-128"/>
                <a:cs typeface="Arial" charset="0"/>
              </a:rPr>
              <a:t>of a particular good also changes (thereby changing its demand).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400" dirty="0" smtClean="0">
                <a:ea typeface="ＭＳ Ｐゴシック" pitchFamily="34" charset="-128"/>
                <a:cs typeface="Arial" charset="0"/>
              </a:rPr>
              <a:t>What happens to the demand for diapers in Russia as birth rates drop?</a:t>
            </a:r>
          </a:p>
          <a:p>
            <a:pPr marL="514350" indent="-514350" fontAlgn="auto">
              <a:spcAft>
                <a:spcPts val="0"/>
              </a:spcAft>
              <a:defRPr/>
            </a:pPr>
            <a:endParaRPr lang="en-US" sz="2400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254" name="TextBox 8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48400"/>
            <a:ext cx="669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prstClr val="black"/>
                </a:solidFill>
                <a:latin typeface="Century Gothic"/>
                <a:cs typeface="Century Gothic"/>
                <a:hlinkClick r:id="rId4" action="ppaction://hlinksldjump"/>
              </a:rPr>
              <a:t>Back to Table of contents</a:t>
            </a:r>
            <a:endParaRPr lang="en-US" sz="9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eaLnBrk="1" hangingPunct="1"/>
            <a:endParaRPr lang="en-US" sz="9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69198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9122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 smtClean="0"/>
              <a:t>Which of the following will cause an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increase in the demand </a:t>
            </a:r>
            <a:r>
              <a:rPr lang="en-US" sz="3200" dirty="0" smtClean="0"/>
              <a:t>for autos?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 smtClean="0"/>
              <a:t>Price of car tires increases because of a Malaysian rubber shortage.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 smtClean="0"/>
              <a:t>Concrete steel reinforcing rods are replaced by aluminum along the Atlantic coast to prevent rusting.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 smtClean="0"/>
              <a:t>Gasoline prices drop by 50% when OPEC nations increase production.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 smtClean="0"/>
              <a:t>McDonald’s increases its hamburger production in response to consumer trends.</a:t>
            </a: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78" name="TextBox 6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ndara" pitchFamily="34" charset="0"/>
                <a:hlinkClick r:id="rId3" action="ppaction://hlinksldjump"/>
              </a:rPr>
              <a:t>Back to Table of contents</a:t>
            </a:r>
            <a:endParaRPr lang="en-US" sz="1000">
              <a:latin typeface="Candara" pitchFamily="34" charset="0"/>
            </a:endParaRPr>
          </a:p>
          <a:p>
            <a:pPr eaLnBrk="1" hangingPunct="1"/>
            <a:endParaRPr lang="en-US" sz="1000">
              <a:latin typeface="Candar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4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56180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r>
              <a:rPr lang="en-US" sz="3600" dirty="0" smtClean="0"/>
              <a:t>INDIVIDUAL DEMAND CURVES AND THE MARKET DEMAND CURVE</a:t>
            </a:r>
            <a:endParaRPr lang="en-US" sz="3600" dirty="0"/>
          </a:p>
        </p:txBody>
      </p:sp>
      <p:cxnSp>
        <p:nvCxnSpPr>
          <p:cNvPr id="5" name="Straight Connector 86"/>
          <p:cNvCxnSpPr>
            <a:cxnSpLocks noChangeShapeType="1"/>
          </p:cNvCxnSpPr>
          <p:nvPr/>
        </p:nvCxnSpPr>
        <p:spPr bwMode="auto">
          <a:xfrm>
            <a:off x="7010400" y="4343400"/>
            <a:ext cx="1600200" cy="1588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86"/>
          <p:cNvCxnSpPr>
            <a:cxnSpLocks noChangeShapeType="1"/>
          </p:cNvCxnSpPr>
          <p:nvPr/>
        </p:nvCxnSpPr>
        <p:spPr bwMode="auto">
          <a:xfrm>
            <a:off x="7010400" y="3457575"/>
            <a:ext cx="609600" cy="1588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86"/>
          <p:cNvCxnSpPr>
            <a:cxnSpLocks noChangeShapeType="1"/>
          </p:cNvCxnSpPr>
          <p:nvPr/>
        </p:nvCxnSpPr>
        <p:spPr bwMode="auto">
          <a:xfrm>
            <a:off x="7573963" y="3505200"/>
            <a:ext cx="0" cy="1524000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86"/>
          <p:cNvCxnSpPr>
            <a:cxnSpLocks noChangeShapeType="1"/>
          </p:cNvCxnSpPr>
          <p:nvPr/>
        </p:nvCxnSpPr>
        <p:spPr bwMode="auto">
          <a:xfrm>
            <a:off x="8610600" y="4344988"/>
            <a:ext cx="0" cy="684212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6"/>
          <p:cNvCxnSpPr>
            <a:cxnSpLocks noChangeShapeType="1"/>
          </p:cNvCxnSpPr>
          <p:nvPr/>
        </p:nvCxnSpPr>
        <p:spPr bwMode="auto">
          <a:xfrm>
            <a:off x="4000500" y="4343400"/>
            <a:ext cx="2438400" cy="3175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86"/>
          <p:cNvCxnSpPr>
            <a:cxnSpLocks noChangeShapeType="1"/>
          </p:cNvCxnSpPr>
          <p:nvPr/>
        </p:nvCxnSpPr>
        <p:spPr bwMode="auto">
          <a:xfrm>
            <a:off x="4000500" y="3457575"/>
            <a:ext cx="2438400" cy="3175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86"/>
          <p:cNvCxnSpPr>
            <a:cxnSpLocks noChangeShapeType="1"/>
          </p:cNvCxnSpPr>
          <p:nvPr/>
        </p:nvCxnSpPr>
        <p:spPr bwMode="auto">
          <a:xfrm>
            <a:off x="4495800" y="3505200"/>
            <a:ext cx="0" cy="1524000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86"/>
          <p:cNvCxnSpPr>
            <a:cxnSpLocks noChangeShapeType="1"/>
          </p:cNvCxnSpPr>
          <p:nvPr/>
        </p:nvCxnSpPr>
        <p:spPr bwMode="auto">
          <a:xfrm>
            <a:off x="5181600" y="4344988"/>
            <a:ext cx="0" cy="684212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86"/>
          <p:cNvCxnSpPr>
            <a:cxnSpLocks noChangeShapeType="1"/>
          </p:cNvCxnSpPr>
          <p:nvPr/>
        </p:nvCxnSpPr>
        <p:spPr bwMode="auto">
          <a:xfrm>
            <a:off x="990600" y="4343400"/>
            <a:ext cx="2438400" cy="3175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86"/>
          <p:cNvCxnSpPr>
            <a:cxnSpLocks noChangeShapeType="1"/>
          </p:cNvCxnSpPr>
          <p:nvPr/>
        </p:nvCxnSpPr>
        <p:spPr bwMode="auto">
          <a:xfrm>
            <a:off x="990600" y="3457575"/>
            <a:ext cx="2438400" cy="3175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86"/>
          <p:cNvCxnSpPr>
            <a:cxnSpLocks noChangeShapeType="1"/>
          </p:cNvCxnSpPr>
          <p:nvPr/>
        </p:nvCxnSpPr>
        <p:spPr bwMode="auto">
          <a:xfrm>
            <a:off x="1641475" y="3505200"/>
            <a:ext cx="0" cy="1524000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86"/>
          <p:cNvCxnSpPr>
            <a:cxnSpLocks noChangeShapeType="1"/>
          </p:cNvCxnSpPr>
          <p:nvPr/>
        </p:nvCxnSpPr>
        <p:spPr bwMode="auto">
          <a:xfrm>
            <a:off x="2327275" y="4344988"/>
            <a:ext cx="0" cy="684212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Freeform 259"/>
          <p:cNvSpPr>
            <a:spLocks/>
          </p:cNvSpPr>
          <p:nvPr/>
        </p:nvSpPr>
        <p:spPr bwMode="auto">
          <a:xfrm>
            <a:off x="3802063" y="2709863"/>
            <a:ext cx="2017712" cy="2452687"/>
          </a:xfrm>
          <a:custGeom>
            <a:avLst/>
            <a:gdLst>
              <a:gd name="T0" fmla="*/ 228 w 1271"/>
              <a:gd name="T1" fmla="*/ 1545 h 1545"/>
              <a:gd name="T2" fmla="*/ 0 w 1271"/>
              <a:gd name="T3" fmla="*/ 1545 h 1545"/>
              <a:gd name="T4" fmla="*/ 0 w 1271"/>
              <a:gd name="T5" fmla="*/ 0 h 1545"/>
              <a:gd name="T6" fmla="*/ 1271 w 1271"/>
              <a:gd name="T7" fmla="*/ 0 h 1545"/>
              <a:gd name="T8" fmla="*/ 1271 w 1271"/>
              <a:gd name="T9" fmla="*/ 1545 h 1545"/>
              <a:gd name="T10" fmla="*/ 228 w 1271"/>
              <a:gd name="T11" fmla="*/ 1545 h 1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71" h="1545">
                <a:moveTo>
                  <a:pt x="228" y="1545"/>
                </a:moveTo>
                <a:lnTo>
                  <a:pt x="0" y="1545"/>
                </a:lnTo>
                <a:lnTo>
                  <a:pt x="0" y="0"/>
                </a:lnTo>
                <a:lnTo>
                  <a:pt x="1271" y="0"/>
                </a:lnTo>
                <a:lnTo>
                  <a:pt x="1271" y="1545"/>
                </a:lnTo>
                <a:lnTo>
                  <a:pt x="228" y="154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19" name="Line 260"/>
          <p:cNvSpPr>
            <a:spLocks noChangeShapeType="1"/>
          </p:cNvSpPr>
          <p:nvPr/>
        </p:nvSpPr>
        <p:spPr bwMode="auto">
          <a:xfrm flipH="1">
            <a:off x="990600" y="5121275"/>
            <a:ext cx="55563" cy="8255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20" name="Line 261"/>
          <p:cNvSpPr>
            <a:spLocks noChangeShapeType="1"/>
          </p:cNvSpPr>
          <p:nvPr/>
        </p:nvSpPr>
        <p:spPr bwMode="auto">
          <a:xfrm flipH="1">
            <a:off x="1063625" y="5121275"/>
            <a:ext cx="55563" cy="8255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21" name="Rectangle 262"/>
          <p:cNvSpPr>
            <a:spLocks noChangeArrowheads="1"/>
          </p:cNvSpPr>
          <p:nvPr/>
        </p:nvSpPr>
        <p:spPr bwMode="auto">
          <a:xfrm>
            <a:off x="2479675" y="4532313"/>
            <a:ext cx="14412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300" b="1" i="1" dirty="0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b="1" i="1" dirty="0">
              <a:latin typeface="Century Gothic"/>
              <a:cs typeface="Century Gothic"/>
            </a:endParaRPr>
          </a:p>
        </p:txBody>
      </p:sp>
      <p:sp>
        <p:nvSpPr>
          <p:cNvPr id="22" name="Rectangle 263"/>
          <p:cNvSpPr>
            <a:spLocks noChangeArrowheads="1"/>
          </p:cNvSpPr>
          <p:nvPr/>
        </p:nvSpPr>
        <p:spPr bwMode="auto">
          <a:xfrm>
            <a:off x="2582863" y="4618038"/>
            <a:ext cx="297783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900" b="1">
                <a:solidFill>
                  <a:srgbClr val="000000"/>
                </a:solidFill>
                <a:latin typeface="Century Gothic"/>
                <a:cs typeface="Century Gothic"/>
              </a:rPr>
              <a:t>Darla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23" name="Rectangle 264"/>
          <p:cNvSpPr>
            <a:spLocks noChangeArrowheads="1"/>
          </p:cNvSpPr>
          <p:nvPr/>
        </p:nvSpPr>
        <p:spPr bwMode="auto">
          <a:xfrm>
            <a:off x="5321300" y="4532313"/>
            <a:ext cx="14412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300" b="1" i="1" dirty="0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b="1" i="1" dirty="0">
              <a:latin typeface="Century Gothic"/>
              <a:cs typeface="Century Gothic"/>
            </a:endParaRPr>
          </a:p>
        </p:txBody>
      </p:sp>
      <p:sp>
        <p:nvSpPr>
          <p:cNvPr id="24" name="Rectangle 265"/>
          <p:cNvSpPr>
            <a:spLocks noChangeArrowheads="1"/>
          </p:cNvSpPr>
          <p:nvPr/>
        </p:nvSpPr>
        <p:spPr bwMode="auto">
          <a:xfrm>
            <a:off x="5424488" y="4618038"/>
            <a:ext cx="25162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900" b="1">
                <a:solidFill>
                  <a:srgbClr val="000000"/>
                </a:solidFill>
                <a:latin typeface="Century Gothic"/>
                <a:cs typeface="Century Gothic"/>
              </a:rPr>
              <a:t>Dino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25" name="Line 266"/>
          <p:cNvSpPr>
            <a:spLocks noChangeShapeType="1"/>
          </p:cNvSpPr>
          <p:nvPr/>
        </p:nvSpPr>
        <p:spPr bwMode="auto">
          <a:xfrm>
            <a:off x="798513" y="4337050"/>
            <a:ext cx="109537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26" name="Line 267"/>
          <p:cNvSpPr>
            <a:spLocks noChangeShapeType="1"/>
          </p:cNvSpPr>
          <p:nvPr/>
        </p:nvSpPr>
        <p:spPr bwMode="auto">
          <a:xfrm flipV="1">
            <a:off x="1646238" y="5070475"/>
            <a:ext cx="0" cy="92075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27" name="Line 268"/>
          <p:cNvSpPr>
            <a:spLocks noChangeShapeType="1"/>
          </p:cNvSpPr>
          <p:nvPr/>
        </p:nvSpPr>
        <p:spPr bwMode="auto">
          <a:xfrm flipV="1">
            <a:off x="2330450" y="5070475"/>
            <a:ext cx="0" cy="92075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28" name="Line 269"/>
          <p:cNvSpPr>
            <a:spLocks noChangeShapeType="1"/>
          </p:cNvSpPr>
          <p:nvPr/>
        </p:nvSpPr>
        <p:spPr bwMode="auto">
          <a:xfrm flipV="1">
            <a:off x="4498975" y="5070475"/>
            <a:ext cx="0" cy="92075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29" name="Line 270"/>
          <p:cNvSpPr>
            <a:spLocks noChangeShapeType="1"/>
          </p:cNvSpPr>
          <p:nvPr/>
        </p:nvSpPr>
        <p:spPr bwMode="auto">
          <a:xfrm flipV="1">
            <a:off x="5183188" y="5070475"/>
            <a:ext cx="0" cy="92075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30" name="Rectangle 271"/>
          <p:cNvSpPr>
            <a:spLocks noChangeArrowheads="1"/>
          </p:cNvSpPr>
          <p:nvPr/>
        </p:nvSpPr>
        <p:spPr bwMode="auto">
          <a:xfrm>
            <a:off x="649288" y="5184775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31" name="Rectangle 272"/>
          <p:cNvSpPr>
            <a:spLocks noChangeArrowheads="1"/>
          </p:cNvSpPr>
          <p:nvPr/>
        </p:nvSpPr>
        <p:spPr bwMode="auto">
          <a:xfrm>
            <a:off x="3636963" y="5184775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32" name="Rectangle 273"/>
          <p:cNvSpPr>
            <a:spLocks noChangeArrowheads="1"/>
          </p:cNvSpPr>
          <p:nvPr/>
        </p:nvSpPr>
        <p:spPr bwMode="auto">
          <a:xfrm>
            <a:off x="4419600" y="5184775"/>
            <a:ext cx="1723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33" name="Rectangle 274"/>
          <p:cNvSpPr>
            <a:spLocks noChangeArrowheads="1"/>
          </p:cNvSpPr>
          <p:nvPr/>
        </p:nvSpPr>
        <p:spPr bwMode="auto">
          <a:xfrm>
            <a:off x="5113338" y="5184775"/>
            <a:ext cx="1723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20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34" name="Rectangle 275"/>
          <p:cNvSpPr>
            <a:spLocks noChangeArrowheads="1"/>
          </p:cNvSpPr>
          <p:nvPr/>
        </p:nvSpPr>
        <p:spPr bwMode="auto">
          <a:xfrm>
            <a:off x="2257425" y="5184775"/>
            <a:ext cx="1723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30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35" name="Rectangle 276"/>
          <p:cNvSpPr>
            <a:spLocks noChangeArrowheads="1"/>
          </p:cNvSpPr>
          <p:nvPr/>
        </p:nvSpPr>
        <p:spPr bwMode="auto">
          <a:xfrm>
            <a:off x="1571625" y="5184775"/>
            <a:ext cx="1723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20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36" name="Rectangle 277"/>
          <p:cNvSpPr>
            <a:spLocks noChangeArrowheads="1"/>
          </p:cNvSpPr>
          <p:nvPr/>
        </p:nvSpPr>
        <p:spPr bwMode="auto">
          <a:xfrm>
            <a:off x="6686550" y="5184775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37" name="Rectangle 278"/>
          <p:cNvSpPr>
            <a:spLocks noChangeArrowheads="1"/>
          </p:cNvSpPr>
          <p:nvPr/>
        </p:nvSpPr>
        <p:spPr bwMode="auto">
          <a:xfrm>
            <a:off x="574675" y="3371850"/>
            <a:ext cx="1723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$2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38" name="Line 279"/>
          <p:cNvSpPr>
            <a:spLocks noChangeShapeType="1"/>
          </p:cNvSpPr>
          <p:nvPr/>
        </p:nvSpPr>
        <p:spPr bwMode="auto">
          <a:xfrm>
            <a:off x="798513" y="3457575"/>
            <a:ext cx="109537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39" name="Line 280"/>
          <p:cNvSpPr>
            <a:spLocks noChangeShapeType="1"/>
          </p:cNvSpPr>
          <p:nvPr/>
        </p:nvSpPr>
        <p:spPr bwMode="auto">
          <a:xfrm>
            <a:off x="3811588" y="4337050"/>
            <a:ext cx="109537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40" name="Line 281"/>
          <p:cNvSpPr>
            <a:spLocks noChangeShapeType="1"/>
          </p:cNvSpPr>
          <p:nvPr/>
        </p:nvSpPr>
        <p:spPr bwMode="auto">
          <a:xfrm>
            <a:off x="3811588" y="3457575"/>
            <a:ext cx="109537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41" name="Rectangle 282"/>
          <p:cNvSpPr>
            <a:spLocks noChangeArrowheads="1"/>
          </p:cNvSpPr>
          <p:nvPr/>
        </p:nvSpPr>
        <p:spPr bwMode="auto">
          <a:xfrm>
            <a:off x="649288" y="4257675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42" name="Rectangle 283"/>
          <p:cNvSpPr>
            <a:spLocks noChangeArrowheads="1"/>
          </p:cNvSpPr>
          <p:nvPr/>
        </p:nvSpPr>
        <p:spPr bwMode="auto">
          <a:xfrm>
            <a:off x="3573463" y="3371850"/>
            <a:ext cx="1723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$2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43" name="Rectangle 284"/>
          <p:cNvSpPr>
            <a:spLocks noChangeArrowheads="1"/>
          </p:cNvSpPr>
          <p:nvPr/>
        </p:nvSpPr>
        <p:spPr bwMode="auto">
          <a:xfrm>
            <a:off x="3649663" y="4257675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44" name="Rectangle 285"/>
          <p:cNvSpPr>
            <a:spLocks noChangeArrowheads="1"/>
          </p:cNvSpPr>
          <p:nvPr/>
        </p:nvSpPr>
        <p:spPr bwMode="auto">
          <a:xfrm>
            <a:off x="6600825" y="3371850"/>
            <a:ext cx="1723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$2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45" name="Rectangle 286"/>
          <p:cNvSpPr>
            <a:spLocks noChangeArrowheads="1"/>
          </p:cNvSpPr>
          <p:nvPr/>
        </p:nvSpPr>
        <p:spPr bwMode="auto">
          <a:xfrm>
            <a:off x="6677025" y="4257675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46" name="Freeform 308"/>
          <p:cNvSpPr>
            <a:spLocks/>
          </p:cNvSpPr>
          <p:nvPr/>
        </p:nvSpPr>
        <p:spPr bwMode="auto">
          <a:xfrm>
            <a:off x="798513" y="2709863"/>
            <a:ext cx="219075" cy="2452687"/>
          </a:xfrm>
          <a:custGeom>
            <a:avLst/>
            <a:gdLst>
              <a:gd name="T0" fmla="*/ 138 w 138"/>
              <a:gd name="T1" fmla="*/ 1545 h 1545"/>
              <a:gd name="T2" fmla="*/ 0 w 138"/>
              <a:gd name="T3" fmla="*/ 1545 h 1545"/>
              <a:gd name="T4" fmla="*/ 0 w 138"/>
              <a:gd name="T5" fmla="*/ 0 h 1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8" h="1545">
                <a:moveTo>
                  <a:pt x="138" y="1545"/>
                </a:moveTo>
                <a:lnTo>
                  <a:pt x="0" y="1545"/>
                </a:ln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47" name="Line 309"/>
          <p:cNvSpPr>
            <a:spLocks noChangeShapeType="1"/>
          </p:cNvSpPr>
          <p:nvPr/>
        </p:nvSpPr>
        <p:spPr bwMode="auto">
          <a:xfrm flipH="1">
            <a:off x="1092200" y="5162550"/>
            <a:ext cx="1779588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48" name="Line 342"/>
          <p:cNvSpPr>
            <a:spLocks noChangeShapeType="1"/>
          </p:cNvSpPr>
          <p:nvPr/>
        </p:nvSpPr>
        <p:spPr bwMode="auto">
          <a:xfrm flipV="1">
            <a:off x="3802063" y="2709863"/>
            <a:ext cx="0" cy="2452687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49" name="Line 343"/>
          <p:cNvSpPr>
            <a:spLocks noChangeShapeType="1"/>
          </p:cNvSpPr>
          <p:nvPr/>
        </p:nvSpPr>
        <p:spPr bwMode="auto">
          <a:xfrm flipH="1">
            <a:off x="3802063" y="5162550"/>
            <a:ext cx="2017712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50" name="Line 344"/>
          <p:cNvSpPr>
            <a:spLocks noChangeShapeType="1"/>
          </p:cNvSpPr>
          <p:nvPr/>
        </p:nvSpPr>
        <p:spPr bwMode="auto">
          <a:xfrm>
            <a:off x="2476500" y="4530725"/>
            <a:ext cx="0" cy="0"/>
          </a:xfrm>
          <a:prstGeom prst="line">
            <a:avLst/>
          </a:prstGeom>
          <a:noFill/>
          <a:ln w="36513">
            <a:solidFill>
              <a:srgbClr val="AEC5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51" name="Line 345"/>
          <p:cNvSpPr>
            <a:spLocks noChangeShapeType="1"/>
          </p:cNvSpPr>
          <p:nvPr/>
        </p:nvSpPr>
        <p:spPr bwMode="auto">
          <a:xfrm>
            <a:off x="1463675" y="3251200"/>
            <a:ext cx="0" cy="0"/>
          </a:xfrm>
          <a:prstGeom prst="line">
            <a:avLst/>
          </a:prstGeom>
          <a:noFill/>
          <a:ln w="36513">
            <a:solidFill>
              <a:srgbClr val="AEC5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52" name="Line 386"/>
          <p:cNvSpPr>
            <a:spLocks noChangeShapeType="1"/>
          </p:cNvSpPr>
          <p:nvPr/>
        </p:nvSpPr>
        <p:spPr bwMode="auto">
          <a:xfrm>
            <a:off x="1490663" y="3251200"/>
            <a:ext cx="985837" cy="1279525"/>
          </a:xfrm>
          <a:prstGeom prst="line">
            <a:avLst/>
          </a:prstGeom>
          <a:noFill/>
          <a:ln w="3651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53" name="Oval 387"/>
          <p:cNvSpPr>
            <a:spLocks noChangeArrowheads="1"/>
          </p:cNvSpPr>
          <p:nvPr/>
        </p:nvSpPr>
        <p:spPr bwMode="auto">
          <a:xfrm>
            <a:off x="2279650" y="4291013"/>
            <a:ext cx="92075" cy="920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54" name="Oval 388"/>
          <p:cNvSpPr>
            <a:spLocks noChangeArrowheads="1"/>
          </p:cNvSpPr>
          <p:nvPr/>
        </p:nvSpPr>
        <p:spPr bwMode="auto">
          <a:xfrm>
            <a:off x="1600200" y="3406775"/>
            <a:ext cx="92075" cy="920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55" name="Line 389"/>
          <p:cNvSpPr>
            <a:spLocks noChangeShapeType="1"/>
          </p:cNvSpPr>
          <p:nvPr/>
        </p:nvSpPr>
        <p:spPr bwMode="auto">
          <a:xfrm>
            <a:off x="4329113" y="3222625"/>
            <a:ext cx="985837" cy="1303338"/>
          </a:xfrm>
          <a:prstGeom prst="line">
            <a:avLst/>
          </a:prstGeom>
          <a:noFill/>
          <a:ln w="3651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56" name="Oval 390"/>
          <p:cNvSpPr>
            <a:spLocks noChangeArrowheads="1"/>
          </p:cNvSpPr>
          <p:nvPr/>
        </p:nvSpPr>
        <p:spPr bwMode="auto">
          <a:xfrm>
            <a:off x="5132388" y="4287838"/>
            <a:ext cx="92075" cy="9048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57" name="Oval 391"/>
          <p:cNvSpPr>
            <a:spLocks noChangeArrowheads="1"/>
          </p:cNvSpPr>
          <p:nvPr/>
        </p:nvSpPr>
        <p:spPr bwMode="auto">
          <a:xfrm>
            <a:off x="4452938" y="3411538"/>
            <a:ext cx="92075" cy="920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58" name="Line 393"/>
          <p:cNvSpPr>
            <a:spLocks noChangeShapeType="1"/>
          </p:cNvSpPr>
          <p:nvPr/>
        </p:nvSpPr>
        <p:spPr bwMode="auto">
          <a:xfrm flipH="1">
            <a:off x="7016750" y="5121275"/>
            <a:ext cx="55563" cy="8255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59" name="Line 394"/>
          <p:cNvSpPr>
            <a:spLocks noChangeShapeType="1"/>
          </p:cNvSpPr>
          <p:nvPr/>
        </p:nvSpPr>
        <p:spPr bwMode="auto">
          <a:xfrm flipH="1">
            <a:off x="7089775" y="5121275"/>
            <a:ext cx="55563" cy="8255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60" name="Rectangle 395"/>
          <p:cNvSpPr>
            <a:spLocks noChangeArrowheads="1"/>
          </p:cNvSpPr>
          <p:nvPr/>
        </p:nvSpPr>
        <p:spPr bwMode="auto">
          <a:xfrm>
            <a:off x="7493000" y="5184775"/>
            <a:ext cx="1723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30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61" name="Rectangle 396"/>
          <p:cNvSpPr>
            <a:spLocks noChangeArrowheads="1"/>
          </p:cNvSpPr>
          <p:nvPr/>
        </p:nvSpPr>
        <p:spPr bwMode="auto">
          <a:xfrm>
            <a:off x="8039100" y="5184775"/>
            <a:ext cx="1723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40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62" name="Rectangle 397"/>
          <p:cNvSpPr>
            <a:spLocks noChangeArrowheads="1"/>
          </p:cNvSpPr>
          <p:nvPr/>
        </p:nvSpPr>
        <p:spPr bwMode="auto">
          <a:xfrm>
            <a:off x="8548688" y="5184775"/>
            <a:ext cx="1723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50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63" name="Line 398"/>
          <p:cNvSpPr>
            <a:spLocks noChangeShapeType="1"/>
          </p:cNvSpPr>
          <p:nvPr/>
        </p:nvSpPr>
        <p:spPr bwMode="auto">
          <a:xfrm>
            <a:off x="6829425" y="4337050"/>
            <a:ext cx="109538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64" name="Line 399"/>
          <p:cNvSpPr>
            <a:spLocks noChangeShapeType="1"/>
          </p:cNvSpPr>
          <p:nvPr/>
        </p:nvSpPr>
        <p:spPr bwMode="auto">
          <a:xfrm>
            <a:off x="6829425" y="3457575"/>
            <a:ext cx="109538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65" name="Freeform 410"/>
          <p:cNvSpPr>
            <a:spLocks/>
          </p:cNvSpPr>
          <p:nvPr/>
        </p:nvSpPr>
        <p:spPr bwMode="auto">
          <a:xfrm>
            <a:off x="6824663" y="2709863"/>
            <a:ext cx="219075" cy="2452687"/>
          </a:xfrm>
          <a:custGeom>
            <a:avLst/>
            <a:gdLst>
              <a:gd name="T0" fmla="*/ 138 w 138"/>
              <a:gd name="T1" fmla="*/ 1545 h 1545"/>
              <a:gd name="T2" fmla="*/ 0 w 138"/>
              <a:gd name="T3" fmla="*/ 1545 h 1545"/>
              <a:gd name="T4" fmla="*/ 0 w 138"/>
              <a:gd name="T5" fmla="*/ 0 h 1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8" h="1545">
                <a:moveTo>
                  <a:pt x="138" y="1545"/>
                </a:moveTo>
                <a:lnTo>
                  <a:pt x="0" y="1545"/>
                </a:ln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66" name="Line 411"/>
          <p:cNvSpPr>
            <a:spLocks noChangeShapeType="1"/>
          </p:cNvSpPr>
          <p:nvPr/>
        </p:nvSpPr>
        <p:spPr bwMode="auto">
          <a:xfrm flipH="1">
            <a:off x="7118350" y="5162550"/>
            <a:ext cx="1801813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67" name="Line 412"/>
          <p:cNvSpPr>
            <a:spLocks noChangeShapeType="1"/>
          </p:cNvSpPr>
          <p:nvPr/>
        </p:nvSpPr>
        <p:spPr bwMode="auto">
          <a:xfrm>
            <a:off x="7283450" y="3241675"/>
            <a:ext cx="1531938" cy="1260475"/>
          </a:xfrm>
          <a:prstGeom prst="line">
            <a:avLst/>
          </a:prstGeom>
          <a:noFill/>
          <a:ln w="3651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68" name="Oval 413"/>
          <p:cNvSpPr>
            <a:spLocks noChangeArrowheads="1"/>
          </p:cNvSpPr>
          <p:nvPr/>
        </p:nvSpPr>
        <p:spPr bwMode="auto">
          <a:xfrm>
            <a:off x="8570913" y="4295775"/>
            <a:ext cx="92075" cy="920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69" name="Oval 414"/>
          <p:cNvSpPr>
            <a:spLocks noChangeArrowheads="1"/>
          </p:cNvSpPr>
          <p:nvPr/>
        </p:nvSpPr>
        <p:spPr bwMode="auto">
          <a:xfrm>
            <a:off x="7526338" y="3421063"/>
            <a:ext cx="92075" cy="9048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70" name="Line 415"/>
          <p:cNvSpPr>
            <a:spLocks noChangeShapeType="1"/>
          </p:cNvSpPr>
          <p:nvPr/>
        </p:nvSpPr>
        <p:spPr bwMode="auto">
          <a:xfrm flipV="1">
            <a:off x="7572375" y="5070475"/>
            <a:ext cx="0" cy="92075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71" name="Line 416"/>
          <p:cNvSpPr>
            <a:spLocks noChangeShapeType="1"/>
          </p:cNvSpPr>
          <p:nvPr/>
        </p:nvSpPr>
        <p:spPr bwMode="auto">
          <a:xfrm flipV="1">
            <a:off x="8126413" y="5070475"/>
            <a:ext cx="0" cy="92075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72" name="Line 417"/>
          <p:cNvSpPr>
            <a:spLocks noChangeShapeType="1"/>
          </p:cNvSpPr>
          <p:nvPr/>
        </p:nvSpPr>
        <p:spPr bwMode="auto">
          <a:xfrm flipV="1">
            <a:off x="8626475" y="5070475"/>
            <a:ext cx="0" cy="92075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73" name="Rectangle 418"/>
          <p:cNvSpPr>
            <a:spLocks noChangeArrowheads="1"/>
          </p:cNvSpPr>
          <p:nvPr/>
        </p:nvSpPr>
        <p:spPr bwMode="auto">
          <a:xfrm>
            <a:off x="8437563" y="4005263"/>
            <a:ext cx="11673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300" b="1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74" name="Rectangle 419"/>
          <p:cNvSpPr>
            <a:spLocks noChangeArrowheads="1"/>
          </p:cNvSpPr>
          <p:nvPr/>
        </p:nvSpPr>
        <p:spPr bwMode="auto">
          <a:xfrm>
            <a:off x="8540750" y="4089400"/>
            <a:ext cx="39754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900" b="1">
                <a:solidFill>
                  <a:srgbClr val="000000"/>
                </a:solidFill>
                <a:latin typeface="Century Gothic"/>
                <a:cs typeface="Century Gothic"/>
              </a:rPr>
              <a:t>Market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75" name="TextBox 29"/>
          <p:cNvSpPr txBox="1">
            <a:spLocks noChangeArrowheads="1"/>
          </p:cNvSpPr>
          <p:nvPr/>
        </p:nvSpPr>
        <p:spPr bwMode="auto">
          <a:xfrm>
            <a:off x="914400" y="1828800"/>
            <a:ext cx="243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latin typeface="Century Gothic"/>
                <a:ea typeface="MS PGothic" pitchFamily="34" charset="-128"/>
                <a:cs typeface="Century Gothic"/>
              </a:rPr>
              <a:t>(a) </a:t>
            </a:r>
            <a:r>
              <a:rPr lang="en-US" sz="1400" b="1" dirty="0" smtClean="0">
                <a:latin typeface="Century Gothic"/>
                <a:ea typeface="MS PGothic" pitchFamily="34" charset="-128"/>
                <a:cs typeface="Century Gothic"/>
              </a:rPr>
              <a:t> Darla’s individual demand curve</a:t>
            </a:r>
            <a:endParaRPr lang="en-US" sz="1400" b="1" dirty="0"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76" name="TextBox 29"/>
          <p:cNvSpPr txBox="1">
            <a:spLocks noChangeArrowheads="1"/>
          </p:cNvSpPr>
          <p:nvPr/>
        </p:nvSpPr>
        <p:spPr bwMode="auto">
          <a:xfrm>
            <a:off x="4038600" y="1828800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latin typeface="Century Gothic"/>
                <a:ea typeface="MS PGothic" pitchFamily="34" charset="-128"/>
                <a:cs typeface="Century Gothic"/>
              </a:rPr>
              <a:t>(b) </a:t>
            </a:r>
            <a:r>
              <a:rPr lang="en-US" sz="1400" b="1" dirty="0" smtClean="0">
                <a:latin typeface="Century Gothic"/>
                <a:ea typeface="MS PGothic" pitchFamily="34" charset="-128"/>
                <a:cs typeface="Century Gothic"/>
              </a:rPr>
              <a:t> Dino’s individual demand curve</a:t>
            </a:r>
            <a:endParaRPr lang="en-US" sz="1400" b="1" dirty="0"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77" name="TextBox 29"/>
          <p:cNvSpPr txBox="1">
            <a:spLocks noChangeArrowheads="1"/>
          </p:cNvSpPr>
          <p:nvPr/>
        </p:nvSpPr>
        <p:spPr bwMode="auto">
          <a:xfrm>
            <a:off x="6629400" y="1806575"/>
            <a:ext cx="20574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latin typeface="Century Gothic"/>
                <a:ea typeface="MS PGothic" pitchFamily="34" charset="-128"/>
                <a:cs typeface="Century Gothic"/>
              </a:rPr>
              <a:t>(c) </a:t>
            </a:r>
            <a:r>
              <a:rPr lang="en-US" sz="1400" b="1" dirty="0" smtClean="0">
                <a:latin typeface="Century Gothic"/>
                <a:ea typeface="MS PGothic" pitchFamily="34" charset="-128"/>
                <a:cs typeface="Century Gothic"/>
              </a:rPr>
              <a:t> Market demand curve</a:t>
            </a:r>
            <a:endParaRPr lang="en-US" sz="1400" b="1" dirty="0"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78" name="TextBox 29"/>
          <p:cNvSpPr txBox="1">
            <a:spLocks noChangeArrowheads="1"/>
          </p:cNvSpPr>
          <p:nvPr/>
        </p:nvSpPr>
        <p:spPr bwMode="auto">
          <a:xfrm>
            <a:off x="-76200" y="2590800"/>
            <a:ext cx="8763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100" b="1" dirty="0">
                <a:latin typeface="Century Gothic"/>
                <a:ea typeface="MS PGothic" pitchFamily="34" charset="-128"/>
                <a:cs typeface="Century Gothic"/>
              </a:rPr>
              <a:t>Price of </a:t>
            </a:r>
            <a:r>
              <a:rPr lang="en-US" sz="1100" b="1" dirty="0" smtClean="0">
                <a:latin typeface="Century Gothic"/>
                <a:ea typeface="MS PGothic" pitchFamily="34" charset="-128"/>
                <a:cs typeface="Century Gothic"/>
              </a:rPr>
              <a:t>blue jeans (per pair)</a:t>
            </a:r>
            <a:endParaRPr lang="en-US" sz="1100" b="1" dirty="0"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79" name="TextBox 29"/>
          <p:cNvSpPr txBox="1">
            <a:spLocks noChangeArrowheads="1"/>
          </p:cNvSpPr>
          <p:nvPr/>
        </p:nvSpPr>
        <p:spPr bwMode="auto">
          <a:xfrm>
            <a:off x="2819400" y="2590800"/>
            <a:ext cx="8763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100" b="1" dirty="0">
                <a:latin typeface="Century Gothic"/>
                <a:ea typeface="MS PGothic" pitchFamily="34" charset="-128"/>
                <a:cs typeface="Century Gothic"/>
              </a:rPr>
              <a:t>Price of </a:t>
            </a:r>
            <a:r>
              <a:rPr lang="en-US" sz="1100" b="1" dirty="0" smtClean="0">
                <a:latin typeface="Century Gothic"/>
                <a:ea typeface="MS PGothic" pitchFamily="34" charset="-128"/>
                <a:cs typeface="Century Gothic"/>
              </a:rPr>
              <a:t>blue jeans (per pair)</a:t>
            </a:r>
            <a:endParaRPr lang="en-US" sz="1100" b="1" dirty="0"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80" name="TextBox 29"/>
          <p:cNvSpPr txBox="1">
            <a:spLocks noChangeArrowheads="1"/>
          </p:cNvSpPr>
          <p:nvPr/>
        </p:nvSpPr>
        <p:spPr bwMode="auto">
          <a:xfrm>
            <a:off x="5791200" y="2590800"/>
            <a:ext cx="8763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100" b="1" dirty="0">
                <a:latin typeface="Century Gothic"/>
                <a:ea typeface="MS PGothic" pitchFamily="34" charset="-128"/>
                <a:cs typeface="Century Gothic"/>
              </a:rPr>
              <a:t>Price of </a:t>
            </a:r>
            <a:r>
              <a:rPr lang="en-US" sz="1100" b="1" dirty="0" smtClean="0">
                <a:latin typeface="Century Gothic"/>
                <a:ea typeface="MS PGothic" pitchFamily="34" charset="-128"/>
                <a:cs typeface="Century Gothic"/>
              </a:rPr>
              <a:t>blue jeans (per pair)</a:t>
            </a:r>
            <a:endParaRPr lang="en-US" sz="1100" b="1" dirty="0"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84" name="TextBox 29"/>
          <p:cNvSpPr txBox="1">
            <a:spLocks noChangeArrowheads="1"/>
          </p:cNvSpPr>
          <p:nvPr/>
        </p:nvSpPr>
        <p:spPr bwMode="auto">
          <a:xfrm>
            <a:off x="2476500" y="5419636"/>
            <a:ext cx="8763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100" b="1" dirty="0" smtClean="0">
                <a:latin typeface="Century Gothic"/>
                <a:ea typeface="MS PGothic" pitchFamily="34" charset="-128"/>
                <a:cs typeface="Century Gothic"/>
              </a:rPr>
              <a:t>Quantity </a:t>
            </a:r>
            <a:r>
              <a:rPr lang="en-US" sz="1100" b="1" dirty="0">
                <a:latin typeface="Century Gothic"/>
                <a:ea typeface="MS PGothic" pitchFamily="34" charset="-128"/>
                <a:cs typeface="Century Gothic"/>
              </a:rPr>
              <a:t>of </a:t>
            </a:r>
            <a:r>
              <a:rPr lang="en-US" sz="1100" b="1" dirty="0" smtClean="0">
                <a:latin typeface="Century Gothic"/>
                <a:ea typeface="MS PGothic" pitchFamily="34" charset="-128"/>
                <a:cs typeface="Century Gothic"/>
              </a:rPr>
              <a:t>blue jeans (per pair)</a:t>
            </a:r>
            <a:endParaRPr lang="en-US" sz="1100" b="1" dirty="0"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85" name="TextBox 29"/>
          <p:cNvSpPr txBox="1">
            <a:spLocks noChangeArrowheads="1"/>
          </p:cNvSpPr>
          <p:nvPr/>
        </p:nvSpPr>
        <p:spPr bwMode="auto">
          <a:xfrm>
            <a:off x="5372100" y="5343436"/>
            <a:ext cx="8763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100" b="1" dirty="0" smtClean="0">
                <a:latin typeface="Century Gothic"/>
                <a:ea typeface="MS PGothic" pitchFamily="34" charset="-128"/>
                <a:cs typeface="Century Gothic"/>
              </a:rPr>
              <a:t>Quantity </a:t>
            </a:r>
            <a:r>
              <a:rPr lang="en-US" sz="1100" b="1" dirty="0">
                <a:latin typeface="Century Gothic"/>
                <a:ea typeface="MS PGothic" pitchFamily="34" charset="-128"/>
                <a:cs typeface="Century Gothic"/>
              </a:rPr>
              <a:t>of </a:t>
            </a:r>
            <a:r>
              <a:rPr lang="en-US" sz="1100" b="1" dirty="0" smtClean="0">
                <a:latin typeface="Century Gothic"/>
                <a:ea typeface="MS PGothic" pitchFamily="34" charset="-128"/>
                <a:cs typeface="Century Gothic"/>
              </a:rPr>
              <a:t>blue jeans (per pair)</a:t>
            </a:r>
            <a:endParaRPr lang="en-US" sz="1100" b="1" dirty="0"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86" name="TextBox 29"/>
          <p:cNvSpPr txBox="1">
            <a:spLocks noChangeArrowheads="1"/>
          </p:cNvSpPr>
          <p:nvPr/>
        </p:nvSpPr>
        <p:spPr bwMode="auto">
          <a:xfrm>
            <a:off x="8267700" y="5343436"/>
            <a:ext cx="8763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100" b="1" dirty="0" smtClean="0">
                <a:latin typeface="Century Gothic"/>
                <a:ea typeface="MS PGothic" pitchFamily="34" charset="-128"/>
                <a:cs typeface="Century Gothic"/>
              </a:rPr>
              <a:t>Quantity </a:t>
            </a:r>
            <a:r>
              <a:rPr lang="en-US" sz="1100" b="1" dirty="0">
                <a:latin typeface="Century Gothic"/>
                <a:ea typeface="MS PGothic" pitchFamily="34" charset="-128"/>
                <a:cs typeface="Century Gothic"/>
              </a:rPr>
              <a:t>of </a:t>
            </a:r>
            <a:r>
              <a:rPr lang="en-US" sz="1100" b="1" dirty="0" smtClean="0">
                <a:latin typeface="Century Gothic"/>
                <a:ea typeface="MS PGothic" pitchFamily="34" charset="-128"/>
                <a:cs typeface="Century Gothic"/>
              </a:rPr>
              <a:t>blue jeans (per pair)</a:t>
            </a:r>
            <a:endParaRPr lang="en-US" sz="1100" b="1" dirty="0"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903538" y="3429000"/>
            <a:ext cx="449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990033"/>
                </a:solidFill>
                <a:latin typeface="Century Gothic"/>
                <a:cs typeface="Century Gothic"/>
              </a:rPr>
              <a:t>+</a:t>
            </a:r>
            <a:endParaRPr lang="en-US" sz="4800" b="1" dirty="0">
              <a:solidFill>
                <a:srgbClr val="990033"/>
              </a:solidFill>
              <a:latin typeface="Century Gothic"/>
              <a:cs typeface="Century Gothic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867400" y="3429000"/>
            <a:ext cx="449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990033"/>
                </a:solidFill>
                <a:latin typeface="Century Gothic"/>
                <a:cs typeface="Century Gothic"/>
              </a:rPr>
              <a:t>=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2797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  <p:bldP spid="28" grpId="0" animBg="1"/>
      <p:bldP spid="29" grpId="0" animBg="1"/>
      <p:bldP spid="31" grpId="0"/>
      <p:bldP spid="32" grpId="0"/>
      <p:bldP spid="33" grpId="0"/>
      <p:bldP spid="36" grpId="0"/>
      <p:bldP spid="39" grpId="0" animBg="1"/>
      <p:bldP spid="40" grpId="0" animBg="1"/>
      <p:bldP spid="42" grpId="0"/>
      <p:bldP spid="43" grpId="0"/>
      <p:bldP spid="44" grpId="0"/>
      <p:bldP spid="45" grpId="0"/>
      <p:bldP spid="48" grpId="0" animBg="1"/>
      <p:bldP spid="49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/>
      <p:bldP spid="74" grpId="0"/>
      <p:bldP spid="76" grpId="0"/>
      <p:bldP spid="77" grpId="0"/>
      <p:bldP spid="79" grpId="0"/>
      <p:bldP spid="80" grpId="0"/>
      <p:bldP spid="85" grpId="0"/>
      <p:bldP spid="86" grpId="0"/>
      <p:bldP spid="88" grpId="0"/>
      <p:bldP spid="8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066800"/>
            <a:ext cx="8686800" cy="1371600"/>
          </a:xfrm>
        </p:spPr>
        <p:txBody>
          <a:bodyPr/>
          <a:lstStyle/>
          <a:p>
            <a:r>
              <a:rPr lang="en-US" sz="2400" dirty="0" smtClean="0"/>
              <a:t>Take a look at how the market (legal AND illegal) for kidneys works by clicking </a:t>
            </a:r>
            <a:r>
              <a:rPr lang="en-US" sz="2400" dirty="0" smtClean="0">
                <a:hlinkClick r:id="rId3"/>
              </a:rPr>
              <a:t>here</a:t>
            </a:r>
            <a:r>
              <a:rPr lang="en-US" sz="2400" dirty="0" smtClean="0"/>
              <a:t> or on the picture below. </a:t>
            </a:r>
            <a:r>
              <a:rPr lang="en-US" sz="2400" dirty="0"/>
              <a:t>(</a:t>
            </a:r>
            <a:r>
              <a:rPr lang="en-US" sz="2400" dirty="0" smtClean="0"/>
              <a:t>Law </a:t>
            </a:r>
            <a:r>
              <a:rPr lang="en-US" sz="2400" dirty="0"/>
              <a:t>and Order </a:t>
            </a:r>
            <a:r>
              <a:rPr lang="en-US" sz="2400" dirty="0" smtClean="0"/>
              <a:t>SVU)</a:t>
            </a:r>
            <a:r>
              <a:rPr lang="en-US" sz="2400" dirty="0"/>
              <a:t> </a:t>
            </a:r>
            <a:r>
              <a:rPr lang="en-US" sz="2400" dirty="0" smtClean="0"/>
              <a:t>(6:18 minutes)</a:t>
            </a:r>
            <a:endParaRPr lang="en-US" sz="2400" dirty="0"/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3048000"/>
            <a:ext cx="3438525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dirty="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087073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screen">
            <a:alphaModFix amt="8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4"/>
          <p:cNvSpPr>
            <a:spLocks noGrp="1"/>
          </p:cNvSpPr>
          <p:nvPr>
            <p:ph type="title"/>
          </p:nvPr>
        </p:nvSpPr>
        <p:spPr bwMode="auto">
          <a:solidFill>
            <a:schemeClr val="bg1">
              <a:alpha val="74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9BBB59"/>
                </a:solidFill>
              </a:rPr>
              <a:t>SUPPLY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0" y="2743200"/>
            <a:ext cx="9144000" cy="3276600"/>
          </a:xfrm>
          <a:solidFill>
            <a:schemeClr val="bg1">
              <a:alpha val="63000"/>
            </a:schemeClr>
          </a:soli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ＭＳ Ｐゴシック"/>
                <a:cs typeface="Arial" pitchFamily="34" charset="0"/>
              </a:rPr>
              <a:t>Supply represents the behavior of sellers.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ＭＳ Ｐゴシック"/>
                <a:cs typeface="Arial" pitchFamily="34" charset="0"/>
              </a:rPr>
              <a:t>A </a:t>
            </a:r>
            <a:r>
              <a:rPr lang="en-US" dirty="0" smtClean="0">
                <a:solidFill>
                  <a:srgbClr val="990033"/>
                </a:solidFill>
                <a:ea typeface="ＭＳ Ｐゴシック"/>
                <a:cs typeface="Arial" pitchFamily="34" charset="0"/>
              </a:rPr>
              <a:t>supply curve </a:t>
            </a:r>
            <a:r>
              <a:rPr lang="en-US" dirty="0" smtClean="0">
                <a:ea typeface="ＭＳ Ｐゴシック"/>
                <a:cs typeface="Arial" pitchFamily="34" charset="0"/>
              </a:rPr>
              <a:t>shows the quantity supplied at various prices.</a:t>
            </a:r>
          </a:p>
          <a:p>
            <a:pPr>
              <a:defRPr/>
            </a:pPr>
            <a:r>
              <a:rPr lang="en-US" dirty="0" smtClean="0">
                <a:ea typeface="ＭＳ Ｐゴシック"/>
                <a:cs typeface="Arial" pitchFamily="34" charset="0"/>
              </a:rPr>
              <a:t>The </a:t>
            </a:r>
            <a:r>
              <a:rPr lang="en-US" dirty="0" smtClean="0">
                <a:solidFill>
                  <a:srgbClr val="990033"/>
                </a:solidFill>
                <a:ea typeface="ＭＳ Ｐゴシック"/>
                <a:cs typeface="Arial" pitchFamily="34" charset="0"/>
              </a:rPr>
              <a:t>quantity supplied </a:t>
            </a:r>
            <a:r>
              <a:rPr lang="en-US" dirty="0" smtClean="0">
                <a:ea typeface="ＭＳ Ｐゴシック"/>
                <a:cs typeface="Arial" pitchFamily="34" charset="0"/>
              </a:rPr>
              <a:t>is the quantity that producers are willing and able to sell at a particular price.</a:t>
            </a:r>
          </a:p>
          <a:p>
            <a:pPr fontAlgn="auto">
              <a:spcAft>
                <a:spcPts val="0"/>
              </a:spcAft>
              <a:defRPr/>
            </a:pPr>
            <a:endParaRPr lang="en-US" sz="2800" dirty="0" smtClean="0">
              <a:ea typeface="ＭＳ Ｐゴシック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326" name="TextBox 7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solidFill>
                  <a:prstClr val="black"/>
                </a:solidFill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1000">
              <a:solidFill>
                <a:prstClr val="black"/>
              </a:solidFill>
              <a:latin typeface="Candara" pitchFamily="34" charset="0"/>
            </a:endParaRPr>
          </a:p>
          <a:p>
            <a:pPr eaLnBrk="1" hangingPunct="1"/>
            <a:endParaRPr lang="en-US" sz="100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3297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SUPPLY SCHEDULE AND THE SUPPLY CURVE</a:t>
            </a:r>
            <a:endParaRPr lang="en-US" sz="3600" dirty="0"/>
          </a:p>
        </p:txBody>
      </p:sp>
      <p:sp>
        <p:nvSpPr>
          <p:cNvPr id="5" name="Line 15"/>
          <p:cNvSpPr>
            <a:spLocks noChangeShapeType="1"/>
          </p:cNvSpPr>
          <p:nvPr/>
        </p:nvSpPr>
        <p:spPr bwMode="auto">
          <a:xfrm flipV="1">
            <a:off x="1185862" y="1494035"/>
            <a:ext cx="0" cy="41211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TextBox 30"/>
          <p:cNvSpPr txBox="1">
            <a:spLocks noChangeArrowheads="1"/>
          </p:cNvSpPr>
          <p:nvPr/>
        </p:nvSpPr>
        <p:spPr bwMode="auto">
          <a:xfrm>
            <a:off x="3576637" y="6093023"/>
            <a:ext cx="39020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Quantity of </a:t>
            </a:r>
            <a:r>
              <a:rPr lang="en-US" sz="1400" dirty="0" smtClean="0">
                <a:latin typeface="Century Gothic"/>
                <a:ea typeface="MS PGothic" pitchFamily="34" charset="-128"/>
                <a:cs typeface="Century Gothic"/>
              </a:rPr>
              <a:t>cotton (per pound)</a:t>
            </a:r>
          </a:p>
        </p:txBody>
      </p:sp>
      <p:sp>
        <p:nvSpPr>
          <p:cNvPr id="7" name="TextBox 29"/>
          <p:cNvSpPr txBox="1">
            <a:spLocks noChangeArrowheads="1"/>
          </p:cNvSpPr>
          <p:nvPr/>
        </p:nvSpPr>
        <p:spPr bwMode="auto">
          <a:xfrm>
            <a:off x="76200" y="1543248"/>
            <a:ext cx="11096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Price of </a:t>
            </a:r>
            <a:r>
              <a:rPr lang="en-US" sz="1400" dirty="0" smtClean="0">
                <a:latin typeface="Century Gothic"/>
                <a:ea typeface="MS PGothic" pitchFamily="34" charset="-128"/>
                <a:cs typeface="Century Gothic"/>
              </a:rPr>
              <a:t>cotton </a:t>
            </a:r>
          </a:p>
          <a:p>
            <a:pPr algn="ctr">
              <a:spcBef>
                <a:spcPts val="0"/>
              </a:spcBef>
            </a:pPr>
            <a:r>
              <a:rPr lang="en-US" sz="1400" dirty="0" smtClean="0">
                <a:latin typeface="Century Gothic"/>
                <a:ea typeface="MS PGothic" pitchFamily="34" charset="-128"/>
                <a:cs typeface="Century Gothic"/>
              </a:rPr>
              <a:t>(</a:t>
            </a: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per pound)</a:t>
            </a:r>
          </a:p>
        </p:txBody>
      </p:sp>
      <p:sp>
        <p:nvSpPr>
          <p:cNvPr id="8" name="Freeform 16"/>
          <p:cNvSpPr>
            <a:spLocks/>
          </p:cNvSpPr>
          <p:nvPr/>
        </p:nvSpPr>
        <p:spPr bwMode="auto">
          <a:xfrm>
            <a:off x="1185862" y="5691385"/>
            <a:ext cx="209550" cy="139700"/>
          </a:xfrm>
          <a:custGeom>
            <a:avLst/>
            <a:gdLst>
              <a:gd name="T0" fmla="*/ 88 w 88"/>
              <a:gd name="T1" fmla="*/ 86 h 86"/>
              <a:gd name="T2" fmla="*/ 0 w 88"/>
              <a:gd name="T3" fmla="*/ 86 h 86"/>
              <a:gd name="T4" fmla="*/ 0 w 88"/>
              <a:gd name="T5" fmla="*/ 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8" h="86">
                <a:moveTo>
                  <a:pt x="88" y="86"/>
                </a:moveTo>
                <a:lnTo>
                  <a:pt x="0" y="86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 flipH="1">
            <a:off x="1508125" y="5831085"/>
            <a:ext cx="4718050" cy="158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1960562" y="586601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942975" y="586601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2800350" y="586601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3576637" y="586601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5257800" y="586601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4416425" y="586601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6094412" y="586601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auto">
          <a:xfrm>
            <a:off x="1185862" y="3065660"/>
            <a:ext cx="166688" cy="158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8" name="Line 36"/>
          <p:cNvSpPr>
            <a:spLocks noChangeShapeType="1"/>
          </p:cNvSpPr>
          <p:nvPr/>
        </p:nvSpPr>
        <p:spPr bwMode="auto">
          <a:xfrm>
            <a:off x="1185862" y="3460948"/>
            <a:ext cx="166688" cy="15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9" name="Line 37"/>
          <p:cNvSpPr>
            <a:spLocks noChangeShapeType="1"/>
          </p:cNvSpPr>
          <p:nvPr/>
        </p:nvSpPr>
        <p:spPr bwMode="auto">
          <a:xfrm>
            <a:off x="1185862" y="3854648"/>
            <a:ext cx="166688" cy="15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0" name="Line 38"/>
          <p:cNvSpPr>
            <a:spLocks noChangeShapeType="1"/>
          </p:cNvSpPr>
          <p:nvPr/>
        </p:nvSpPr>
        <p:spPr bwMode="auto">
          <a:xfrm>
            <a:off x="1185862" y="4249935"/>
            <a:ext cx="166688" cy="158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1" name="Line 39"/>
          <p:cNvSpPr>
            <a:spLocks noChangeShapeType="1"/>
          </p:cNvSpPr>
          <p:nvPr/>
        </p:nvSpPr>
        <p:spPr bwMode="auto">
          <a:xfrm>
            <a:off x="1185862" y="4648398"/>
            <a:ext cx="166688" cy="15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2" name="Line 40"/>
          <p:cNvSpPr>
            <a:spLocks noChangeShapeType="1"/>
          </p:cNvSpPr>
          <p:nvPr/>
        </p:nvSpPr>
        <p:spPr bwMode="auto">
          <a:xfrm>
            <a:off x="1185862" y="5042098"/>
            <a:ext cx="166688" cy="15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3" name="Line 41"/>
          <p:cNvSpPr>
            <a:spLocks noChangeShapeType="1"/>
          </p:cNvSpPr>
          <p:nvPr/>
        </p:nvSpPr>
        <p:spPr bwMode="auto">
          <a:xfrm>
            <a:off x="1185862" y="5435798"/>
            <a:ext cx="166688" cy="15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4" name="Line 42"/>
          <p:cNvSpPr>
            <a:spLocks noChangeShapeType="1"/>
          </p:cNvSpPr>
          <p:nvPr/>
        </p:nvSpPr>
        <p:spPr bwMode="auto">
          <a:xfrm flipV="1">
            <a:off x="2030412" y="5715198"/>
            <a:ext cx="1588" cy="1158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5" name="Line 43"/>
          <p:cNvSpPr>
            <a:spLocks noChangeShapeType="1"/>
          </p:cNvSpPr>
          <p:nvPr/>
        </p:nvSpPr>
        <p:spPr bwMode="auto">
          <a:xfrm flipV="1">
            <a:off x="2868612" y="5715198"/>
            <a:ext cx="1588" cy="1158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6" name="Line 44"/>
          <p:cNvSpPr>
            <a:spLocks noChangeShapeType="1"/>
          </p:cNvSpPr>
          <p:nvPr/>
        </p:nvSpPr>
        <p:spPr bwMode="auto">
          <a:xfrm flipV="1">
            <a:off x="3705225" y="5715198"/>
            <a:ext cx="3175" cy="1158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" name="Line 45"/>
          <p:cNvSpPr>
            <a:spLocks noChangeShapeType="1"/>
          </p:cNvSpPr>
          <p:nvPr/>
        </p:nvSpPr>
        <p:spPr bwMode="auto">
          <a:xfrm flipV="1">
            <a:off x="4543425" y="5715198"/>
            <a:ext cx="3175" cy="1158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" name="Line 46"/>
          <p:cNvSpPr>
            <a:spLocks noChangeShapeType="1"/>
          </p:cNvSpPr>
          <p:nvPr/>
        </p:nvSpPr>
        <p:spPr bwMode="auto">
          <a:xfrm flipV="1">
            <a:off x="5389562" y="5715198"/>
            <a:ext cx="1588" cy="1158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9" name="Line 47"/>
          <p:cNvSpPr>
            <a:spLocks noChangeShapeType="1"/>
          </p:cNvSpPr>
          <p:nvPr/>
        </p:nvSpPr>
        <p:spPr bwMode="auto">
          <a:xfrm flipV="1">
            <a:off x="6226175" y="5715198"/>
            <a:ext cx="3175" cy="1158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" name="Rectangle 48"/>
          <p:cNvSpPr>
            <a:spLocks noChangeArrowheads="1"/>
          </p:cNvSpPr>
          <p:nvPr/>
        </p:nvSpPr>
        <p:spPr bwMode="auto">
          <a:xfrm>
            <a:off x="503237" y="2962473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$2.00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1" name="Rectangle 49"/>
          <p:cNvSpPr>
            <a:spLocks noChangeArrowheads="1"/>
          </p:cNvSpPr>
          <p:nvPr/>
        </p:nvSpPr>
        <p:spPr bwMode="auto">
          <a:xfrm>
            <a:off x="631825" y="335776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1.75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2" name="Rectangle 50"/>
          <p:cNvSpPr>
            <a:spLocks noChangeArrowheads="1"/>
          </p:cNvSpPr>
          <p:nvPr/>
        </p:nvSpPr>
        <p:spPr bwMode="auto">
          <a:xfrm>
            <a:off x="631825" y="3753048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3" name="Rectangle 51"/>
          <p:cNvSpPr>
            <a:spLocks noChangeArrowheads="1"/>
          </p:cNvSpPr>
          <p:nvPr/>
        </p:nvSpPr>
        <p:spPr bwMode="auto">
          <a:xfrm>
            <a:off x="631825" y="414833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1.25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4" name="Rectangle 52"/>
          <p:cNvSpPr>
            <a:spLocks noChangeArrowheads="1"/>
          </p:cNvSpPr>
          <p:nvPr/>
        </p:nvSpPr>
        <p:spPr bwMode="auto">
          <a:xfrm>
            <a:off x="631825" y="454362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5" name="Rectangle 53"/>
          <p:cNvSpPr>
            <a:spLocks noChangeArrowheads="1"/>
          </p:cNvSpPr>
          <p:nvPr/>
        </p:nvSpPr>
        <p:spPr bwMode="auto">
          <a:xfrm>
            <a:off x="631825" y="493891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0.75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6" name="Rectangle 54"/>
          <p:cNvSpPr>
            <a:spLocks noChangeArrowheads="1"/>
          </p:cNvSpPr>
          <p:nvPr/>
        </p:nvSpPr>
        <p:spPr bwMode="auto">
          <a:xfrm>
            <a:off x="631825" y="5334198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7" name="Freeform 80"/>
          <p:cNvSpPr>
            <a:spLocks/>
          </p:cNvSpPr>
          <p:nvPr/>
        </p:nvSpPr>
        <p:spPr bwMode="auto">
          <a:xfrm>
            <a:off x="1550987" y="3322835"/>
            <a:ext cx="1731117" cy="814864"/>
          </a:xfrm>
          <a:custGeom>
            <a:avLst/>
            <a:gdLst>
              <a:gd name="T0" fmla="*/ 218 w 218"/>
              <a:gd name="T1" fmla="*/ 119 h 141"/>
              <a:gd name="T2" fmla="*/ 202 w 218"/>
              <a:gd name="T3" fmla="*/ 141 h 141"/>
              <a:gd name="T4" fmla="*/ 16 w 218"/>
              <a:gd name="T5" fmla="*/ 141 h 141"/>
              <a:gd name="T6" fmla="*/ 0 w 218"/>
              <a:gd name="T7" fmla="*/ 119 h 141"/>
              <a:gd name="T8" fmla="*/ 0 w 218"/>
              <a:gd name="T9" fmla="*/ 21 h 141"/>
              <a:gd name="T10" fmla="*/ 16 w 218"/>
              <a:gd name="T11" fmla="*/ 0 h 141"/>
              <a:gd name="T12" fmla="*/ 202 w 218"/>
              <a:gd name="T13" fmla="*/ 0 h 141"/>
              <a:gd name="T14" fmla="*/ 218 w 218"/>
              <a:gd name="T15" fmla="*/ 21 h 141"/>
              <a:gd name="T16" fmla="*/ 218 w 218"/>
              <a:gd name="T17" fmla="*/ 119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8" h="141">
                <a:moveTo>
                  <a:pt x="218" y="119"/>
                </a:moveTo>
                <a:cubicBezTo>
                  <a:pt x="218" y="131"/>
                  <a:pt x="211" y="141"/>
                  <a:pt x="202" y="141"/>
                </a:cubicBezTo>
                <a:cubicBezTo>
                  <a:pt x="16" y="141"/>
                  <a:pt x="16" y="141"/>
                  <a:pt x="16" y="141"/>
                </a:cubicBezTo>
                <a:cubicBezTo>
                  <a:pt x="7" y="141"/>
                  <a:pt x="0" y="131"/>
                  <a:pt x="0" y="119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9"/>
                  <a:pt x="7" y="0"/>
                  <a:pt x="16" y="0"/>
                </a:cubicBezTo>
                <a:cubicBezTo>
                  <a:pt x="202" y="0"/>
                  <a:pt x="202" y="0"/>
                  <a:pt x="202" y="0"/>
                </a:cubicBezTo>
                <a:cubicBezTo>
                  <a:pt x="211" y="0"/>
                  <a:pt x="218" y="9"/>
                  <a:pt x="218" y="21"/>
                </a:cubicBezTo>
                <a:lnTo>
                  <a:pt x="218" y="119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8" name="Line 101"/>
          <p:cNvSpPr>
            <a:spLocks noChangeShapeType="1"/>
          </p:cNvSpPr>
          <p:nvPr/>
        </p:nvSpPr>
        <p:spPr bwMode="auto">
          <a:xfrm flipV="1">
            <a:off x="1112837" y="5586610"/>
            <a:ext cx="149225" cy="571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" name="Line 102"/>
          <p:cNvSpPr>
            <a:spLocks noChangeShapeType="1"/>
          </p:cNvSpPr>
          <p:nvPr/>
        </p:nvSpPr>
        <p:spPr bwMode="auto">
          <a:xfrm flipV="1">
            <a:off x="1112837" y="5662810"/>
            <a:ext cx="149225" cy="571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0" name="Line 103"/>
          <p:cNvSpPr>
            <a:spLocks noChangeShapeType="1"/>
          </p:cNvSpPr>
          <p:nvPr/>
        </p:nvSpPr>
        <p:spPr bwMode="auto">
          <a:xfrm flipH="1">
            <a:off x="1352550" y="5781873"/>
            <a:ext cx="84137" cy="1016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1" name="Line 104"/>
          <p:cNvSpPr>
            <a:spLocks noChangeShapeType="1"/>
          </p:cNvSpPr>
          <p:nvPr/>
        </p:nvSpPr>
        <p:spPr bwMode="auto">
          <a:xfrm flipH="1">
            <a:off x="1465262" y="5781873"/>
            <a:ext cx="85725" cy="1016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2" name="TextBox 56"/>
          <p:cNvSpPr txBox="1">
            <a:spLocks noChangeArrowheads="1"/>
          </p:cNvSpPr>
          <p:nvPr/>
        </p:nvSpPr>
        <p:spPr bwMode="auto">
          <a:xfrm>
            <a:off x="1587185" y="3399035"/>
            <a:ext cx="17767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As price rises, the quantity supplied rises.</a:t>
            </a:r>
          </a:p>
        </p:txBody>
      </p:sp>
      <p:sp>
        <p:nvSpPr>
          <p:cNvPr id="45" name="TextBox 59"/>
          <p:cNvSpPr txBox="1">
            <a:spLocks noChangeArrowheads="1"/>
          </p:cNvSpPr>
          <p:nvPr/>
        </p:nvSpPr>
        <p:spPr bwMode="auto">
          <a:xfrm>
            <a:off x="3363912" y="2484635"/>
            <a:ext cx="1149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Supply curve, </a:t>
            </a:r>
            <a:r>
              <a:rPr lang="en-US" sz="1400" i="1" dirty="0">
                <a:latin typeface="Century Gothic"/>
                <a:ea typeface="MS PGothic" pitchFamily="34" charset="-128"/>
                <a:cs typeface="Century Gothic"/>
              </a:rPr>
              <a:t>S</a:t>
            </a:r>
          </a:p>
        </p:txBody>
      </p:sp>
      <p:sp>
        <p:nvSpPr>
          <p:cNvPr id="49" name="Freeform 65"/>
          <p:cNvSpPr>
            <a:spLocks/>
          </p:cNvSpPr>
          <p:nvPr/>
        </p:nvSpPr>
        <p:spPr bwMode="auto">
          <a:xfrm>
            <a:off x="2444750" y="3065660"/>
            <a:ext cx="1514475" cy="2370138"/>
          </a:xfrm>
          <a:custGeom>
            <a:avLst/>
            <a:gdLst>
              <a:gd name="T0" fmla="*/ 215 w 215"/>
              <a:gd name="T1" fmla="*/ 0 h 493"/>
              <a:gd name="T2" fmla="*/ 0 w 215"/>
              <a:gd name="T3" fmla="*/ 493 h 49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5" h="493">
                <a:moveTo>
                  <a:pt x="215" y="0"/>
                </a:moveTo>
                <a:cubicBezTo>
                  <a:pt x="215" y="148"/>
                  <a:pt x="153" y="320"/>
                  <a:pt x="0" y="493"/>
                </a:cubicBezTo>
              </a:path>
            </a:pathLst>
          </a:custGeom>
          <a:noFill/>
          <a:ln w="36513" cap="flat">
            <a:solidFill>
              <a:srgbClr val="EE313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0" name="Oval 67"/>
          <p:cNvSpPr>
            <a:spLocks noChangeArrowheads="1"/>
          </p:cNvSpPr>
          <p:nvPr/>
        </p:nvSpPr>
        <p:spPr bwMode="auto">
          <a:xfrm>
            <a:off x="3871914" y="3413323"/>
            <a:ext cx="91440" cy="936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1" name="Oval 68"/>
          <p:cNvSpPr>
            <a:spLocks noChangeArrowheads="1"/>
          </p:cNvSpPr>
          <p:nvPr/>
        </p:nvSpPr>
        <p:spPr bwMode="auto">
          <a:xfrm>
            <a:off x="3746501" y="3807023"/>
            <a:ext cx="91440" cy="9144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2" name="Oval 69"/>
          <p:cNvSpPr>
            <a:spLocks noChangeArrowheads="1"/>
          </p:cNvSpPr>
          <p:nvPr/>
        </p:nvSpPr>
        <p:spPr bwMode="auto">
          <a:xfrm>
            <a:off x="3532189" y="4200723"/>
            <a:ext cx="91440" cy="9144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" name="Oval 70"/>
          <p:cNvSpPr>
            <a:spLocks noChangeArrowheads="1"/>
          </p:cNvSpPr>
          <p:nvPr/>
        </p:nvSpPr>
        <p:spPr bwMode="auto">
          <a:xfrm>
            <a:off x="3236384" y="4599185"/>
            <a:ext cx="91440" cy="9144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" name="Oval 71"/>
          <p:cNvSpPr>
            <a:spLocks noChangeArrowheads="1"/>
          </p:cNvSpPr>
          <p:nvPr/>
        </p:nvSpPr>
        <p:spPr bwMode="auto">
          <a:xfrm>
            <a:off x="2856972" y="4994473"/>
            <a:ext cx="91440" cy="9144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5" name="Oval 72"/>
          <p:cNvSpPr>
            <a:spLocks noChangeArrowheads="1"/>
          </p:cNvSpPr>
          <p:nvPr/>
        </p:nvSpPr>
        <p:spPr bwMode="auto">
          <a:xfrm>
            <a:off x="2383367" y="5388173"/>
            <a:ext cx="91440" cy="9144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" name="Oval 66"/>
          <p:cNvSpPr>
            <a:spLocks noChangeArrowheads="1"/>
          </p:cNvSpPr>
          <p:nvPr/>
        </p:nvSpPr>
        <p:spPr bwMode="auto">
          <a:xfrm>
            <a:off x="3913189" y="3046345"/>
            <a:ext cx="91440" cy="9144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56119" y="2289123"/>
            <a:ext cx="692481" cy="333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9800" y="2306056"/>
            <a:ext cx="498695" cy="333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4236" y="990601"/>
            <a:ext cx="3310885" cy="129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Footer Placeholder 4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211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/>
      <p:bldP spid="45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AN INCREASE IN SUPPLY</a:t>
            </a:r>
            <a:endParaRPr lang="en-US" sz="3600" dirty="0"/>
          </a:p>
        </p:txBody>
      </p:sp>
      <p:sp>
        <p:nvSpPr>
          <p:cNvPr id="567312" name="Line 16"/>
          <p:cNvSpPr>
            <a:spLocks noChangeShapeType="1"/>
          </p:cNvSpPr>
          <p:nvPr/>
        </p:nvSpPr>
        <p:spPr bwMode="auto">
          <a:xfrm flipV="1">
            <a:off x="2098675" y="1238250"/>
            <a:ext cx="0" cy="3921125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313" name="Freeform 17"/>
          <p:cNvSpPr>
            <a:spLocks/>
          </p:cNvSpPr>
          <p:nvPr/>
        </p:nvSpPr>
        <p:spPr bwMode="auto">
          <a:xfrm>
            <a:off x="2098675" y="5248275"/>
            <a:ext cx="190500" cy="138112"/>
          </a:xfrm>
          <a:custGeom>
            <a:avLst/>
            <a:gdLst>
              <a:gd name="T0" fmla="*/ 93 w 93"/>
              <a:gd name="T1" fmla="*/ 80 h 80"/>
              <a:gd name="T2" fmla="*/ 0 w 93"/>
              <a:gd name="T3" fmla="*/ 80 h 80"/>
              <a:gd name="T4" fmla="*/ 0 w 93"/>
              <a:gd name="T5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3" h="80">
                <a:moveTo>
                  <a:pt x="93" y="80"/>
                </a:moveTo>
                <a:lnTo>
                  <a:pt x="0" y="80"/>
                </a:lnTo>
                <a:lnTo>
                  <a:pt x="0" y="0"/>
                </a:lnTo>
              </a:path>
            </a:pathLst>
          </a:custGeom>
          <a:noFill/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314" name="Line 18"/>
          <p:cNvSpPr>
            <a:spLocks noChangeShapeType="1"/>
          </p:cNvSpPr>
          <p:nvPr/>
        </p:nvSpPr>
        <p:spPr bwMode="auto">
          <a:xfrm flipH="1">
            <a:off x="2393950" y="5386387"/>
            <a:ext cx="4110038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315" name="Line 19"/>
          <p:cNvSpPr>
            <a:spLocks noChangeShapeType="1"/>
          </p:cNvSpPr>
          <p:nvPr/>
        </p:nvSpPr>
        <p:spPr bwMode="auto">
          <a:xfrm>
            <a:off x="6503988" y="5254625"/>
            <a:ext cx="0" cy="131762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316" name="Line 20"/>
          <p:cNvSpPr>
            <a:spLocks noChangeShapeType="1"/>
          </p:cNvSpPr>
          <p:nvPr/>
        </p:nvSpPr>
        <p:spPr bwMode="auto">
          <a:xfrm>
            <a:off x="5724525" y="5254625"/>
            <a:ext cx="0" cy="131762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317" name="Line 21"/>
          <p:cNvSpPr>
            <a:spLocks noChangeShapeType="1"/>
          </p:cNvSpPr>
          <p:nvPr/>
        </p:nvSpPr>
        <p:spPr bwMode="auto">
          <a:xfrm>
            <a:off x="4949825" y="5254625"/>
            <a:ext cx="0" cy="131762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318" name="Line 22"/>
          <p:cNvSpPr>
            <a:spLocks noChangeShapeType="1"/>
          </p:cNvSpPr>
          <p:nvPr/>
        </p:nvSpPr>
        <p:spPr bwMode="auto">
          <a:xfrm>
            <a:off x="4189413" y="5254625"/>
            <a:ext cx="0" cy="131762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319" name="Line 23"/>
          <p:cNvSpPr>
            <a:spLocks noChangeShapeType="1"/>
          </p:cNvSpPr>
          <p:nvPr/>
        </p:nvSpPr>
        <p:spPr bwMode="auto">
          <a:xfrm>
            <a:off x="3414713" y="5254625"/>
            <a:ext cx="0" cy="131762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320" name="Line 24"/>
          <p:cNvSpPr>
            <a:spLocks noChangeShapeType="1"/>
          </p:cNvSpPr>
          <p:nvPr/>
        </p:nvSpPr>
        <p:spPr bwMode="auto">
          <a:xfrm>
            <a:off x="2641600" y="5254625"/>
            <a:ext cx="0" cy="131762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321" name="Rectangle 25"/>
          <p:cNvSpPr>
            <a:spLocks noChangeArrowheads="1"/>
          </p:cNvSpPr>
          <p:nvPr/>
        </p:nvSpPr>
        <p:spPr bwMode="auto">
          <a:xfrm>
            <a:off x="2579688" y="5430837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67322" name="Rectangle 26"/>
          <p:cNvSpPr>
            <a:spLocks noChangeArrowheads="1"/>
          </p:cNvSpPr>
          <p:nvPr/>
        </p:nvSpPr>
        <p:spPr bwMode="auto">
          <a:xfrm>
            <a:off x="1874838" y="5430837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67323" name="Rectangle 27"/>
          <p:cNvSpPr>
            <a:spLocks noChangeArrowheads="1"/>
          </p:cNvSpPr>
          <p:nvPr/>
        </p:nvSpPr>
        <p:spPr bwMode="auto">
          <a:xfrm>
            <a:off x="3357563" y="5430837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67324" name="Rectangle 28"/>
          <p:cNvSpPr>
            <a:spLocks noChangeArrowheads="1"/>
          </p:cNvSpPr>
          <p:nvPr/>
        </p:nvSpPr>
        <p:spPr bwMode="auto">
          <a:xfrm>
            <a:off x="4067175" y="5430837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67325" name="Rectangle 29"/>
          <p:cNvSpPr>
            <a:spLocks noChangeArrowheads="1"/>
          </p:cNvSpPr>
          <p:nvPr/>
        </p:nvSpPr>
        <p:spPr bwMode="auto">
          <a:xfrm>
            <a:off x="4827588" y="5430837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67326" name="Rectangle 30"/>
          <p:cNvSpPr>
            <a:spLocks noChangeArrowheads="1"/>
          </p:cNvSpPr>
          <p:nvPr/>
        </p:nvSpPr>
        <p:spPr bwMode="auto">
          <a:xfrm>
            <a:off x="5605463" y="5430837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67327" name="Rectangle 31"/>
          <p:cNvSpPr>
            <a:spLocks noChangeArrowheads="1"/>
          </p:cNvSpPr>
          <p:nvPr/>
        </p:nvSpPr>
        <p:spPr bwMode="auto">
          <a:xfrm>
            <a:off x="6383338" y="5430837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67341" name="Line 45"/>
          <p:cNvSpPr>
            <a:spLocks noChangeShapeType="1"/>
          </p:cNvSpPr>
          <p:nvPr/>
        </p:nvSpPr>
        <p:spPr bwMode="auto">
          <a:xfrm>
            <a:off x="2098675" y="2197100"/>
            <a:ext cx="157163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342" name="Line 46"/>
          <p:cNvSpPr>
            <a:spLocks noChangeShapeType="1"/>
          </p:cNvSpPr>
          <p:nvPr/>
        </p:nvSpPr>
        <p:spPr bwMode="auto">
          <a:xfrm>
            <a:off x="2098675" y="2651125"/>
            <a:ext cx="157163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343" name="Line 47"/>
          <p:cNvSpPr>
            <a:spLocks noChangeShapeType="1"/>
          </p:cNvSpPr>
          <p:nvPr/>
        </p:nvSpPr>
        <p:spPr bwMode="auto">
          <a:xfrm>
            <a:off x="2098675" y="3103562"/>
            <a:ext cx="157163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344" name="Line 48"/>
          <p:cNvSpPr>
            <a:spLocks noChangeShapeType="1"/>
          </p:cNvSpPr>
          <p:nvPr/>
        </p:nvSpPr>
        <p:spPr bwMode="auto">
          <a:xfrm>
            <a:off x="2098675" y="3563937"/>
            <a:ext cx="157163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345" name="Line 49"/>
          <p:cNvSpPr>
            <a:spLocks noChangeShapeType="1"/>
          </p:cNvSpPr>
          <p:nvPr/>
        </p:nvSpPr>
        <p:spPr bwMode="auto">
          <a:xfrm>
            <a:off x="2098675" y="4057650"/>
            <a:ext cx="157163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346" name="Line 50"/>
          <p:cNvSpPr>
            <a:spLocks noChangeShapeType="1"/>
          </p:cNvSpPr>
          <p:nvPr/>
        </p:nvSpPr>
        <p:spPr bwMode="auto">
          <a:xfrm>
            <a:off x="2098675" y="4522787"/>
            <a:ext cx="157163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347" name="Line 51"/>
          <p:cNvSpPr>
            <a:spLocks noChangeShapeType="1"/>
          </p:cNvSpPr>
          <p:nvPr/>
        </p:nvSpPr>
        <p:spPr bwMode="auto">
          <a:xfrm>
            <a:off x="2098675" y="4992687"/>
            <a:ext cx="157163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348" name="Rectangle 52"/>
          <p:cNvSpPr>
            <a:spLocks noChangeArrowheads="1"/>
          </p:cNvSpPr>
          <p:nvPr/>
        </p:nvSpPr>
        <p:spPr bwMode="auto">
          <a:xfrm>
            <a:off x="1444625" y="2087562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$2.00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67349" name="Rectangle 53"/>
          <p:cNvSpPr>
            <a:spLocks noChangeArrowheads="1"/>
          </p:cNvSpPr>
          <p:nvPr/>
        </p:nvSpPr>
        <p:spPr bwMode="auto">
          <a:xfrm>
            <a:off x="1565275" y="254000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1.75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67350" name="Rectangle 54"/>
          <p:cNvSpPr>
            <a:spLocks noChangeArrowheads="1"/>
          </p:cNvSpPr>
          <p:nvPr/>
        </p:nvSpPr>
        <p:spPr bwMode="auto">
          <a:xfrm>
            <a:off x="1565275" y="2995612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67351" name="Rectangle 55"/>
          <p:cNvSpPr>
            <a:spLocks noChangeArrowheads="1"/>
          </p:cNvSpPr>
          <p:nvPr/>
        </p:nvSpPr>
        <p:spPr bwMode="auto">
          <a:xfrm>
            <a:off x="1565275" y="345440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1.25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67352" name="Rectangle 56"/>
          <p:cNvSpPr>
            <a:spLocks noChangeArrowheads="1"/>
          </p:cNvSpPr>
          <p:nvPr/>
        </p:nvSpPr>
        <p:spPr bwMode="auto">
          <a:xfrm>
            <a:off x="1565275" y="394017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67353" name="Rectangle 57"/>
          <p:cNvSpPr>
            <a:spLocks noChangeArrowheads="1"/>
          </p:cNvSpPr>
          <p:nvPr/>
        </p:nvSpPr>
        <p:spPr bwMode="auto">
          <a:xfrm>
            <a:off x="1565275" y="441007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0.75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67354" name="Rectangle 58"/>
          <p:cNvSpPr>
            <a:spLocks noChangeArrowheads="1"/>
          </p:cNvSpPr>
          <p:nvPr/>
        </p:nvSpPr>
        <p:spPr bwMode="auto">
          <a:xfrm>
            <a:off x="1565275" y="489267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67365" name="Line 69"/>
          <p:cNvSpPr>
            <a:spLocks noChangeShapeType="1"/>
          </p:cNvSpPr>
          <p:nvPr/>
        </p:nvSpPr>
        <p:spPr bwMode="auto">
          <a:xfrm>
            <a:off x="3278188" y="2965450"/>
            <a:ext cx="944562" cy="45085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366" name="Line 70"/>
          <p:cNvSpPr>
            <a:spLocks noChangeShapeType="1"/>
          </p:cNvSpPr>
          <p:nvPr/>
        </p:nvSpPr>
        <p:spPr bwMode="auto">
          <a:xfrm>
            <a:off x="4786313" y="3825875"/>
            <a:ext cx="747712" cy="492125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367" name="Freeform 71"/>
          <p:cNvSpPr>
            <a:spLocks/>
          </p:cNvSpPr>
          <p:nvPr/>
        </p:nvSpPr>
        <p:spPr bwMode="auto">
          <a:xfrm>
            <a:off x="4832350" y="4222749"/>
            <a:ext cx="1519238" cy="1016019"/>
          </a:xfrm>
          <a:custGeom>
            <a:avLst/>
            <a:gdLst>
              <a:gd name="T0" fmla="*/ 222 w 222"/>
              <a:gd name="T1" fmla="*/ 118 h 141"/>
              <a:gd name="T2" fmla="*/ 206 w 222"/>
              <a:gd name="T3" fmla="*/ 141 h 141"/>
              <a:gd name="T4" fmla="*/ 16 w 222"/>
              <a:gd name="T5" fmla="*/ 141 h 141"/>
              <a:gd name="T6" fmla="*/ 0 w 222"/>
              <a:gd name="T7" fmla="*/ 118 h 141"/>
              <a:gd name="T8" fmla="*/ 0 w 222"/>
              <a:gd name="T9" fmla="*/ 23 h 141"/>
              <a:gd name="T10" fmla="*/ 16 w 222"/>
              <a:gd name="T11" fmla="*/ 0 h 141"/>
              <a:gd name="T12" fmla="*/ 206 w 222"/>
              <a:gd name="T13" fmla="*/ 0 h 141"/>
              <a:gd name="T14" fmla="*/ 222 w 222"/>
              <a:gd name="T15" fmla="*/ 23 h 141"/>
              <a:gd name="T16" fmla="*/ 222 w 222"/>
              <a:gd name="T17" fmla="*/ 118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2" h="141">
                <a:moveTo>
                  <a:pt x="222" y="118"/>
                </a:moveTo>
                <a:cubicBezTo>
                  <a:pt x="222" y="130"/>
                  <a:pt x="215" y="141"/>
                  <a:pt x="206" y="141"/>
                </a:cubicBezTo>
                <a:cubicBezTo>
                  <a:pt x="16" y="141"/>
                  <a:pt x="16" y="141"/>
                  <a:pt x="16" y="141"/>
                </a:cubicBezTo>
                <a:cubicBezTo>
                  <a:pt x="7" y="141"/>
                  <a:pt x="0" y="130"/>
                  <a:pt x="0" y="118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0"/>
                  <a:pt x="7" y="0"/>
                  <a:pt x="16" y="0"/>
                </a:cubicBezTo>
                <a:cubicBezTo>
                  <a:pt x="206" y="0"/>
                  <a:pt x="206" y="0"/>
                  <a:pt x="206" y="0"/>
                </a:cubicBezTo>
                <a:cubicBezTo>
                  <a:pt x="215" y="0"/>
                  <a:pt x="222" y="10"/>
                  <a:pt x="222" y="23"/>
                </a:cubicBezTo>
                <a:lnTo>
                  <a:pt x="222" y="118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387" name="Freeform 91"/>
          <p:cNvSpPr>
            <a:spLocks/>
          </p:cNvSpPr>
          <p:nvPr/>
        </p:nvSpPr>
        <p:spPr bwMode="auto">
          <a:xfrm>
            <a:off x="2584450" y="2227262"/>
            <a:ext cx="1533525" cy="774700"/>
          </a:xfrm>
          <a:custGeom>
            <a:avLst/>
            <a:gdLst>
              <a:gd name="T0" fmla="*/ 234 w 234"/>
              <a:gd name="T1" fmla="*/ 119 h 140"/>
              <a:gd name="T2" fmla="*/ 218 w 234"/>
              <a:gd name="T3" fmla="*/ 140 h 140"/>
              <a:gd name="T4" fmla="*/ 16 w 234"/>
              <a:gd name="T5" fmla="*/ 140 h 140"/>
              <a:gd name="T6" fmla="*/ 0 w 234"/>
              <a:gd name="T7" fmla="*/ 119 h 140"/>
              <a:gd name="T8" fmla="*/ 0 w 234"/>
              <a:gd name="T9" fmla="*/ 21 h 140"/>
              <a:gd name="T10" fmla="*/ 16 w 234"/>
              <a:gd name="T11" fmla="*/ 0 h 140"/>
              <a:gd name="T12" fmla="*/ 218 w 234"/>
              <a:gd name="T13" fmla="*/ 0 h 140"/>
              <a:gd name="T14" fmla="*/ 234 w 234"/>
              <a:gd name="T15" fmla="*/ 21 h 140"/>
              <a:gd name="T16" fmla="*/ 234 w 234"/>
              <a:gd name="T17" fmla="*/ 119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4" h="140">
                <a:moveTo>
                  <a:pt x="234" y="119"/>
                </a:moveTo>
                <a:cubicBezTo>
                  <a:pt x="234" y="130"/>
                  <a:pt x="227" y="140"/>
                  <a:pt x="218" y="140"/>
                </a:cubicBezTo>
                <a:cubicBezTo>
                  <a:pt x="16" y="140"/>
                  <a:pt x="16" y="140"/>
                  <a:pt x="16" y="140"/>
                </a:cubicBezTo>
                <a:cubicBezTo>
                  <a:pt x="7" y="140"/>
                  <a:pt x="0" y="130"/>
                  <a:pt x="0" y="119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9"/>
                  <a:pt x="7" y="0"/>
                  <a:pt x="16" y="0"/>
                </a:cubicBezTo>
                <a:cubicBezTo>
                  <a:pt x="218" y="0"/>
                  <a:pt x="218" y="0"/>
                  <a:pt x="218" y="0"/>
                </a:cubicBezTo>
                <a:cubicBezTo>
                  <a:pt x="227" y="0"/>
                  <a:pt x="234" y="9"/>
                  <a:pt x="234" y="21"/>
                </a:cubicBezTo>
                <a:lnTo>
                  <a:pt x="234" y="119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408" name="Freeform 112"/>
          <p:cNvSpPr>
            <a:spLocks/>
          </p:cNvSpPr>
          <p:nvPr/>
        </p:nvSpPr>
        <p:spPr bwMode="auto">
          <a:xfrm>
            <a:off x="3028950" y="2190750"/>
            <a:ext cx="1468438" cy="2828925"/>
          </a:xfrm>
          <a:custGeom>
            <a:avLst/>
            <a:gdLst>
              <a:gd name="T0" fmla="*/ 0 w 224"/>
              <a:gd name="T1" fmla="*/ 511 h 511"/>
              <a:gd name="T2" fmla="*/ 224 w 224"/>
              <a:gd name="T3" fmla="*/ 0 h 5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4" h="511">
                <a:moveTo>
                  <a:pt x="0" y="511"/>
                </a:moveTo>
                <a:cubicBezTo>
                  <a:pt x="63" y="422"/>
                  <a:pt x="200" y="308"/>
                  <a:pt x="224" y="0"/>
                </a:cubicBezTo>
              </a:path>
            </a:pathLst>
          </a:custGeom>
          <a:noFill/>
          <a:ln w="41275" cap="flat">
            <a:solidFill>
              <a:srgbClr val="FAC0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417" name="Oval 121"/>
          <p:cNvSpPr>
            <a:spLocks noChangeArrowheads="1"/>
          </p:cNvSpPr>
          <p:nvPr/>
        </p:nvSpPr>
        <p:spPr bwMode="auto">
          <a:xfrm>
            <a:off x="4425950" y="2135187"/>
            <a:ext cx="130175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418" name="Oval 122"/>
          <p:cNvSpPr>
            <a:spLocks noChangeArrowheads="1"/>
          </p:cNvSpPr>
          <p:nvPr/>
        </p:nvSpPr>
        <p:spPr bwMode="auto">
          <a:xfrm>
            <a:off x="4065588" y="3559175"/>
            <a:ext cx="130175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419" name="Oval 123"/>
          <p:cNvSpPr>
            <a:spLocks noChangeArrowheads="1"/>
          </p:cNvSpPr>
          <p:nvPr/>
        </p:nvSpPr>
        <p:spPr bwMode="auto">
          <a:xfrm>
            <a:off x="3776663" y="4019550"/>
            <a:ext cx="130175" cy="1095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420" name="Oval 124"/>
          <p:cNvSpPr>
            <a:spLocks noChangeArrowheads="1"/>
          </p:cNvSpPr>
          <p:nvPr/>
        </p:nvSpPr>
        <p:spPr bwMode="auto">
          <a:xfrm>
            <a:off x="3397250" y="4489450"/>
            <a:ext cx="130175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421" name="Oval 125"/>
          <p:cNvSpPr>
            <a:spLocks noChangeArrowheads="1"/>
          </p:cNvSpPr>
          <p:nvPr/>
        </p:nvSpPr>
        <p:spPr bwMode="auto">
          <a:xfrm>
            <a:off x="2962275" y="4954587"/>
            <a:ext cx="131763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422" name="Oval 126"/>
          <p:cNvSpPr>
            <a:spLocks noChangeArrowheads="1"/>
          </p:cNvSpPr>
          <p:nvPr/>
        </p:nvSpPr>
        <p:spPr bwMode="auto">
          <a:xfrm>
            <a:off x="4365625" y="2624137"/>
            <a:ext cx="131763" cy="1095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423" name="Oval 127"/>
          <p:cNvSpPr>
            <a:spLocks noChangeArrowheads="1"/>
          </p:cNvSpPr>
          <p:nvPr/>
        </p:nvSpPr>
        <p:spPr bwMode="auto">
          <a:xfrm>
            <a:off x="4249738" y="3082925"/>
            <a:ext cx="130175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424" name="Line 128"/>
          <p:cNvSpPr>
            <a:spLocks noChangeShapeType="1"/>
          </p:cNvSpPr>
          <p:nvPr/>
        </p:nvSpPr>
        <p:spPr bwMode="auto">
          <a:xfrm flipV="1">
            <a:off x="2033588" y="5126037"/>
            <a:ext cx="130175" cy="66675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425" name="Line 129"/>
          <p:cNvSpPr>
            <a:spLocks noChangeShapeType="1"/>
          </p:cNvSpPr>
          <p:nvPr/>
        </p:nvSpPr>
        <p:spPr bwMode="auto">
          <a:xfrm flipV="1">
            <a:off x="2033588" y="5214937"/>
            <a:ext cx="130175" cy="66675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426" name="Line 130"/>
          <p:cNvSpPr>
            <a:spLocks noChangeShapeType="1"/>
          </p:cNvSpPr>
          <p:nvPr/>
        </p:nvSpPr>
        <p:spPr bwMode="auto">
          <a:xfrm flipH="1">
            <a:off x="2247900" y="5324475"/>
            <a:ext cx="79375" cy="117475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427" name="Line 131"/>
          <p:cNvSpPr>
            <a:spLocks noChangeShapeType="1"/>
          </p:cNvSpPr>
          <p:nvPr/>
        </p:nvSpPr>
        <p:spPr bwMode="auto">
          <a:xfrm flipH="1">
            <a:off x="2354263" y="5324475"/>
            <a:ext cx="77787" cy="117475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428" name="Line 132"/>
          <p:cNvSpPr>
            <a:spLocks noChangeShapeType="1"/>
          </p:cNvSpPr>
          <p:nvPr/>
        </p:nvSpPr>
        <p:spPr bwMode="auto">
          <a:xfrm>
            <a:off x="4491038" y="2933700"/>
            <a:ext cx="452437" cy="0"/>
          </a:xfrm>
          <a:prstGeom prst="line">
            <a:avLst/>
          </a:prstGeom>
          <a:noFill/>
          <a:ln w="412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429" name="Freeform 133"/>
          <p:cNvSpPr>
            <a:spLocks/>
          </p:cNvSpPr>
          <p:nvPr/>
        </p:nvSpPr>
        <p:spPr bwMode="auto">
          <a:xfrm>
            <a:off x="4892675" y="2873375"/>
            <a:ext cx="228600" cy="120650"/>
          </a:xfrm>
          <a:custGeom>
            <a:avLst/>
            <a:gdLst>
              <a:gd name="T0" fmla="*/ 7 w 35"/>
              <a:gd name="T1" fmla="*/ 11 h 22"/>
              <a:gd name="T2" fmla="*/ 0 w 35"/>
              <a:gd name="T3" fmla="*/ 1 h 22"/>
              <a:gd name="T4" fmla="*/ 1 w 35"/>
              <a:gd name="T5" fmla="*/ 0 h 22"/>
              <a:gd name="T6" fmla="*/ 18 w 35"/>
              <a:gd name="T7" fmla="*/ 7 h 22"/>
              <a:gd name="T8" fmla="*/ 35 w 35"/>
              <a:gd name="T9" fmla="*/ 11 h 22"/>
              <a:gd name="T10" fmla="*/ 18 w 35"/>
              <a:gd name="T11" fmla="*/ 15 h 22"/>
              <a:gd name="T12" fmla="*/ 1 w 35"/>
              <a:gd name="T13" fmla="*/ 22 h 22"/>
              <a:gd name="T14" fmla="*/ 0 w 35"/>
              <a:gd name="T15" fmla="*/ 22 h 22"/>
              <a:gd name="T16" fmla="*/ 7 w 35"/>
              <a:gd name="T17" fmla="*/ 1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" h="22">
                <a:moveTo>
                  <a:pt x="7" y="11"/>
                </a:moveTo>
                <a:cubicBezTo>
                  <a:pt x="0" y="1"/>
                  <a:pt x="0" y="1"/>
                  <a:pt x="0" y="1"/>
                </a:cubicBezTo>
                <a:cubicBezTo>
                  <a:pt x="1" y="0"/>
                  <a:pt x="1" y="0"/>
                  <a:pt x="1" y="0"/>
                </a:cubicBezTo>
                <a:cubicBezTo>
                  <a:pt x="18" y="7"/>
                  <a:pt x="18" y="7"/>
                  <a:pt x="18" y="7"/>
                </a:cubicBezTo>
                <a:cubicBezTo>
                  <a:pt x="24" y="8"/>
                  <a:pt x="29" y="10"/>
                  <a:pt x="35" y="11"/>
                </a:cubicBezTo>
                <a:cubicBezTo>
                  <a:pt x="29" y="12"/>
                  <a:pt x="24" y="14"/>
                  <a:pt x="18" y="15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2"/>
                  <a:pt x="0" y="22"/>
                  <a:pt x="0" y="22"/>
                </a:cubicBezTo>
                <a:lnTo>
                  <a:pt x="7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7430" name="Rectangle 134"/>
          <p:cNvSpPr>
            <a:spLocks noChangeArrowheads="1"/>
          </p:cNvSpPr>
          <p:nvPr/>
        </p:nvSpPr>
        <p:spPr bwMode="auto">
          <a:xfrm>
            <a:off x="4413250" y="1831975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567431" name="Rectangle 135"/>
          <p:cNvSpPr>
            <a:spLocks noChangeArrowheads="1"/>
          </p:cNvSpPr>
          <p:nvPr/>
        </p:nvSpPr>
        <p:spPr bwMode="auto">
          <a:xfrm>
            <a:off x="4541838" y="19367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grpSp>
        <p:nvGrpSpPr>
          <p:cNvPr id="567441" name="Group 145"/>
          <p:cNvGrpSpPr>
            <a:grpSpLocks/>
          </p:cNvGrpSpPr>
          <p:nvPr/>
        </p:nvGrpSpPr>
        <p:grpSpPr bwMode="auto">
          <a:xfrm>
            <a:off x="3573463" y="1831975"/>
            <a:ext cx="1992312" cy="3238500"/>
            <a:chOff x="3451" y="903"/>
            <a:chExt cx="1255" cy="2040"/>
          </a:xfrm>
        </p:grpSpPr>
        <p:sp>
          <p:nvSpPr>
            <p:cNvPr id="567432" name="Rectangle 136"/>
            <p:cNvSpPr>
              <a:spLocks noChangeArrowheads="1"/>
            </p:cNvSpPr>
            <p:nvPr/>
          </p:nvSpPr>
          <p:spPr bwMode="auto">
            <a:xfrm>
              <a:off x="4504" y="903"/>
              <a:ext cx="7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S</a:t>
              </a:r>
              <a:endParaRPr lang="en-US" sz="1400" i="1" dirty="0">
                <a:latin typeface="Century Gothic"/>
                <a:cs typeface="Century Gothic"/>
              </a:endParaRPr>
            </a:p>
          </p:txBody>
        </p:sp>
        <p:grpSp>
          <p:nvGrpSpPr>
            <p:cNvPr id="567440" name="Group 144"/>
            <p:cNvGrpSpPr>
              <a:grpSpLocks/>
            </p:cNvGrpSpPr>
            <p:nvPr/>
          </p:nvGrpSpPr>
          <p:grpSpPr bwMode="auto">
            <a:xfrm>
              <a:off x="3451" y="969"/>
              <a:ext cx="1255" cy="1974"/>
              <a:chOff x="3451" y="969"/>
              <a:chExt cx="1255" cy="1974"/>
            </a:xfrm>
          </p:grpSpPr>
          <p:sp>
            <p:nvSpPr>
              <p:cNvPr id="567409" name="Freeform 113"/>
              <p:cNvSpPr>
                <a:spLocks/>
              </p:cNvSpPr>
              <p:nvPr/>
            </p:nvSpPr>
            <p:spPr bwMode="auto">
              <a:xfrm>
                <a:off x="3496" y="1118"/>
                <a:ext cx="1210" cy="1787"/>
              </a:xfrm>
              <a:custGeom>
                <a:avLst/>
                <a:gdLst>
                  <a:gd name="T0" fmla="*/ 258 w 293"/>
                  <a:gd name="T1" fmla="*/ 0 h 512"/>
                  <a:gd name="T2" fmla="*/ 0 w 293"/>
                  <a:gd name="T3" fmla="*/ 51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93" h="512">
                    <a:moveTo>
                      <a:pt x="258" y="0"/>
                    </a:moveTo>
                    <a:cubicBezTo>
                      <a:pt x="258" y="0"/>
                      <a:pt x="293" y="220"/>
                      <a:pt x="0" y="512"/>
                    </a:cubicBezTo>
                  </a:path>
                </a:pathLst>
              </a:custGeom>
              <a:noFill/>
              <a:ln w="41275" cap="flat">
                <a:solidFill>
                  <a:srgbClr val="EE313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567410" name="Oval 114"/>
              <p:cNvSpPr>
                <a:spLocks noChangeArrowheads="1"/>
              </p:cNvSpPr>
              <p:nvPr/>
            </p:nvSpPr>
            <p:spPr bwMode="auto">
              <a:xfrm>
                <a:off x="4530" y="1091"/>
                <a:ext cx="82" cy="7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567411" name="Oval 115"/>
              <p:cNvSpPr>
                <a:spLocks noChangeArrowheads="1"/>
              </p:cNvSpPr>
              <p:nvPr/>
            </p:nvSpPr>
            <p:spPr bwMode="auto">
              <a:xfrm>
                <a:off x="4496" y="1402"/>
                <a:ext cx="83" cy="6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567412" name="Oval 116"/>
              <p:cNvSpPr>
                <a:spLocks noChangeArrowheads="1"/>
              </p:cNvSpPr>
              <p:nvPr/>
            </p:nvSpPr>
            <p:spPr bwMode="auto">
              <a:xfrm>
                <a:off x="4401" y="1698"/>
                <a:ext cx="82" cy="7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567413" name="Oval 117"/>
              <p:cNvSpPr>
                <a:spLocks noChangeArrowheads="1"/>
              </p:cNvSpPr>
              <p:nvPr/>
            </p:nvSpPr>
            <p:spPr bwMode="auto">
              <a:xfrm>
                <a:off x="4248" y="1991"/>
                <a:ext cx="83" cy="7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567414" name="Oval 118"/>
              <p:cNvSpPr>
                <a:spLocks noChangeArrowheads="1"/>
              </p:cNvSpPr>
              <p:nvPr/>
            </p:nvSpPr>
            <p:spPr bwMode="auto">
              <a:xfrm>
                <a:off x="4050" y="2284"/>
                <a:ext cx="82" cy="7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567415" name="Oval 119"/>
              <p:cNvSpPr>
                <a:spLocks noChangeArrowheads="1"/>
              </p:cNvSpPr>
              <p:nvPr/>
            </p:nvSpPr>
            <p:spPr bwMode="auto">
              <a:xfrm>
                <a:off x="3781" y="2574"/>
                <a:ext cx="83" cy="7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567416" name="Oval 120"/>
              <p:cNvSpPr>
                <a:spLocks noChangeArrowheads="1"/>
              </p:cNvSpPr>
              <p:nvPr/>
            </p:nvSpPr>
            <p:spPr bwMode="auto">
              <a:xfrm>
                <a:off x="3451" y="2873"/>
                <a:ext cx="82" cy="7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567433" name="Rectangle 137"/>
              <p:cNvSpPr>
                <a:spLocks noChangeArrowheads="1"/>
              </p:cNvSpPr>
              <p:nvPr/>
            </p:nvSpPr>
            <p:spPr bwMode="auto">
              <a:xfrm>
                <a:off x="4586" y="969"/>
                <a:ext cx="63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1588" indent="-1588"/>
                <a:r>
                  <a:rPr lang="en-US" sz="140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2</a:t>
                </a:r>
                <a:endParaRPr lang="en-US" sz="1400">
                  <a:latin typeface="Century Gothic"/>
                  <a:cs typeface="Century Gothic"/>
                </a:endParaRPr>
              </a:p>
            </p:txBody>
          </p:sp>
        </p:grpSp>
      </p:grpSp>
      <p:sp>
        <p:nvSpPr>
          <p:cNvPr id="548930" name="TextBox 29"/>
          <p:cNvSpPr txBox="1">
            <a:spLocks noChangeArrowheads="1"/>
          </p:cNvSpPr>
          <p:nvPr/>
        </p:nvSpPr>
        <p:spPr bwMode="auto">
          <a:xfrm>
            <a:off x="533400" y="1236662"/>
            <a:ext cx="14747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latin typeface="Century Gothic"/>
                <a:ea typeface="MS PGothic" pitchFamily="34" charset="-128"/>
                <a:cs typeface="Century Gothic"/>
              </a:rPr>
              <a:t>Price of coffee beans (per pound)</a:t>
            </a:r>
          </a:p>
        </p:txBody>
      </p:sp>
      <p:sp>
        <p:nvSpPr>
          <p:cNvPr id="548931" name="TextBox 30"/>
          <p:cNvSpPr txBox="1">
            <a:spLocks noChangeArrowheads="1"/>
          </p:cNvSpPr>
          <p:nvPr/>
        </p:nvSpPr>
        <p:spPr bwMode="auto">
          <a:xfrm>
            <a:off x="4073525" y="5740400"/>
            <a:ext cx="2555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latin typeface="Century Gothic"/>
                <a:ea typeface="MS PGothic" pitchFamily="34" charset="-128"/>
                <a:cs typeface="Century Gothic"/>
              </a:rPr>
              <a:t>Quantity of coffee beans (billions of pounds)</a:t>
            </a:r>
          </a:p>
        </p:txBody>
      </p:sp>
      <p:sp>
        <p:nvSpPr>
          <p:cNvPr id="567436" name="TextBox 56"/>
          <p:cNvSpPr txBox="1">
            <a:spLocks noChangeArrowheads="1"/>
          </p:cNvSpPr>
          <p:nvPr/>
        </p:nvSpPr>
        <p:spPr bwMode="auto">
          <a:xfrm>
            <a:off x="4876800" y="4235960"/>
            <a:ext cx="14747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MS PGothic" pitchFamily="34" charset="-128"/>
                <a:cs typeface="Century Gothic"/>
              </a:rPr>
              <a:t>… is not the same thing as a shift of the supply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MS PGothic" pitchFamily="34" charset="-128"/>
                <a:cs typeface="Century Gothic"/>
              </a:rPr>
              <a:t>curve.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567437" name="TextBox 56"/>
          <p:cNvSpPr txBox="1">
            <a:spLocks noChangeArrowheads="1"/>
          </p:cNvSpPr>
          <p:nvPr/>
        </p:nvSpPr>
        <p:spPr bwMode="auto">
          <a:xfrm>
            <a:off x="2607731" y="2252660"/>
            <a:ext cx="14747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MS PGothic" pitchFamily="34" charset="-128"/>
                <a:cs typeface="Century Gothic"/>
              </a:rPr>
              <a:t>A movement along the supply curve…</a:t>
            </a:r>
          </a:p>
        </p:txBody>
      </p:sp>
      <p:sp>
        <p:nvSpPr>
          <p:cNvPr id="4" name="Oval 3"/>
          <p:cNvSpPr/>
          <p:nvPr/>
        </p:nvSpPr>
        <p:spPr>
          <a:xfrm>
            <a:off x="3703638" y="3962400"/>
            <a:ext cx="274320" cy="27432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3992880" y="3479802"/>
            <a:ext cx="274320" cy="27432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4163219" y="3012440"/>
            <a:ext cx="274320" cy="27432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9866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67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7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365" grpId="0" animBg="1"/>
      <p:bldP spid="567366" grpId="0" animBg="1"/>
      <p:bldP spid="567367" grpId="0" animBg="1"/>
      <p:bldP spid="567387" grpId="0" animBg="1"/>
      <p:bldP spid="567428" grpId="0" animBg="1"/>
      <p:bldP spid="567429" grpId="0" animBg="1"/>
      <p:bldP spid="567436" grpId="0"/>
      <p:bldP spid="567437" grpId="0"/>
      <p:bldP spid="4" grpId="0" animBg="1"/>
      <p:bldP spid="4" grpId="1" animBg="1"/>
      <p:bldP spid="74" grpId="0" animBg="1"/>
      <p:bldP spid="74" grpId="1" animBg="1"/>
      <p:bldP spid="75" grpId="0" animBg="1"/>
      <p:bldP spid="7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ChangeAspect="1" noChangeArrowheads="1"/>
          </p:cNvSpPr>
          <p:nvPr/>
        </p:nvSpPr>
        <p:spPr bwMode="auto">
          <a:xfrm>
            <a:off x="5715000" y="1106488"/>
            <a:ext cx="3429000" cy="16002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115888" lvl="1"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2400" dirty="0" smtClean="0">
                <a:latin typeface="Century Gothic"/>
                <a:cs typeface="Century Gothic"/>
              </a:rPr>
              <a:t>An </a:t>
            </a:r>
            <a:r>
              <a:rPr lang="en-US" sz="2400" dirty="0">
                <a:solidFill>
                  <a:srgbClr val="990033"/>
                </a:solidFill>
                <a:latin typeface="Century Gothic"/>
                <a:cs typeface="Century Gothic"/>
              </a:rPr>
              <a:t>i</a:t>
            </a:r>
            <a:r>
              <a:rPr lang="en-US" sz="2400" b="1" dirty="0" smtClean="0">
                <a:solidFill>
                  <a:srgbClr val="990033"/>
                </a:solidFill>
                <a:latin typeface="Century Gothic"/>
                <a:cs typeface="Century Gothic"/>
              </a:rPr>
              <a:t>ncrease </a:t>
            </a:r>
            <a:r>
              <a:rPr lang="en-US" sz="2400" b="1" dirty="0">
                <a:solidFill>
                  <a:srgbClr val="990033"/>
                </a:solidFill>
                <a:latin typeface="Century Gothic"/>
                <a:cs typeface="Century Gothic"/>
              </a:rPr>
              <a:t>in </a:t>
            </a:r>
            <a:r>
              <a:rPr lang="en-US" sz="2400" b="1" dirty="0" smtClean="0">
                <a:solidFill>
                  <a:srgbClr val="990033"/>
                </a:solidFill>
                <a:latin typeface="Century Gothic"/>
                <a:cs typeface="Century Gothic"/>
              </a:rPr>
              <a:t>supply</a:t>
            </a:r>
            <a:r>
              <a:rPr lang="en-US" sz="2400" dirty="0" smtClean="0">
                <a:solidFill>
                  <a:srgbClr val="990033"/>
                </a:solidFill>
                <a:latin typeface="Century Gothic"/>
                <a:cs typeface="Century Gothic"/>
              </a:rPr>
              <a:t> </a:t>
            </a:r>
            <a:r>
              <a:rPr lang="en-US" sz="2400" dirty="0">
                <a:latin typeface="Century Gothic"/>
                <a:cs typeface="Century Gothic"/>
              </a:rPr>
              <a:t>means a </a:t>
            </a:r>
            <a:r>
              <a:rPr lang="en-US" sz="2400" i="1" dirty="0">
                <a:latin typeface="Century Gothic"/>
                <a:cs typeface="Century Gothic"/>
              </a:rPr>
              <a:t>rightward</a:t>
            </a:r>
            <a:r>
              <a:rPr lang="en-US" sz="2400" dirty="0">
                <a:latin typeface="Century Gothic"/>
                <a:cs typeface="Century Gothic"/>
              </a:rPr>
              <a:t> shift of the supply </a:t>
            </a:r>
            <a:r>
              <a:rPr lang="en-US" sz="2400" dirty="0" smtClean="0">
                <a:latin typeface="Century Gothic"/>
                <a:cs typeface="Century Gothic"/>
              </a:rPr>
              <a:t>curve.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559107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SHIFTS OF THE SUPPLY CURVE</a:t>
            </a:r>
            <a:endParaRPr lang="en-US" sz="3600" dirty="0"/>
          </a:p>
        </p:txBody>
      </p:sp>
      <p:sp>
        <p:nvSpPr>
          <p:cNvPr id="559125" name="AutoShape 21"/>
          <p:cNvSpPr>
            <a:spLocks noChangeAspect="1" noChangeArrowheads="1" noTextEdit="1"/>
          </p:cNvSpPr>
          <p:nvPr/>
        </p:nvSpPr>
        <p:spPr bwMode="auto">
          <a:xfrm>
            <a:off x="304800" y="1447800"/>
            <a:ext cx="5410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59138" name="Freeform 34"/>
          <p:cNvSpPr>
            <a:spLocks/>
          </p:cNvSpPr>
          <p:nvPr/>
        </p:nvSpPr>
        <p:spPr bwMode="auto">
          <a:xfrm>
            <a:off x="833438" y="1465263"/>
            <a:ext cx="4870450" cy="4321175"/>
          </a:xfrm>
          <a:custGeom>
            <a:avLst/>
            <a:gdLst>
              <a:gd name="T0" fmla="*/ 3068 w 3068"/>
              <a:gd name="T1" fmla="*/ 2722 h 2722"/>
              <a:gd name="T2" fmla="*/ 0 w 3068"/>
              <a:gd name="T3" fmla="*/ 2722 h 2722"/>
              <a:gd name="T4" fmla="*/ 0 w 3068"/>
              <a:gd name="T5" fmla="*/ 0 h 2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68" h="2722">
                <a:moveTo>
                  <a:pt x="3068" y="2722"/>
                </a:moveTo>
                <a:lnTo>
                  <a:pt x="0" y="2722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59139" name="Line 35"/>
          <p:cNvSpPr>
            <a:spLocks noChangeShapeType="1"/>
          </p:cNvSpPr>
          <p:nvPr/>
        </p:nvSpPr>
        <p:spPr bwMode="auto">
          <a:xfrm flipH="1">
            <a:off x="4013200" y="2219325"/>
            <a:ext cx="1363663" cy="2819400"/>
          </a:xfrm>
          <a:prstGeom prst="line">
            <a:avLst/>
          </a:prstGeom>
          <a:noFill/>
          <a:ln w="47625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59140" name="Line 36"/>
          <p:cNvSpPr>
            <a:spLocks noChangeShapeType="1"/>
          </p:cNvSpPr>
          <p:nvPr/>
        </p:nvSpPr>
        <p:spPr bwMode="auto">
          <a:xfrm flipH="1">
            <a:off x="2565400" y="2219325"/>
            <a:ext cx="1363663" cy="2819400"/>
          </a:xfrm>
          <a:prstGeom prst="line">
            <a:avLst/>
          </a:prstGeom>
          <a:noFill/>
          <a:ln w="47625">
            <a:solidFill>
              <a:srgbClr val="FAC0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59141" name="Line 37"/>
          <p:cNvSpPr>
            <a:spLocks noChangeShapeType="1"/>
          </p:cNvSpPr>
          <p:nvPr/>
        </p:nvSpPr>
        <p:spPr bwMode="auto">
          <a:xfrm flipH="1">
            <a:off x="1117600" y="2219325"/>
            <a:ext cx="1365250" cy="2819400"/>
          </a:xfrm>
          <a:prstGeom prst="line">
            <a:avLst/>
          </a:prstGeom>
          <a:noFill/>
          <a:ln w="47625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59142" name="Rectangle 38"/>
          <p:cNvSpPr>
            <a:spLocks noChangeArrowheads="1"/>
          </p:cNvSpPr>
          <p:nvPr/>
        </p:nvSpPr>
        <p:spPr bwMode="auto">
          <a:xfrm>
            <a:off x="2439988" y="1906588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559143" name="Rectangle 39"/>
          <p:cNvSpPr>
            <a:spLocks noChangeArrowheads="1"/>
          </p:cNvSpPr>
          <p:nvPr/>
        </p:nvSpPr>
        <p:spPr bwMode="auto">
          <a:xfrm>
            <a:off x="2549525" y="201612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59144" name="Rectangle 40"/>
          <p:cNvSpPr>
            <a:spLocks noChangeArrowheads="1"/>
          </p:cNvSpPr>
          <p:nvPr/>
        </p:nvSpPr>
        <p:spPr bwMode="auto">
          <a:xfrm>
            <a:off x="3879850" y="1906588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559145" name="Rectangle 41"/>
          <p:cNvSpPr>
            <a:spLocks noChangeArrowheads="1"/>
          </p:cNvSpPr>
          <p:nvPr/>
        </p:nvSpPr>
        <p:spPr bwMode="auto">
          <a:xfrm>
            <a:off x="3990975" y="201612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59146" name="Rectangle 42"/>
          <p:cNvSpPr>
            <a:spLocks noChangeArrowheads="1"/>
          </p:cNvSpPr>
          <p:nvPr/>
        </p:nvSpPr>
        <p:spPr bwMode="auto">
          <a:xfrm>
            <a:off x="5321300" y="1906588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559147" name="Rectangle 43"/>
          <p:cNvSpPr>
            <a:spLocks noChangeArrowheads="1"/>
          </p:cNvSpPr>
          <p:nvPr/>
        </p:nvSpPr>
        <p:spPr bwMode="auto">
          <a:xfrm>
            <a:off x="5430838" y="201612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59148" name="Line 44"/>
          <p:cNvSpPr>
            <a:spLocks noChangeShapeType="1"/>
          </p:cNvSpPr>
          <p:nvPr/>
        </p:nvSpPr>
        <p:spPr bwMode="auto">
          <a:xfrm>
            <a:off x="3757613" y="3157538"/>
            <a:ext cx="931862" cy="0"/>
          </a:xfrm>
          <a:prstGeom prst="line">
            <a:avLst/>
          </a:prstGeom>
          <a:noFill/>
          <a:ln w="476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59149" name="Freeform 45"/>
          <p:cNvSpPr>
            <a:spLocks/>
          </p:cNvSpPr>
          <p:nvPr/>
        </p:nvSpPr>
        <p:spPr bwMode="auto">
          <a:xfrm>
            <a:off x="4641850" y="3103563"/>
            <a:ext cx="171450" cy="106362"/>
          </a:xfrm>
          <a:custGeom>
            <a:avLst/>
            <a:gdLst>
              <a:gd name="T0" fmla="*/ 5 w 29"/>
              <a:gd name="T1" fmla="*/ 9 h 18"/>
              <a:gd name="T2" fmla="*/ 0 w 29"/>
              <a:gd name="T3" fmla="*/ 1 h 18"/>
              <a:gd name="T4" fmla="*/ 0 w 29"/>
              <a:gd name="T5" fmla="*/ 0 h 18"/>
              <a:gd name="T6" fmla="*/ 14 w 29"/>
              <a:gd name="T7" fmla="*/ 6 h 18"/>
              <a:gd name="T8" fmla="*/ 29 w 29"/>
              <a:gd name="T9" fmla="*/ 9 h 18"/>
              <a:gd name="T10" fmla="*/ 14 w 29"/>
              <a:gd name="T11" fmla="*/ 12 h 18"/>
              <a:gd name="T12" fmla="*/ 0 w 29"/>
              <a:gd name="T13" fmla="*/ 18 h 18"/>
              <a:gd name="T14" fmla="*/ 0 w 29"/>
              <a:gd name="T15" fmla="*/ 18 h 18"/>
              <a:gd name="T16" fmla="*/ 5 w 29"/>
              <a:gd name="T17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18">
                <a:moveTo>
                  <a:pt x="5" y="9"/>
                </a:move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14" y="6"/>
                  <a:pt x="14" y="6"/>
                  <a:pt x="14" y="6"/>
                </a:cubicBezTo>
                <a:cubicBezTo>
                  <a:pt x="19" y="7"/>
                  <a:pt x="24" y="8"/>
                  <a:pt x="29" y="9"/>
                </a:cubicBezTo>
                <a:cubicBezTo>
                  <a:pt x="24" y="10"/>
                  <a:pt x="19" y="11"/>
                  <a:pt x="14" y="12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lnTo>
                  <a:pt x="5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59150" name="Line 46"/>
          <p:cNvSpPr>
            <a:spLocks noChangeShapeType="1"/>
          </p:cNvSpPr>
          <p:nvPr/>
        </p:nvSpPr>
        <p:spPr bwMode="auto">
          <a:xfrm flipH="1">
            <a:off x="1728788" y="4130675"/>
            <a:ext cx="979487" cy="0"/>
          </a:xfrm>
          <a:prstGeom prst="line">
            <a:avLst/>
          </a:prstGeom>
          <a:noFill/>
          <a:ln w="476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59151" name="Freeform 47"/>
          <p:cNvSpPr>
            <a:spLocks/>
          </p:cNvSpPr>
          <p:nvPr/>
        </p:nvSpPr>
        <p:spPr bwMode="auto">
          <a:xfrm>
            <a:off x="1622425" y="4083050"/>
            <a:ext cx="147638" cy="101600"/>
          </a:xfrm>
          <a:custGeom>
            <a:avLst/>
            <a:gdLst>
              <a:gd name="T0" fmla="*/ 20 w 25"/>
              <a:gd name="T1" fmla="*/ 8 h 17"/>
              <a:gd name="T2" fmla="*/ 25 w 25"/>
              <a:gd name="T3" fmla="*/ 17 h 17"/>
              <a:gd name="T4" fmla="*/ 25 w 25"/>
              <a:gd name="T5" fmla="*/ 17 h 17"/>
              <a:gd name="T6" fmla="*/ 13 w 25"/>
              <a:gd name="T7" fmla="*/ 12 h 17"/>
              <a:gd name="T8" fmla="*/ 0 w 25"/>
              <a:gd name="T9" fmla="*/ 8 h 17"/>
              <a:gd name="T10" fmla="*/ 13 w 25"/>
              <a:gd name="T11" fmla="*/ 5 h 17"/>
              <a:gd name="T12" fmla="*/ 25 w 25"/>
              <a:gd name="T13" fmla="*/ 0 h 17"/>
              <a:gd name="T14" fmla="*/ 25 w 25"/>
              <a:gd name="T15" fmla="*/ 0 h 17"/>
              <a:gd name="T16" fmla="*/ 20 w 25"/>
              <a:gd name="T17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" h="17">
                <a:moveTo>
                  <a:pt x="20" y="8"/>
                </a:move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13" y="12"/>
                  <a:pt x="13" y="12"/>
                  <a:pt x="13" y="12"/>
                </a:cubicBezTo>
                <a:cubicBezTo>
                  <a:pt x="9" y="11"/>
                  <a:pt x="4" y="10"/>
                  <a:pt x="0" y="8"/>
                </a:cubicBezTo>
                <a:cubicBezTo>
                  <a:pt x="4" y="7"/>
                  <a:pt x="9" y="6"/>
                  <a:pt x="13" y="5"/>
                </a:cubicBez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  <a:lnTo>
                  <a:pt x="2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59152" name="Freeform 48"/>
          <p:cNvSpPr>
            <a:spLocks/>
          </p:cNvSpPr>
          <p:nvPr/>
        </p:nvSpPr>
        <p:spPr bwMode="auto">
          <a:xfrm>
            <a:off x="1524000" y="4302657"/>
            <a:ext cx="1100665" cy="557212"/>
          </a:xfrm>
          <a:custGeom>
            <a:avLst/>
            <a:gdLst>
              <a:gd name="T0" fmla="*/ 152 w 152"/>
              <a:gd name="T1" fmla="*/ 86 h 94"/>
              <a:gd name="T2" fmla="*/ 143 w 152"/>
              <a:gd name="T3" fmla="*/ 94 h 94"/>
              <a:gd name="T4" fmla="*/ 10 w 152"/>
              <a:gd name="T5" fmla="*/ 94 h 94"/>
              <a:gd name="T6" fmla="*/ 0 w 152"/>
              <a:gd name="T7" fmla="*/ 86 h 94"/>
              <a:gd name="T8" fmla="*/ 0 w 152"/>
              <a:gd name="T9" fmla="*/ 9 h 94"/>
              <a:gd name="T10" fmla="*/ 10 w 152"/>
              <a:gd name="T11" fmla="*/ 0 h 94"/>
              <a:gd name="T12" fmla="*/ 143 w 152"/>
              <a:gd name="T13" fmla="*/ 0 h 94"/>
              <a:gd name="T14" fmla="*/ 152 w 152"/>
              <a:gd name="T15" fmla="*/ 9 h 94"/>
              <a:gd name="T16" fmla="*/ 152 w 152"/>
              <a:gd name="T17" fmla="*/ 86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2" h="94">
                <a:moveTo>
                  <a:pt x="152" y="86"/>
                </a:moveTo>
                <a:cubicBezTo>
                  <a:pt x="152" y="90"/>
                  <a:pt x="148" y="94"/>
                  <a:pt x="143" y="94"/>
                </a:cubicBezTo>
                <a:cubicBezTo>
                  <a:pt x="10" y="94"/>
                  <a:pt x="10" y="94"/>
                  <a:pt x="10" y="94"/>
                </a:cubicBezTo>
                <a:cubicBezTo>
                  <a:pt x="5" y="94"/>
                  <a:pt x="0" y="90"/>
                  <a:pt x="0" y="86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5" y="0"/>
                  <a:pt x="10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8" y="0"/>
                  <a:pt x="152" y="4"/>
                  <a:pt x="152" y="9"/>
                </a:cubicBezTo>
                <a:lnTo>
                  <a:pt x="152" y="86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59158" name="Freeform 54"/>
          <p:cNvSpPr>
            <a:spLocks/>
          </p:cNvSpPr>
          <p:nvPr/>
        </p:nvSpPr>
        <p:spPr bwMode="auto">
          <a:xfrm>
            <a:off x="3935413" y="2514600"/>
            <a:ext cx="1017587" cy="565150"/>
          </a:xfrm>
          <a:custGeom>
            <a:avLst/>
            <a:gdLst>
              <a:gd name="T0" fmla="*/ 153 w 153"/>
              <a:gd name="T1" fmla="*/ 86 h 95"/>
              <a:gd name="T2" fmla="*/ 144 w 153"/>
              <a:gd name="T3" fmla="*/ 95 h 95"/>
              <a:gd name="T4" fmla="*/ 9 w 153"/>
              <a:gd name="T5" fmla="*/ 95 h 95"/>
              <a:gd name="T6" fmla="*/ 0 w 153"/>
              <a:gd name="T7" fmla="*/ 86 h 95"/>
              <a:gd name="T8" fmla="*/ 0 w 153"/>
              <a:gd name="T9" fmla="*/ 9 h 95"/>
              <a:gd name="T10" fmla="*/ 9 w 153"/>
              <a:gd name="T11" fmla="*/ 0 h 95"/>
              <a:gd name="T12" fmla="*/ 144 w 153"/>
              <a:gd name="T13" fmla="*/ 0 h 95"/>
              <a:gd name="T14" fmla="*/ 153 w 153"/>
              <a:gd name="T15" fmla="*/ 9 h 95"/>
              <a:gd name="T16" fmla="*/ 153 w 153"/>
              <a:gd name="T17" fmla="*/ 8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3" h="95">
                <a:moveTo>
                  <a:pt x="153" y="86"/>
                </a:moveTo>
                <a:cubicBezTo>
                  <a:pt x="153" y="91"/>
                  <a:pt x="149" y="95"/>
                  <a:pt x="144" y="95"/>
                </a:cubicBezTo>
                <a:cubicBezTo>
                  <a:pt x="9" y="95"/>
                  <a:pt x="9" y="95"/>
                  <a:pt x="9" y="95"/>
                </a:cubicBezTo>
                <a:cubicBezTo>
                  <a:pt x="4" y="95"/>
                  <a:pt x="0" y="91"/>
                  <a:pt x="0" y="86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4" y="0"/>
                  <a:pt x="9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9" y="0"/>
                  <a:pt x="153" y="4"/>
                  <a:pt x="153" y="9"/>
                </a:cubicBezTo>
                <a:lnTo>
                  <a:pt x="153" y="86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0" name="TextBox 29"/>
          <p:cNvSpPr txBox="1">
            <a:spLocks noChangeArrowheads="1"/>
          </p:cNvSpPr>
          <p:nvPr/>
        </p:nvSpPr>
        <p:spPr bwMode="auto">
          <a:xfrm>
            <a:off x="-76200" y="1371600"/>
            <a:ext cx="1143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>
                <a:latin typeface="Century Gothic"/>
                <a:ea typeface="MS PGothic" pitchFamily="34" charset="-128"/>
                <a:cs typeface="Century Gothic"/>
              </a:rPr>
              <a:t>Price</a:t>
            </a:r>
          </a:p>
        </p:txBody>
      </p:sp>
      <p:sp>
        <p:nvSpPr>
          <p:cNvPr id="21" name="TextBox 29"/>
          <p:cNvSpPr txBox="1">
            <a:spLocks noChangeArrowheads="1"/>
          </p:cNvSpPr>
          <p:nvPr/>
        </p:nvSpPr>
        <p:spPr bwMode="auto">
          <a:xfrm>
            <a:off x="4648200" y="5867400"/>
            <a:ext cx="1143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latin typeface="Century Gothic"/>
                <a:ea typeface="MS PGothic" pitchFamily="34" charset="-128"/>
                <a:cs typeface="Century Gothic"/>
              </a:rPr>
              <a:t>Quantity</a:t>
            </a:r>
          </a:p>
        </p:txBody>
      </p:sp>
      <p:sp>
        <p:nvSpPr>
          <p:cNvPr id="559166" name="TextBox 56"/>
          <p:cNvSpPr txBox="1">
            <a:spLocks noChangeArrowheads="1"/>
          </p:cNvSpPr>
          <p:nvPr/>
        </p:nvSpPr>
        <p:spPr bwMode="auto">
          <a:xfrm>
            <a:off x="1515530" y="4326466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MS PGothic" pitchFamily="34" charset="-128"/>
                <a:cs typeface="Century Gothic"/>
              </a:rPr>
              <a:t>Decrease in supply</a:t>
            </a:r>
          </a:p>
        </p:txBody>
      </p:sp>
      <p:sp>
        <p:nvSpPr>
          <p:cNvPr id="559167" name="TextBox 56"/>
          <p:cNvSpPr txBox="1">
            <a:spLocks noChangeArrowheads="1"/>
          </p:cNvSpPr>
          <p:nvPr/>
        </p:nvSpPr>
        <p:spPr bwMode="auto">
          <a:xfrm>
            <a:off x="3936999" y="2531534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>
              <a:spcBef>
                <a:spcPct val="0"/>
              </a:spcBef>
              <a:defRPr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9pPr>
          </a:lstStyle>
          <a:p>
            <a:r>
              <a:rPr lang="en-US" dirty="0">
                <a:latin typeface="Century Gothic"/>
                <a:cs typeface="Century Gothic"/>
              </a:rPr>
              <a:t>Increase in supply</a:t>
            </a:r>
          </a:p>
        </p:txBody>
      </p:sp>
      <p:sp>
        <p:nvSpPr>
          <p:cNvPr id="559168" name="Rectangle 64"/>
          <p:cNvSpPr>
            <a:spLocks noChangeAspect="1" noChangeArrowheads="1"/>
          </p:cNvSpPr>
          <p:nvPr/>
        </p:nvSpPr>
        <p:spPr bwMode="auto">
          <a:xfrm>
            <a:off x="5725297" y="2641685"/>
            <a:ext cx="3429000" cy="15335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115888" lvl="1"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2400" dirty="0" smtClean="0">
                <a:latin typeface="Century Gothic"/>
                <a:cs typeface="Century Gothic"/>
              </a:rPr>
              <a:t>A </a:t>
            </a:r>
            <a:r>
              <a:rPr lang="en-US" sz="2400" b="1" dirty="0" smtClean="0">
                <a:solidFill>
                  <a:srgbClr val="990033"/>
                </a:solidFill>
                <a:latin typeface="Century Gothic"/>
                <a:cs typeface="Century Gothic"/>
              </a:rPr>
              <a:t>decrease </a:t>
            </a:r>
            <a:r>
              <a:rPr lang="en-US" sz="2400" b="1" dirty="0">
                <a:solidFill>
                  <a:srgbClr val="990033"/>
                </a:solidFill>
                <a:latin typeface="Century Gothic"/>
                <a:cs typeface="Century Gothic"/>
              </a:rPr>
              <a:t>in </a:t>
            </a:r>
            <a:r>
              <a:rPr lang="en-US" sz="2400" b="1" dirty="0" smtClean="0">
                <a:solidFill>
                  <a:srgbClr val="990033"/>
                </a:solidFill>
                <a:latin typeface="Century Gothic"/>
                <a:cs typeface="Century Gothic"/>
              </a:rPr>
              <a:t>supply </a:t>
            </a:r>
            <a:r>
              <a:rPr lang="en-US" sz="2400" dirty="0">
                <a:latin typeface="Century Gothic"/>
                <a:cs typeface="Century Gothic"/>
              </a:rPr>
              <a:t>means a </a:t>
            </a:r>
            <a:r>
              <a:rPr lang="en-US" sz="2400" i="1" dirty="0">
                <a:latin typeface="Century Gothic"/>
                <a:cs typeface="Century Gothic"/>
              </a:rPr>
              <a:t>leftward</a:t>
            </a:r>
            <a:r>
              <a:rPr lang="en-US" sz="2400" dirty="0">
                <a:latin typeface="Century Gothic"/>
                <a:cs typeface="Century Gothic"/>
              </a:rPr>
              <a:t> shift of the supply </a:t>
            </a:r>
            <a:r>
              <a:rPr lang="en-US" sz="2400" dirty="0" smtClean="0">
                <a:latin typeface="Century Gothic"/>
                <a:cs typeface="Century Gothic"/>
              </a:rPr>
              <a:t>curve.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086987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9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9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9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9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9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9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9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9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9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9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9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06" grpId="0"/>
      <p:bldP spid="559139" grpId="0" animBg="1"/>
      <p:bldP spid="559141" grpId="0" animBg="1"/>
      <p:bldP spid="559142" grpId="0"/>
      <p:bldP spid="559143" grpId="0"/>
      <p:bldP spid="559146" grpId="0"/>
      <p:bldP spid="559147" grpId="0"/>
      <p:bldP spid="559148" grpId="0" animBg="1"/>
      <p:bldP spid="559149" grpId="0" animBg="1"/>
      <p:bldP spid="559150" grpId="0" animBg="1"/>
      <p:bldP spid="559151" grpId="0" animBg="1"/>
      <p:bldP spid="559152" grpId="0" animBg="1"/>
      <p:bldP spid="559158" grpId="0" animBg="1"/>
      <p:bldP spid="559166" grpId="0"/>
      <p:bldP spid="559167" grpId="0"/>
      <p:bldP spid="55916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906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/>
              <a:t>UNDERSTANDING SHIFTS OF THE SUPPLY CURVE</a:t>
            </a:r>
            <a:endParaRPr lang="en-US" sz="40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7282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839200" cy="4495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ＭＳ Ｐゴシック" pitchFamily="34" charset="-128"/>
                <a:cs typeface="Arial" charset="0"/>
              </a:rPr>
              <a:t>Important supply shifters include changes in:</a:t>
            </a:r>
          </a:p>
          <a:p>
            <a:pPr marL="971550" lvl="1" indent="-514350" fontAlgn="auto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en-US" sz="3200" dirty="0" smtClean="0">
                <a:solidFill>
                  <a:srgbClr val="990033"/>
                </a:solidFill>
                <a:ea typeface="+mj-ea"/>
                <a:cs typeface="+mj-cs"/>
              </a:rPr>
              <a:t>input prices.</a:t>
            </a:r>
            <a:endParaRPr lang="en-US" sz="3200" dirty="0">
              <a:solidFill>
                <a:srgbClr val="990033"/>
              </a:solidFill>
              <a:ea typeface="+mj-ea"/>
              <a:cs typeface="+mj-cs"/>
            </a:endParaRPr>
          </a:p>
          <a:p>
            <a:pPr marL="971550" lvl="1" indent="-514350" fontAlgn="auto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en-US" sz="3200" dirty="0" smtClean="0">
                <a:solidFill>
                  <a:srgbClr val="990033"/>
                </a:solidFill>
                <a:ea typeface="+mj-ea"/>
                <a:cs typeface="+mj-cs"/>
              </a:rPr>
              <a:t>the prices </a:t>
            </a:r>
            <a:r>
              <a:rPr lang="en-US" sz="3200" dirty="0">
                <a:solidFill>
                  <a:srgbClr val="990033"/>
                </a:solidFill>
                <a:ea typeface="+mj-ea"/>
                <a:cs typeface="+mj-cs"/>
              </a:rPr>
              <a:t>of related goods or </a:t>
            </a:r>
            <a:r>
              <a:rPr lang="en-US" sz="3200" dirty="0" smtClean="0">
                <a:solidFill>
                  <a:srgbClr val="990033"/>
                </a:solidFill>
                <a:ea typeface="+mj-ea"/>
                <a:cs typeface="+mj-cs"/>
              </a:rPr>
              <a:t>services.</a:t>
            </a:r>
            <a:endParaRPr lang="en-US" sz="3200" dirty="0">
              <a:solidFill>
                <a:srgbClr val="990033"/>
              </a:solidFill>
              <a:ea typeface="+mj-ea"/>
              <a:cs typeface="+mj-cs"/>
            </a:endParaRPr>
          </a:p>
          <a:p>
            <a:pPr marL="971550" lvl="1" indent="-514350" fontAlgn="auto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en-US" sz="3200" dirty="0" smtClean="0">
                <a:solidFill>
                  <a:srgbClr val="990033"/>
                </a:solidFill>
                <a:ea typeface="+mj-ea"/>
                <a:cs typeface="+mj-cs"/>
              </a:rPr>
              <a:t>technology.</a:t>
            </a:r>
            <a:endParaRPr lang="en-US" sz="3200" dirty="0">
              <a:solidFill>
                <a:srgbClr val="990033"/>
              </a:solidFill>
              <a:ea typeface="+mj-ea"/>
              <a:cs typeface="+mj-cs"/>
            </a:endParaRPr>
          </a:p>
          <a:p>
            <a:pPr marL="971550" lvl="1" indent="-514350" fontAlgn="auto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en-US" sz="3200" dirty="0" smtClean="0">
                <a:solidFill>
                  <a:srgbClr val="990033"/>
                </a:solidFill>
                <a:ea typeface="+mj-ea"/>
                <a:cs typeface="+mj-cs"/>
              </a:rPr>
              <a:t>expectations.</a:t>
            </a:r>
            <a:endParaRPr lang="en-US" sz="3200" dirty="0">
              <a:solidFill>
                <a:srgbClr val="990033"/>
              </a:solidFill>
              <a:ea typeface="+mj-ea"/>
              <a:cs typeface="+mj-cs"/>
            </a:endParaRPr>
          </a:p>
          <a:p>
            <a:pPr marL="971550" lvl="1" indent="-514350" fontAlgn="auto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en-US" sz="3200" dirty="0" smtClean="0">
                <a:solidFill>
                  <a:srgbClr val="990033"/>
                </a:solidFill>
                <a:ea typeface="+mj-ea"/>
                <a:cs typeface="+mj-cs"/>
              </a:rPr>
              <a:t>the number </a:t>
            </a:r>
            <a:r>
              <a:rPr lang="en-US" sz="3200" dirty="0">
                <a:solidFill>
                  <a:srgbClr val="990033"/>
                </a:solidFill>
                <a:ea typeface="+mj-ea"/>
                <a:cs typeface="+mj-cs"/>
              </a:rPr>
              <a:t>of </a:t>
            </a:r>
            <a:r>
              <a:rPr lang="en-US" sz="3200" dirty="0" smtClean="0">
                <a:solidFill>
                  <a:srgbClr val="990033"/>
                </a:solidFill>
                <a:ea typeface="+mj-ea"/>
                <a:cs typeface="+mj-cs"/>
              </a:rPr>
              <a:t>producers.</a:t>
            </a:r>
            <a:endParaRPr lang="en-US" sz="3200" dirty="0">
              <a:solidFill>
                <a:srgbClr val="990033"/>
              </a:solidFill>
              <a:ea typeface="+mj-ea"/>
              <a:cs typeface="+mj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494" name="TextBox 6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ndara" pitchFamily="34" charset="0"/>
                <a:hlinkClick r:id="rId3" action="ppaction://hlinksldjump"/>
              </a:rPr>
              <a:t>Back to Table of contents</a:t>
            </a:r>
            <a:endParaRPr lang="en-US" sz="1000">
              <a:latin typeface="Candara" pitchFamily="34" charset="0"/>
            </a:endParaRPr>
          </a:p>
          <a:p>
            <a:pPr eaLnBrk="1" hangingPunct="1"/>
            <a:endParaRPr lang="en-US" sz="1000">
              <a:latin typeface="Candar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04728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7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7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7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7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9BBB59"/>
                </a:solidFill>
                <a:latin typeface="Century Gothic"/>
              </a:rPr>
              <a:t>CHANGES IN INPUT PRICES</a:t>
            </a:r>
            <a:endParaRPr lang="en-US" sz="4000" dirty="0">
              <a:solidFill>
                <a:srgbClr val="9BBB59"/>
              </a:solidFill>
              <a:latin typeface="Century Gothic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838200"/>
            <a:ext cx="8839200" cy="4800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 decrease in the price of an input (all else equal)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increases profits </a:t>
            </a:r>
            <a:r>
              <a:rPr lang="en-US" dirty="0" smtClean="0"/>
              <a:t>and encourages more supply (and vice versa).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What will happen to the number of new businesses if the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government reduces the fees and red tape associated with new business licenses? </a:t>
            </a:r>
            <a:r>
              <a:rPr lang="en-US" dirty="0" smtClean="0"/>
              <a:t>What happens if the fees rise?</a:t>
            </a:r>
          </a:p>
        </p:txBody>
      </p:sp>
      <p:sp>
        <p:nvSpPr>
          <p:cNvPr id="6" name="Oval 5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64518" name="TextBox 6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entury Gothic"/>
                <a:cs typeface="Century Gothic"/>
                <a:hlinkClick r:id="rId3" action="ppaction://hlinksldjump"/>
              </a:rPr>
              <a:t>Back to Table of contents</a:t>
            </a:r>
            <a:endParaRPr lang="en-US" sz="1000">
              <a:latin typeface="Century Gothic"/>
              <a:cs typeface="Century Gothic"/>
            </a:endParaRPr>
          </a:p>
          <a:p>
            <a:pPr eaLnBrk="1" hangingPunct="1"/>
            <a:endParaRPr lang="en-US" sz="1000">
              <a:latin typeface="Century Gothic"/>
              <a:cs typeface="Century Gothic"/>
            </a:endParaRPr>
          </a:p>
        </p:txBody>
      </p:sp>
      <p:pic>
        <p:nvPicPr>
          <p:cNvPr id="645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4329113"/>
            <a:ext cx="29718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09245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screen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 bwMode="auto">
          <a:solidFill>
            <a:schemeClr val="bg1">
              <a:alpha val="59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9BBB59"/>
                </a:solidFill>
              </a:rPr>
              <a:t>CHANGES IN INPUT PRICES</a:t>
            </a:r>
          </a:p>
        </p:txBody>
      </p:sp>
      <p:sp>
        <p:nvSpPr>
          <p:cNvPr id="51203" name="Content Placeholder 3"/>
          <p:cNvSpPr>
            <a:spLocks noGrp="1"/>
          </p:cNvSpPr>
          <p:nvPr>
            <p:ph idx="1"/>
          </p:nvPr>
        </p:nvSpPr>
        <p:spPr>
          <a:xfrm>
            <a:off x="0" y="3505200"/>
            <a:ext cx="9144000" cy="1447800"/>
          </a:xfrm>
          <a:solidFill>
            <a:schemeClr val="bg1">
              <a:alpha val="59000"/>
            </a:schemeClr>
          </a:solidFill>
        </p:spPr>
        <p:txBody>
          <a:bodyPr>
            <a:normAutofit/>
          </a:bodyPr>
          <a:lstStyle/>
          <a:p>
            <a:pPr marL="0" lvl="1"/>
            <a:r>
              <a:rPr lang="en-US" sz="3000" dirty="0" smtClean="0">
                <a:cs typeface="Arial" charset="0"/>
              </a:rPr>
              <a:t>When the price of cotton drops, the supply of </a:t>
            </a:r>
          </a:p>
          <a:p>
            <a:pPr marL="0" lvl="1"/>
            <a:r>
              <a:rPr lang="en-US" sz="3000" dirty="0">
                <a:cs typeface="Arial" charset="0"/>
              </a:rPr>
              <a:t>b</a:t>
            </a:r>
            <a:r>
              <a:rPr lang="en-US" sz="3000" dirty="0" smtClean="0">
                <a:cs typeface="Arial" charset="0"/>
              </a:rPr>
              <a:t>lue jeans increases.</a:t>
            </a:r>
          </a:p>
        </p:txBody>
      </p:sp>
      <p:sp>
        <p:nvSpPr>
          <p:cNvPr id="7" name="Oval 6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543" name="TextBox 7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solidFill>
                  <a:prstClr val="black"/>
                </a:solidFill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1000">
              <a:solidFill>
                <a:prstClr val="black"/>
              </a:solidFill>
              <a:latin typeface="Candara" pitchFamily="34" charset="0"/>
            </a:endParaRPr>
          </a:p>
          <a:p>
            <a:pPr eaLnBrk="1" hangingPunct="1"/>
            <a:endParaRPr lang="en-US" sz="100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967898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570037"/>
            <a:ext cx="8839200" cy="4525963"/>
          </a:xfrm>
        </p:spPr>
        <p:txBody>
          <a:bodyPr/>
          <a:lstStyle/>
          <a:p>
            <a:pPr marL="617220" indent="-342900" fontAlgn="auto">
              <a:spcAft>
                <a:spcPts val="1200"/>
              </a:spcAft>
              <a:buClr>
                <a:schemeClr val="accent3"/>
              </a:buClr>
              <a:buFont typeface="Wingdings" charset="2"/>
              <a:buChar char="§"/>
              <a:defRPr/>
            </a:pPr>
            <a:r>
              <a:rPr lang="en-US" sz="2400" dirty="0"/>
              <a:t>What is a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3" action="ppaction://hlinksldjump"/>
              </a:rPr>
              <a:t>competitive market </a:t>
            </a:r>
            <a:r>
              <a:rPr lang="en-US" sz="2400" dirty="0">
                <a:solidFill>
                  <a:schemeClr val="accent1"/>
                </a:solidFill>
              </a:rPr>
              <a:t>?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/>
              <a:t>How is it described by the supply and demand model?</a:t>
            </a:r>
          </a:p>
          <a:p>
            <a:pPr marL="617220" indent="-342900" fontAlgn="auto">
              <a:spcAft>
                <a:spcPts val="1200"/>
              </a:spcAft>
              <a:buClr>
                <a:schemeClr val="accent3"/>
              </a:buClr>
              <a:buFont typeface="Wingdings" charset="2"/>
              <a:buChar char="§"/>
              <a:defRPr/>
            </a:pPr>
            <a:r>
              <a:rPr lang="en-US" sz="2400" dirty="0"/>
              <a:t>What is a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demand curve? </a:t>
            </a:r>
            <a:r>
              <a:rPr lang="en-US" sz="2400" dirty="0">
                <a:hlinkClick r:id="rId4" action="ppaction://hlinksldjump"/>
              </a:rPr>
              <a:t> </a:t>
            </a:r>
            <a:r>
              <a:rPr lang="en-US" sz="2400" dirty="0"/>
              <a:t>What is a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5" action="ppaction://hlinksldjump"/>
              </a:rPr>
              <a:t>supply curve</a:t>
            </a:r>
            <a:r>
              <a:rPr lang="en-US" sz="2400" dirty="0">
                <a:solidFill>
                  <a:schemeClr val="accent1"/>
                </a:solidFill>
                <a:hlinkClick r:id="rId5" action="ppaction://hlinksldjump"/>
              </a:rPr>
              <a:t>?</a:t>
            </a:r>
            <a:endParaRPr lang="en-US" sz="2400" dirty="0">
              <a:solidFill>
                <a:schemeClr val="accent1"/>
              </a:solidFill>
            </a:endParaRPr>
          </a:p>
          <a:p>
            <a:pPr marL="617220" indent="-342900" fontAlgn="auto">
              <a:spcAft>
                <a:spcPts val="1200"/>
              </a:spcAft>
              <a:buClr>
                <a:schemeClr val="accent3"/>
              </a:buClr>
              <a:buFont typeface="Wingdings" charset="2"/>
              <a:buChar char="§"/>
              <a:defRPr/>
            </a:pPr>
            <a:r>
              <a:rPr lang="en-US" sz="2400" dirty="0"/>
              <a:t>What’s the difference between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6" action="ppaction://hlinksldjump"/>
              </a:rPr>
              <a:t>movements along a curve </a:t>
            </a:r>
            <a:r>
              <a:rPr lang="en-US" sz="2400" dirty="0">
                <a:hlinkClick r:id="rId6" action="ppaction://hlinksldjump"/>
              </a:rPr>
              <a:t>and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6" action="ppaction://hlinksldjump"/>
              </a:rPr>
              <a:t>shifts of a curve?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617220" indent="-342900" fontAlgn="auto">
              <a:spcAft>
                <a:spcPts val="1200"/>
              </a:spcAft>
              <a:buClr>
                <a:schemeClr val="accent3"/>
              </a:buClr>
              <a:buFont typeface="Wingdings" charset="2"/>
              <a:buChar char="§"/>
              <a:defRPr/>
            </a:pPr>
            <a:r>
              <a:rPr lang="en-US" sz="2400" dirty="0"/>
              <a:t>How do supply and demand curves determine a market’s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7" action="ppaction://hlinksldjump"/>
              </a:rPr>
              <a:t>equilibrium price </a:t>
            </a:r>
            <a:r>
              <a:rPr lang="en-US" sz="2400" dirty="0">
                <a:hlinkClick r:id="rId7" action="ppaction://hlinksldjump"/>
              </a:rPr>
              <a:t>and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7" action="ppaction://hlinksldjump"/>
              </a:rPr>
              <a:t>equilibrium quantity?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617220" indent="-342900" fontAlgn="auto">
              <a:spcAft>
                <a:spcPts val="1200"/>
              </a:spcAft>
              <a:buClr>
                <a:schemeClr val="accent3"/>
              </a:buClr>
              <a:buFont typeface="Wingdings" charset="2"/>
              <a:buChar char="§"/>
              <a:defRPr/>
            </a:pPr>
            <a:r>
              <a:rPr lang="en-US" sz="2400" dirty="0"/>
              <a:t>If there’s a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8" action="ppaction://hlinksldjump"/>
              </a:rPr>
              <a:t>shortage</a:t>
            </a:r>
            <a:r>
              <a:rPr lang="en-US" sz="2400" dirty="0">
                <a:hlinkClick r:id="rId8" action="ppaction://hlinksldjump"/>
              </a:rPr>
              <a:t> or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8" action="ppaction://hlinksldjump"/>
              </a:rPr>
              <a:t>surplus,</a:t>
            </a:r>
            <a:r>
              <a:rPr lang="en-US" sz="2400" dirty="0">
                <a:hlinkClick r:id="rId8" action="ppaction://hlinksldjump"/>
              </a:rPr>
              <a:t> </a:t>
            </a:r>
            <a:r>
              <a:rPr lang="en-US" sz="2400" dirty="0"/>
              <a:t>how does price moves the market back to equilibrium?</a:t>
            </a:r>
          </a:p>
          <a:p>
            <a:pPr marL="684213" indent="-342900">
              <a:buBlip>
                <a:blip r:embed="rId9"/>
              </a:buBlip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126895" y="6209547"/>
            <a:ext cx="634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 action="ppaction://hlinksldjump"/>
              </a:rPr>
              <a:t>To Video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9096" y="6273798"/>
            <a:ext cx="1268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11" action="ppaction://hlinksldjump"/>
              </a:rPr>
              <a:t>To First </a:t>
            </a:r>
            <a:endParaRPr lang="en-US" sz="10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11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11" action="ppaction://hlinksldjump"/>
              </a:rPr>
              <a:t>Active </a:t>
            </a:r>
            <a:r>
              <a:rPr lang="en-US" sz="10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11" action="ppaction://hlinksldjump"/>
              </a:rPr>
              <a:t>Learning</a:t>
            </a:r>
            <a:endParaRPr lang="en-US" sz="10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0516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9BBB59"/>
                </a:solidFill>
                <a:latin typeface="Century Gothic"/>
              </a:rPr>
              <a:t>CHANGES IN THE PRICE OF RELATED GOODS OR SERVICES</a:t>
            </a:r>
            <a:endParaRPr lang="en-US" sz="3600" dirty="0">
              <a:solidFill>
                <a:srgbClr val="9BBB59"/>
              </a:solidFill>
              <a:latin typeface="Century Gothic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066800"/>
            <a:ext cx="8839200" cy="464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ea typeface="ＭＳ Ｐゴシック" pitchFamily="34" charset="-128"/>
              </a:rPr>
              <a:t>Inputs used in production have </a:t>
            </a: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opportunity costs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.  </a:t>
            </a:r>
            <a:r>
              <a:rPr lang="en-US" sz="2800" dirty="0" smtClean="0">
                <a:ea typeface="ＭＳ Ｐゴシック" pitchFamily="34" charset="-128"/>
              </a:rPr>
              <a:t>Sellers will choose to use inputs whose profit is the highest. </a:t>
            </a:r>
            <a:endParaRPr lang="en-US" dirty="0" smtClean="0">
              <a:ea typeface="ＭＳ Ｐゴシック" pitchFamily="34" charset="-128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>
                <a:ea typeface="ＭＳ Ｐゴシック" pitchFamily="34" charset="-128"/>
              </a:rPr>
              <a:t>Sellers will supply </a:t>
            </a:r>
            <a:r>
              <a:rPr lang="en-US" dirty="0" smtClean="0">
                <a:solidFill>
                  <a:srgbClr val="990033"/>
                </a:solidFill>
                <a:ea typeface="ＭＳ Ｐゴシック" pitchFamily="34" charset="-128"/>
              </a:rPr>
              <a:t>less of a good if its profitability falls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a typeface="ＭＳ Ｐゴシック" pitchFamily="34" charset="-128"/>
              </a:rPr>
              <a:t> </a:t>
            </a:r>
            <a:r>
              <a:rPr lang="en-US" dirty="0" smtClean="0">
                <a:ea typeface="ＭＳ Ｐゴシック" pitchFamily="34" charset="-128"/>
              </a:rPr>
              <a:t>(and vice versa).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>
                <a:ea typeface="ＭＳ Ｐゴシック" pitchFamily="34" charset="-128"/>
              </a:rPr>
              <a:t>There are </a:t>
            </a:r>
            <a:r>
              <a:rPr lang="en-US" dirty="0" smtClean="0">
                <a:solidFill>
                  <a:srgbClr val="990033"/>
                </a:solidFill>
                <a:ea typeface="ＭＳ Ｐゴシック" pitchFamily="34" charset="-128"/>
              </a:rPr>
              <a:t>substitutes</a:t>
            </a:r>
            <a:r>
              <a:rPr lang="en-US" dirty="0" smtClean="0">
                <a:ea typeface="ＭＳ Ｐゴシック" pitchFamily="34" charset="-128"/>
              </a:rPr>
              <a:t> and </a:t>
            </a:r>
            <a:r>
              <a:rPr lang="en-US" dirty="0" smtClean="0">
                <a:solidFill>
                  <a:srgbClr val="990033"/>
                </a:solidFill>
                <a:ea typeface="ＭＳ Ｐゴシック" pitchFamily="34" charset="-128"/>
              </a:rPr>
              <a:t>complements</a:t>
            </a:r>
            <a:r>
              <a:rPr lang="en-US" dirty="0" smtClean="0">
                <a:ea typeface="ＭＳ Ｐゴシック" pitchFamily="34" charset="-128"/>
              </a:rPr>
              <a:t> in production processes.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ea typeface="ＭＳ Ｐゴシック" pitchFamily="34" charset="-128"/>
              </a:rPr>
              <a:t>	</a:t>
            </a:r>
            <a:r>
              <a:rPr lang="en-US" dirty="0" smtClean="0">
                <a:ea typeface="ＭＳ Ｐゴシック" pitchFamily="34" charset="-128"/>
              </a:rPr>
              <a:t>Complement in pork processing? Lard.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ea typeface="ＭＳ Ｐゴシック" pitchFamily="34" charset="-128"/>
              </a:rPr>
              <a:t>	</a:t>
            </a:r>
            <a:r>
              <a:rPr lang="en-US" dirty="0" smtClean="0">
                <a:ea typeface="ＭＳ Ｐゴシック" pitchFamily="34" charset="-128"/>
              </a:rPr>
              <a:t>Substitute in corn production?  Cotton.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 smtClean="0">
              <a:ea typeface="ＭＳ Ｐゴシック" pitchFamily="34" charset="-128"/>
            </a:endParaRPr>
          </a:p>
          <a:p>
            <a:pPr marL="514350" indent="-514350" fontAlgn="auto">
              <a:spcAft>
                <a:spcPts val="0"/>
              </a:spcAft>
              <a:defRPr/>
            </a:pPr>
            <a:endParaRPr lang="en-US" sz="2800" dirty="0" smtClean="0">
              <a:ea typeface="ＭＳ Ｐゴシック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2237" y="4800600"/>
            <a:ext cx="1469363" cy="22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267200" y="1219200"/>
            <a:ext cx="0" cy="42672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66568" name="TextBox 7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900" dirty="0">
                <a:latin typeface="Century Gothic"/>
                <a:cs typeface="Century Gothic"/>
                <a:hlinkClick r:id="rId4" action="ppaction://hlinksldjump"/>
              </a:rPr>
              <a:t>Back to Table of contents</a:t>
            </a:r>
            <a:endParaRPr lang="en-US" sz="900" dirty="0">
              <a:latin typeface="Century Gothic"/>
              <a:cs typeface="Century Gothic"/>
            </a:endParaRPr>
          </a:p>
          <a:p>
            <a:pPr eaLnBrk="1" hangingPunct="1"/>
            <a:endParaRPr lang="en-US" sz="900" dirty="0">
              <a:latin typeface="Century Gothic"/>
              <a:cs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02889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3"/>
                </a:solidFill>
                <a:latin typeface="Century Gothic"/>
              </a:rPr>
              <a:t>CHANGES IN TECHNOLOGY</a:t>
            </a:r>
            <a:endParaRPr lang="en-US" sz="3600" dirty="0">
              <a:solidFill>
                <a:schemeClr val="accent3"/>
              </a:solidFill>
              <a:latin typeface="Century Gothic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0" y="3352800"/>
            <a:ext cx="9144000" cy="2209800"/>
          </a:xfrm>
          <a:solidFill>
            <a:schemeClr val="bg1">
              <a:alpha val="82000"/>
            </a:schemeClr>
          </a:solidFill>
        </p:spPr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800" dirty="0" smtClean="0">
                <a:ea typeface="ＭＳ Ｐゴシック" pitchFamily="34" charset="-128"/>
                <a:cs typeface="Arial" charset="0"/>
              </a:rPr>
              <a:t>New, better technology makes sellers </a:t>
            </a: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  <a:cs typeface="Arial" charset="0"/>
              </a:rPr>
              <a:t>willing to offer more at a given price or sell their quantity at a lower price.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dirty="0" smtClean="0">
                <a:ea typeface="ＭＳ Ｐゴシック" pitchFamily="34" charset="-128"/>
                <a:cs typeface="Arial" charset="0"/>
              </a:rPr>
              <a:t>A technological innovation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  <a:cs typeface="Arial" charset="0"/>
              </a:rPr>
              <a:t>lowers costs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en-US" dirty="0" smtClean="0">
                <a:ea typeface="ＭＳ Ｐゴシック" pitchFamily="34" charset="-128"/>
                <a:cs typeface="Arial" charset="0"/>
              </a:rPr>
              <a:t>and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  <a:cs typeface="Arial" charset="0"/>
              </a:rPr>
              <a:t>increases supply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  <a:cs typeface="Arial" charset="0"/>
              </a:rPr>
              <a:t>.</a:t>
            </a:r>
          </a:p>
          <a:p>
            <a:pPr marL="514350" indent="-514350"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sz="2800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591" name="TextBox 7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solidFill>
                  <a:prstClr val="black"/>
                </a:solidFill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1000">
              <a:solidFill>
                <a:prstClr val="black"/>
              </a:solidFill>
              <a:latin typeface="Candara" pitchFamily="34" charset="0"/>
            </a:endParaRPr>
          </a:p>
          <a:p>
            <a:pPr eaLnBrk="1" hangingPunct="1"/>
            <a:endParaRPr lang="en-US" sz="100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04785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9BBB59"/>
                </a:solidFill>
                <a:latin typeface="Century Gothic"/>
              </a:rPr>
              <a:t>CHANGES IN EXPECTATIONS</a:t>
            </a:r>
            <a:endParaRPr lang="en-US" sz="3600" dirty="0">
              <a:solidFill>
                <a:srgbClr val="9BBB59"/>
              </a:solidFill>
              <a:latin typeface="Century Gothic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ea typeface="ＭＳ Ｐゴシック" pitchFamily="34" charset="-128"/>
                <a:cs typeface="Arial" charset="0"/>
              </a:rPr>
              <a:t>The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  <a:cs typeface="Arial" charset="0"/>
              </a:rPr>
              <a:t>expectation of a higher price for a good in the future </a:t>
            </a:r>
            <a:r>
              <a:rPr lang="en-US" sz="2800" i="1" dirty="0" smtClean="0">
                <a:ea typeface="ＭＳ Ｐゴシック" pitchFamily="34" charset="-128"/>
                <a:cs typeface="Arial" charset="0"/>
              </a:rPr>
              <a:t>decreases current supply of the good </a:t>
            </a:r>
            <a:r>
              <a:rPr lang="en-US" sz="2800" dirty="0" smtClean="0">
                <a:ea typeface="ＭＳ Ｐゴシック" pitchFamily="34" charset="-128"/>
                <a:cs typeface="Arial" charset="0"/>
              </a:rPr>
              <a:t>– if they can store the good (and vice versa).</a:t>
            </a:r>
          </a:p>
          <a:p>
            <a:pPr lvl="1"/>
            <a:r>
              <a:rPr lang="en-US" dirty="0" smtClean="0">
                <a:ea typeface="ＭＳ Ｐゴシック" pitchFamily="34" charset="-128"/>
                <a:cs typeface="Arial" charset="0"/>
              </a:rPr>
              <a:t>Sellers will adjust their current offerings in anticipation of the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  <a:cs typeface="Arial" charset="0"/>
              </a:rPr>
              <a:t>direction of future prices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en-US" dirty="0" smtClean="0">
                <a:ea typeface="ＭＳ Ｐゴシック" pitchFamily="34" charset="-128"/>
                <a:cs typeface="Arial" charset="0"/>
              </a:rPr>
              <a:t>in order to obtain the highest possible price.</a:t>
            </a:r>
          </a:p>
        </p:txBody>
      </p:sp>
      <p:sp>
        <p:nvSpPr>
          <p:cNvPr id="6" name="Oval 5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638" name="TextBox 6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ndara" pitchFamily="34" charset="0"/>
                <a:hlinkClick r:id="rId3" action="ppaction://hlinksldjump"/>
              </a:rPr>
              <a:t>Back to Table of contents</a:t>
            </a:r>
            <a:endParaRPr lang="en-US" sz="1000">
              <a:latin typeface="Candara" pitchFamily="34" charset="0"/>
            </a:endParaRPr>
          </a:p>
          <a:p>
            <a:pPr eaLnBrk="1" hangingPunct="1"/>
            <a:endParaRPr lang="en-US" sz="1000">
              <a:latin typeface="Candara" pitchFamily="34" charset="0"/>
            </a:endParaRPr>
          </a:p>
        </p:txBody>
      </p:sp>
      <p:pic>
        <p:nvPicPr>
          <p:cNvPr id="696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3810000"/>
            <a:ext cx="130968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771034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0" descr="http://www.imageafter.com/dbase/images/objects/b17biddy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9BBB59"/>
                </a:solidFill>
              </a:rPr>
              <a:t>CHANGES IN EXPECTATIONS</a:t>
            </a:r>
          </a:p>
        </p:txBody>
      </p:sp>
      <p:sp>
        <p:nvSpPr>
          <p:cNvPr id="1574915" name="Rectangle 3"/>
          <p:cNvSpPr>
            <a:spLocks noGrp="1" noChangeArrowheads="1"/>
          </p:cNvSpPr>
          <p:nvPr>
            <p:ph idx="1"/>
          </p:nvPr>
        </p:nvSpPr>
        <p:spPr>
          <a:xfrm>
            <a:off x="0" y="4495800"/>
            <a:ext cx="9144000" cy="2133600"/>
          </a:xfrm>
          <a:solidFill>
            <a:schemeClr val="bg1">
              <a:alpha val="62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cs typeface="Arial" charset="0"/>
              </a:rPr>
              <a:t>A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change in producers’ expectations </a:t>
            </a:r>
            <a:r>
              <a:rPr lang="en-US" dirty="0" smtClean="0">
                <a:cs typeface="Arial" charset="0"/>
              </a:rPr>
              <a:t>about profitability will affect supply curves.</a:t>
            </a:r>
          </a:p>
          <a:p>
            <a:pPr lvl="1"/>
            <a:r>
              <a:rPr lang="en-US" dirty="0" smtClean="0">
                <a:cs typeface="Arial" charset="0"/>
              </a:rPr>
              <a:t>Windmill production increases as producers expect sales and profitability to increase.</a:t>
            </a:r>
          </a:p>
          <a:p>
            <a:endParaRPr lang="en-US" dirty="0" smtClean="0">
              <a:solidFill>
                <a:srgbClr val="008000"/>
              </a:solidFill>
              <a:cs typeface="Arial" charset="0"/>
            </a:endParaRPr>
          </a:p>
          <a:p>
            <a:pPr>
              <a:buFont typeface="Times" pitchFamily="18" charset="0"/>
              <a:buNone/>
            </a:pPr>
            <a:endParaRPr lang="en-US" dirty="0" smtClean="0">
              <a:cs typeface="Arial" charset="0"/>
            </a:endParaRPr>
          </a:p>
          <a:p>
            <a:endParaRPr lang="en-US" dirty="0" smtClean="0"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663" name="TextBox 7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1000">
              <a:latin typeface="Candara" pitchFamily="34" charset="0"/>
            </a:endParaRPr>
          </a:p>
          <a:p>
            <a:pPr eaLnBrk="1" hangingPunct="1"/>
            <a:endParaRPr lang="en-US" sz="1000">
              <a:latin typeface="Candar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39797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9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49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74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74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4915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9BBB59"/>
                </a:solidFill>
                <a:latin typeface="Century Gothic"/>
              </a:rPr>
              <a:t>CHANGES IN NUMBER OF PRODUCERS</a:t>
            </a:r>
            <a:endParaRPr lang="en-US" sz="3600" dirty="0">
              <a:solidFill>
                <a:srgbClr val="9BBB59"/>
              </a:solidFill>
              <a:latin typeface="Century Gothic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914400"/>
            <a:ext cx="8991600" cy="464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ＭＳ Ｐゴシック"/>
              </a:rPr>
              <a:t>As producers enter and exit the market, </a:t>
            </a:r>
            <a:r>
              <a:rPr lang="en-US" dirty="0">
                <a:ea typeface="ＭＳ Ｐゴシック"/>
              </a:rPr>
              <a:t>the overall supply changes</a:t>
            </a:r>
            <a:r>
              <a:rPr lang="en-US" dirty="0" smtClean="0">
                <a:ea typeface="ＭＳ Ｐゴシック"/>
              </a:rPr>
              <a:t>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ea typeface="ＭＳ Ｐゴシック"/>
              </a:rPr>
              <a:t>Entry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ea typeface="ＭＳ Ｐゴシック"/>
              </a:rPr>
              <a:t> </a:t>
            </a:r>
            <a:r>
              <a:rPr lang="en-US" dirty="0" smtClean="0">
                <a:ea typeface="ＭＳ Ｐゴシック"/>
              </a:rPr>
              <a:t>implies more sellers in the market,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ＭＳ Ｐゴシック"/>
              </a:rPr>
              <a:t>increasing supply.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ea typeface="ＭＳ Ｐゴシック"/>
              </a:rPr>
              <a:t>Exit</a:t>
            </a:r>
            <a:r>
              <a:rPr lang="en-US" i="1" dirty="0" smtClean="0">
                <a:solidFill>
                  <a:srgbClr val="00B050"/>
                </a:solidFill>
                <a:ea typeface="ＭＳ Ｐゴシック"/>
              </a:rPr>
              <a:t> </a:t>
            </a:r>
            <a:r>
              <a:rPr lang="en-US" dirty="0" smtClean="0">
                <a:ea typeface="ＭＳ Ｐゴシック"/>
              </a:rPr>
              <a:t>implies fewer sellers in the market,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ＭＳ Ｐゴシック"/>
              </a:rPr>
              <a:t>decreasing supply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a typeface="ＭＳ Ｐゴシック"/>
              </a:rPr>
              <a:t>.</a:t>
            </a:r>
            <a:endParaRPr lang="en-US" dirty="0">
              <a:solidFill>
                <a:schemeClr val="accent1">
                  <a:lumMod val="75000"/>
                </a:schemeClr>
              </a:solidFill>
              <a:ea typeface="ＭＳ Ｐゴシック"/>
            </a:endParaRPr>
          </a:p>
        </p:txBody>
      </p:sp>
      <p:sp>
        <p:nvSpPr>
          <p:cNvPr id="7" name="Oval 6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71687" name="TextBox 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entury Gothic"/>
                <a:cs typeface="Century Gothic"/>
                <a:hlinkClick r:id="rId3" action="ppaction://hlinksldjump"/>
              </a:rPr>
              <a:t>Back to Table of contents</a:t>
            </a:r>
            <a:endParaRPr lang="en-US" sz="1000">
              <a:latin typeface="Century Gothic"/>
              <a:cs typeface="Century Gothic"/>
            </a:endParaRPr>
          </a:p>
          <a:p>
            <a:pPr eaLnBrk="1" hangingPunct="1"/>
            <a:endParaRPr lang="en-US" sz="1000">
              <a:latin typeface="Century Gothic"/>
              <a:cs typeface="Century Gothic"/>
            </a:endParaRPr>
          </a:p>
        </p:txBody>
      </p:sp>
      <p:sp>
        <p:nvSpPr>
          <p:cNvPr id="8" name="Content Placeholder 9"/>
          <p:cNvSpPr txBox="1">
            <a:spLocks/>
          </p:cNvSpPr>
          <p:nvPr/>
        </p:nvSpPr>
        <p:spPr>
          <a:xfrm>
            <a:off x="4648200" y="4076700"/>
            <a:ext cx="3886200" cy="209550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28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As more firms enter the solar installation market, the number of solar installations available for sale increases.</a:t>
            </a:r>
          </a:p>
          <a:p>
            <a:pPr>
              <a:defRPr/>
            </a:pPr>
            <a:endParaRPr lang="en-US" sz="2400" i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86200"/>
            <a:ext cx="44577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63634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  <p:bldP spid="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INDIVIDUAL SUPPLY CURVE AND THE MARKET SUPPLY CURVE</a:t>
            </a:r>
            <a:endParaRPr lang="en-US" sz="3600" dirty="0"/>
          </a:p>
        </p:txBody>
      </p:sp>
      <p:cxnSp>
        <p:nvCxnSpPr>
          <p:cNvPr id="5" name="Straight Connector 86"/>
          <p:cNvCxnSpPr>
            <a:cxnSpLocks noChangeShapeType="1"/>
          </p:cNvCxnSpPr>
          <p:nvPr/>
        </p:nvCxnSpPr>
        <p:spPr bwMode="auto">
          <a:xfrm>
            <a:off x="6985008" y="4140200"/>
            <a:ext cx="838200" cy="1588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86"/>
          <p:cNvCxnSpPr>
            <a:cxnSpLocks noChangeShapeType="1"/>
          </p:cNvCxnSpPr>
          <p:nvPr/>
        </p:nvCxnSpPr>
        <p:spPr bwMode="auto">
          <a:xfrm>
            <a:off x="6985008" y="3133725"/>
            <a:ext cx="1524000" cy="1588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86"/>
          <p:cNvCxnSpPr>
            <a:cxnSpLocks noChangeShapeType="1"/>
          </p:cNvCxnSpPr>
          <p:nvPr/>
        </p:nvCxnSpPr>
        <p:spPr bwMode="auto">
          <a:xfrm>
            <a:off x="7823208" y="4187825"/>
            <a:ext cx="0" cy="685800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86"/>
          <p:cNvCxnSpPr>
            <a:cxnSpLocks noChangeShapeType="1"/>
          </p:cNvCxnSpPr>
          <p:nvPr/>
        </p:nvCxnSpPr>
        <p:spPr bwMode="auto">
          <a:xfrm>
            <a:off x="8542346" y="3197225"/>
            <a:ext cx="0" cy="1676400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6"/>
          <p:cNvCxnSpPr>
            <a:cxnSpLocks noChangeShapeType="1"/>
          </p:cNvCxnSpPr>
          <p:nvPr/>
        </p:nvCxnSpPr>
        <p:spPr bwMode="auto">
          <a:xfrm>
            <a:off x="3937008" y="4140200"/>
            <a:ext cx="2514600" cy="4763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86"/>
          <p:cNvCxnSpPr>
            <a:cxnSpLocks noChangeShapeType="1"/>
          </p:cNvCxnSpPr>
          <p:nvPr/>
        </p:nvCxnSpPr>
        <p:spPr bwMode="auto">
          <a:xfrm>
            <a:off x="3937008" y="3133725"/>
            <a:ext cx="2514600" cy="3175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86"/>
          <p:cNvCxnSpPr>
            <a:cxnSpLocks noChangeShapeType="1"/>
          </p:cNvCxnSpPr>
          <p:nvPr/>
        </p:nvCxnSpPr>
        <p:spPr bwMode="auto">
          <a:xfrm>
            <a:off x="4364046" y="4111625"/>
            <a:ext cx="0" cy="762000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86"/>
          <p:cNvCxnSpPr>
            <a:cxnSpLocks noChangeShapeType="1"/>
          </p:cNvCxnSpPr>
          <p:nvPr/>
        </p:nvCxnSpPr>
        <p:spPr bwMode="auto">
          <a:xfrm>
            <a:off x="5013333" y="3121025"/>
            <a:ext cx="0" cy="1752600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86"/>
          <p:cNvCxnSpPr>
            <a:cxnSpLocks noChangeShapeType="1"/>
          </p:cNvCxnSpPr>
          <p:nvPr/>
        </p:nvCxnSpPr>
        <p:spPr bwMode="auto">
          <a:xfrm>
            <a:off x="889008" y="4140200"/>
            <a:ext cx="2514600" cy="4763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86"/>
          <p:cNvCxnSpPr>
            <a:cxnSpLocks noChangeShapeType="1"/>
          </p:cNvCxnSpPr>
          <p:nvPr/>
        </p:nvCxnSpPr>
        <p:spPr bwMode="auto">
          <a:xfrm>
            <a:off x="889008" y="3133725"/>
            <a:ext cx="2514600" cy="3175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86"/>
          <p:cNvCxnSpPr>
            <a:cxnSpLocks noChangeShapeType="1"/>
          </p:cNvCxnSpPr>
          <p:nvPr/>
        </p:nvCxnSpPr>
        <p:spPr bwMode="auto">
          <a:xfrm>
            <a:off x="1879608" y="4111625"/>
            <a:ext cx="0" cy="762000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56"/>
          <p:cNvSpPr>
            <a:spLocks noChangeArrowheads="1"/>
          </p:cNvSpPr>
          <p:nvPr/>
        </p:nvSpPr>
        <p:spPr bwMode="auto">
          <a:xfrm>
            <a:off x="1979621" y="2892425"/>
            <a:ext cx="1140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300" b="1" i="1" dirty="0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b="1" i="1" dirty="0">
              <a:latin typeface="Century Gothic"/>
              <a:cs typeface="Century Gothic"/>
            </a:endParaRPr>
          </a:p>
        </p:txBody>
      </p:sp>
      <p:sp>
        <p:nvSpPr>
          <p:cNvPr id="17" name="Rectangle 57"/>
          <p:cNvSpPr>
            <a:spLocks noChangeArrowheads="1"/>
          </p:cNvSpPr>
          <p:nvPr/>
        </p:nvSpPr>
        <p:spPr bwMode="auto">
          <a:xfrm>
            <a:off x="2057408" y="2979738"/>
            <a:ext cx="25619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9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Silva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8" name="Rectangle 58"/>
          <p:cNvSpPr>
            <a:spLocks noChangeArrowheads="1"/>
          </p:cNvSpPr>
          <p:nvPr/>
        </p:nvSpPr>
        <p:spPr bwMode="auto">
          <a:xfrm>
            <a:off x="4497396" y="2901950"/>
            <a:ext cx="1140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300" b="1" i="1" dirty="0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b="1" i="1" dirty="0">
              <a:latin typeface="Century Gothic"/>
              <a:cs typeface="Century Gothic"/>
            </a:endParaRPr>
          </a:p>
        </p:txBody>
      </p:sp>
      <p:sp>
        <p:nvSpPr>
          <p:cNvPr id="19" name="Rectangle 59"/>
          <p:cNvSpPr>
            <a:spLocks noChangeArrowheads="1"/>
          </p:cNvSpPr>
          <p:nvPr/>
        </p:nvSpPr>
        <p:spPr bwMode="auto">
          <a:xfrm>
            <a:off x="4573596" y="2989263"/>
            <a:ext cx="14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9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Liu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20" name="Line 60"/>
          <p:cNvSpPr>
            <a:spLocks noChangeShapeType="1"/>
          </p:cNvSpPr>
          <p:nvPr/>
        </p:nvSpPr>
        <p:spPr bwMode="auto">
          <a:xfrm>
            <a:off x="717558" y="4130675"/>
            <a:ext cx="109538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21" name="Line 61"/>
          <p:cNvSpPr>
            <a:spLocks noChangeShapeType="1"/>
          </p:cNvSpPr>
          <p:nvPr/>
        </p:nvSpPr>
        <p:spPr bwMode="auto">
          <a:xfrm flipV="1">
            <a:off x="1304933" y="4953000"/>
            <a:ext cx="0" cy="109538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22" name="Line 62"/>
          <p:cNvSpPr>
            <a:spLocks noChangeShapeType="1"/>
          </p:cNvSpPr>
          <p:nvPr/>
        </p:nvSpPr>
        <p:spPr bwMode="auto">
          <a:xfrm flipV="1">
            <a:off x="1892308" y="4953000"/>
            <a:ext cx="0" cy="109538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23" name="Line 63"/>
          <p:cNvSpPr>
            <a:spLocks noChangeShapeType="1"/>
          </p:cNvSpPr>
          <p:nvPr/>
        </p:nvSpPr>
        <p:spPr bwMode="auto">
          <a:xfrm flipV="1">
            <a:off x="2476508" y="4953000"/>
            <a:ext cx="0" cy="109538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24" name="Line 64"/>
          <p:cNvSpPr>
            <a:spLocks noChangeShapeType="1"/>
          </p:cNvSpPr>
          <p:nvPr/>
        </p:nvSpPr>
        <p:spPr bwMode="auto">
          <a:xfrm flipV="1">
            <a:off x="4378333" y="4953000"/>
            <a:ext cx="0" cy="109538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25" name="Line 65"/>
          <p:cNvSpPr>
            <a:spLocks noChangeShapeType="1"/>
          </p:cNvSpPr>
          <p:nvPr/>
        </p:nvSpPr>
        <p:spPr bwMode="auto">
          <a:xfrm flipV="1">
            <a:off x="5021271" y="4953000"/>
            <a:ext cx="0" cy="109538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26" name="Rectangle 66"/>
          <p:cNvSpPr>
            <a:spLocks noChangeArrowheads="1"/>
          </p:cNvSpPr>
          <p:nvPr/>
        </p:nvSpPr>
        <p:spPr bwMode="auto">
          <a:xfrm>
            <a:off x="4338646" y="5108575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27" name="Rectangle 67"/>
          <p:cNvSpPr>
            <a:spLocks noChangeArrowheads="1"/>
          </p:cNvSpPr>
          <p:nvPr/>
        </p:nvSpPr>
        <p:spPr bwMode="auto">
          <a:xfrm>
            <a:off x="4981583" y="5108575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28" name="Rectangle 68"/>
          <p:cNvSpPr>
            <a:spLocks noChangeArrowheads="1"/>
          </p:cNvSpPr>
          <p:nvPr/>
        </p:nvSpPr>
        <p:spPr bwMode="auto">
          <a:xfrm>
            <a:off x="7789871" y="5108575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29" name="Rectangle 69"/>
          <p:cNvSpPr>
            <a:spLocks noChangeArrowheads="1"/>
          </p:cNvSpPr>
          <p:nvPr/>
        </p:nvSpPr>
        <p:spPr bwMode="auto">
          <a:xfrm>
            <a:off x="7073908" y="5108575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30" name="Rectangle 70"/>
          <p:cNvSpPr>
            <a:spLocks noChangeArrowheads="1"/>
          </p:cNvSpPr>
          <p:nvPr/>
        </p:nvSpPr>
        <p:spPr bwMode="auto">
          <a:xfrm>
            <a:off x="7432683" y="5108575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31" name="Rectangle 71"/>
          <p:cNvSpPr>
            <a:spLocks noChangeArrowheads="1"/>
          </p:cNvSpPr>
          <p:nvPr/>
        </p:nvSpPr>
        <p:spPr bwMode="auto">
          <a:xfrm>
            <a:off x="1852621" y="5108575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32" name="Rectangle 72"/>
          <p:cNvSpPr>
            <a:spLocks noChangeArrowheads="1"/>
          </p:cNvSpPr>
          <p:nvPr/>
        </p:nvSpPr>
        <p:spPr bwMode="auto">
          <a:xfrm>
            <a:off x="2439996" y="5108575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33" name="Rectangle 73"/>
          <p:cNvSpPr>
            <a:spLocks noChangeArrowheads="1"/>
          </p:cNvSpPr>
          <p:nvPr/>
        </p:nvSpPr>
        <p:spPr bwMode="auto">
          <a:xfrm>
            <a:off x="1266833" y="5108575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34" name="Rectangle 74"/>
          <p:cNvSpPr>
            <a:spLocks noChangeArrowheads="1"/>
          </p:cNvSpPr>
          <p:nvPr/>
        </p:nvSpPr>
        <p:spPr bwMode="auto">
          <a:xfrm>
            <a:off x="8147058" y="5108575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35" name="Rectangle 75"/>
          <p:cNvSpPr>
            <a:spLocks noChangeArrowheads="1"/>
          </p:cNvSpPr>
          <p:nvPr/>
        </p:nvSpPr>
        <p:spPr bwMode="auto">
          <a:xfrm>
            <a:off x="8505833" y="5108575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36" name="Rectangle 76"/>
          <p:cNvSpPr>
            <a:spLocks noChangeArrowheads="1"/>
          </p:cNvSpPr>
          <p:nvPr/>
        </p:nvSpPr>
        <p:spPr bwMode="auto">
          <a:xfrm>
            <a:off x="6621471" y="5108575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37" name="Rectangle 77"/>
          <p:cNvSpPr>
            <a:spLocks noChangeArrowheads="1"/>
          </p:cNvSpPr>
          <p:nvPr/>
        </p:nvSpPr>
        <p:spPr bwMode="auto">
          <a:xfrm>
            <a:off x="582621" y="5108575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38" name="Rectangle 78"/>
          <p:cNvSpPr>
            <a:spLocks noChangeArrowheads="1"/>
          </p:cNvSpPr>
          <p:nvPr/>
        </p:nvSpPr>
        <p:spPr bwMode="auto">
          <a:xfrm>
            <a:off x="3584583" y="5108575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39" name="Line 79"/>
          <p:cNvSpPr>
            <a:spLocks noChangeShapeType="1"/>
          </p:cNvSpPr>
          <p:nvPr/>
        </p:nvSpPr>
        <p:spPr bwMode="auto">
          <a:xfrm>
            <a:off x="717558" y="3138488"/>
            <a:ext cx="109538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40" name="Line 80"/>
          <p:cNvSpPr>
            <a:spLocks noChangeShapeType="1"/>
          </p:cNvSpPr>
          <p:nvPr/>
        </p:nvSpPr>
        <p:spPr bwMode="auto">
          <a:xfrm>
            <a:off x="3721108" y="4130675"/>
            <a:ext cx="109538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41" name="Line 81"/>
          <p:cNvSpPr>
            <a:spLocks noChangeShapeType="1"/>
          </p:cNvSpPr>
          <p:nvPr/>
        </p:nvSpPr>
        <p:spPr bwMode="auto">
          <a:xfrm>
            <a:off x="3721108" y="3138488"/>
            <a:ext cx="109538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42" name="Line 82"/>
          <p:cNvSpPr>
            <a:spLocks noChangeShapeType="1"/>
          </p:cNvSpPr>
          <p:nvPr/>
        </p:nvSpPr>
        <p:spPr bwMode="auto">
          <a:xfrm>
            <a:off x="6751646" y="4130675"/>
            <a:ext cx="111125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43" name="Line 83"/>
          <p:cNvSpPr>
            <a:spLocks noChangeShapeType="1"/>
          </p:cNvSpPr>
          <p:nvPr/>
        </p:nvSpPr>
        <p:spPr bwMode="auto">
          <a:xfrm>
            <a:off x="6751646" y="3138488"/>
            <a:ext cx="111125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6546858" y="3048000"/>
            <a:ext cx="1723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$2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45" name="Rectangle 85"/>
          <p:cNvSpPr>
            <a:spLocks noChangeArrowheads="1"/>
          </p:cNvSpPr>
          <p:nvPr/>
        </p:nvSpPr>
        <p:spPr bwMode="auto">
          <a:xfrm>
            <a:off x="6621471" y="4046538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46" name="Rectangle 86"/>
          <p:cNvSpPr>
            <a:spLocks noChangeArrowheads="1"/>
          </p:cNvSpPr>
          <p:nvPr/>
        </p:nvSpPr>
        <p:spPr bwMode="auto">
          <a:xfrm>
            <a:off x="3508383" y="3048000"/>
            <a:ext cx="1723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$2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47" name="Rectangle 87"/>
          <p:cNvSpPr>
            <a:spLocks noChangeArrowheads="1"/>
          </p:cNvSpPr>
          <p:nvPr/>
        </p:nvSpPr>
        <p:spPr bwMode="auto">
          <a:xfrm>
            <a:off x="3584583" y="4046538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48" name="Rectangle 88"/>
          <p:cNvSpPr>
            <a:spLocks noChangeArrowheads="1"/>
          </p:cNvSpPr>
          <p:nvPr/>
        </p:nvSpPr>
        <p:spPr bwMode="auto">
          <a:xfrm>
            <a:off x="508008" y="3048000"/>
            <a:ext cx="1723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$2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49" name="Rectangle 89"/>
          <p:cNvSpPr>
            <a:spLocks noChangeArrowheads="1"/>
          </p:cNvSpPr>
          <p:nvPr/>
        </p:nvSpPr>
        <p:spPr bwMode="auto">
          <a:xfrm>
            <a:off x="582621" y="4046538"/>
            <a:ext cx="861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b="1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50" name="Freeform 110"/>
          <p:cNvSpPr>
            <a:spLocks/>
          </p:cNvSpPr>
          <p:nvPr/>
        </p:nvSpPr>
        <p:spPr bwMode="auto">
          <a:xfrm>
            <a:off x="717558" y="2449513"/>
            <a:ext cx="1928813" cy="2608262"/>
          </a:xfrm>
          <a:custGeom>
            <a:avLst/>
            <a:gdLst>
              <a:gd name="T0" fmla="*/ 1215 w 1215"/>
              <a:gd name="T1" fmla="*/ 1643 h 1643"/>
              <a:gd name="T2" fmla="*/ 0 w 1215"/>
              <a:gd name="T3" fmla="*/ 1643 h 1643"/>
              <a:gd name="T4" fmla="*/ 0 w 1215"/>
              <a:gd name="T5" fmla="*/ 0 h 1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5" h="1643">
                <a:moveTo>
                  <a:pt x="1215" y="1643"/>
                </a:moveTo>
                <a:lnTo>
                  <a:pt x="0" y="1643"/>
                </a:ln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51" name="Freeform 131"/>
          <p:cNvSpPr>
            <a:spLocks/>
          </p:cNvSpPr>
          <p:nvPr/>
        </p:nvSpPr>
        <p:spPr bwMode="auto">
          <a:xfrm>
            <a:off x="6751646" y="2449513"/>
            <a:ext cx="2049462" cy="2608262"/>
          </a:xfrm>
          <a:custGeom>
            <a:avLst/>
            <a:gdLst>
              <a:gd name="T0" fmla="*/ 1291 w 1291"/>
              <a:gd name="T1" fmla="*/ 1643 h 1643"/>
              <a:gd name="T2" fmla="*/ 0 w 1291"/>
              <a:gd name="T3" fmla="*/ 1643 h 1643"/>
              <a:gd name="T4" fmla="*/ 0 w 1291"/>
              <a:gd name="T5" fmla="*/ 0 h 1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91" h="1643">
                <a:moveTo>
                  <a:pt x="1291" y="1643"/>
                </a:moveTo>
                <a:lnTo>
                  <a:pt x="0" y="1643"/>
                </a:ln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52" name="Freeform 152"/>
          <p:cNvSpPr>
            <a:spLocks/>
          </p:cNvSpPr>
          <p:nvPr/>
        </p:nvSpPr>
        <p:spPr bwMode="auto">
          <a:xfrm>
            <a:off x="3721108" y="2449513"/>
            <a:ext cx="1924050" cy="2608262"/>
          </a:xfrm>
          <a:custGeom>
            <a:avLst/>
            <a:gdLst>
              <a:gd name="T0" fmla="*/ 1212 w 1212"/>
              <a:gd name="T1" fmla="*/ 1643 h 1643"/>
              <a:gd name="T2" fmla="*/ 0 w 1212"/>
              <a:gd name="T3" fmla="*/ 1643 h 1643"/>
              <a:gd name="T4" fmla="*/ 0 w 1212"/>
              <a:gd name="T5" fmla="*/ 0 h 1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2" h="1643">
                <a:moveTo>
                  <a:pt x="1212" y="1643"/>
                </a:moveTo>
                <a:lnTo>
                  <a:pt x="0" y="1643"/>
                </a:ln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53" name="Line 153"/>
          <p:cNvSpPr>
            <a:spLocks noChangeShapeType="1"/>
          </p:cNvSpPr>
          <p:nvPr/>
        </p:nvSpPr>
        <p:spPr bwMode="auto">
          <a:xfrm>
            <a:off x="2343158" y="4300538"/>
            <a:ext cx="0" cy="0"/>
          </a:xfrm>
          <a:prstGeom prst="line">
            <a:avLst/>
          </a:prstGeom>
          <a:noFill/>
          <a:ln w="36513">
            <a:solidFill>
              <a:srgbClr val="AEC5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54" name="Line 154"/>
          <p:cNvSpPr>
            <a:spLocks noChangeShapeType="1"/>
          </p:cNvSpPr>
          <p:nvPr/>
        </p:nvSpPr>
        <p:spPr bwMode="auto">
          <a:xfrm>
            <a:off x="1327158" y="2771775"/>
            <a:ext cx="0" cy="0"/>
          </a:xfrm>
          <a:prstGeom prst="line">
            <a:avLst/>
          </a:prstGeom>
          <a:noFill/>
          <a:ln w="36513">
            <a:solidFill>
              <a:srgbClr val="AEC5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55" name="Line 199"/>
          <p:cNvSpPr>
            <a:spLocks noChangeShapeType="1"/>
          </p:cNvSpPr>
          <p:nvPr/>
        </p:nvSpPr>
        <p:spPr bwMode="auto">
          <a:xfrm flipH="1">
            <a:off x="1787533" y="3028950"/>
            <a:ext cx="752475" cy="1239838"/>
          </a:xfrm>
          <a:prstGeom prst="line">
            <a:avLst/>
          </a:prstGeom>
          <a:noFill/>
          <a:ln w="3651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56" name="Oval 200"/>
          <p:cNvSpPr>
            <a:spLocks noChangeArrowheads="1"/>
          </p:cNvSpPr>
          <p:nvPr/>
        </p:nvSpPr>
        <p:spPr bwMode="auto">
          <a:xfrm>
            <a:off x="1828808" y="4079875"/>
            <a:ext cx="92075" cy="920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57" name="Oval 201"/>
          <p:cNvSpPr>
            <a:spLocks noChangeArrowheads="1"/>
          </p:cNvSpPr>
          <p:nvPr/>
        </p:nvSpPr>
        <p:spPr bwMode="auto">
          <a:xfrm>
            <a:off x="2435233" y="3087688"/>
            <a:ext cx="90488" cy="920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58" name="Line 202"/>
          <p:cNvSpPr>
            <a:spLocks noChangeShapeType="1"/>
          </p:cNvSpPr>
          <p:nvPr/>
        </p:nvSpPr>
        <p:spPr bwMode="auto">
          <a:xfrm flipH="1">
            <a:off x="4276733" y="3005138"/>
            <a:ext cx="817563" cy="1268412"/>
          </a:xfrm>
          <a:prstGeom prst="line">
            <a:avLst/>
          </a:prstGeom>
          <a:noFill/>
          <a:ln w="3651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59" name="Line 203"/>
          <p:cNvSpPr>
            <a:spLocks noChangeShapeType="1"/>
          </p:cNvSpPr>
          <p:nvPr/>
        </p:nvSpPr>
        <p:spPr bwMode="auto">
          <a:xfrm flipV="1">
            <a:off x="7697796" y="2968625"/>
            <a:ext cx="979487" cy="1350963"/>
          </a:xfrm>
          <a:prstGeom prst="line">
            <a:avLst/>
          </a:prstGeom>
          <a:noFill/>
          <a:ln w="3651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60" name="Oval 204"/>
          <p:cNvSpPr>
            <a:spLocks noChangeArrowheads="1"/>
          </p:cNvSpPr>
          <p:nvPr/>
        </p:nvSpPr>
        <p:spPr bwMode="auto">
          <a:xfrm>
            <a:off x="4327533" y="4079875"/>
            <a:ext cx="92075" cy="920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61" name="Oval 205"/>
          <p:cNvSpPr>
            <a:spLocks noChangeArrowheads="1"/>
          </p:cNvSpPr>
          <p:nvPr/>
        </p:nvSpPr>
        <p:spPr bwMode="auto">
          <a:xfrm>
            <a:off x="4970471" y="3092450"/>
            <a:ext cx="92075" cy="920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62" name="Oval 206"/>
          <p:cNvSpPr>
            <a:spLocks noChangeArrowheads="1"/>
          </p:cNvSpPr>
          <p:nvPr/>
        </p:nvSpPr>
        <p:spPr bwMode="auto">
          <a:xfrm>
            <a:off x="8493133" y="3097213"/>
            <a:ext cx="92075" cy="920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63" name="Oval 207"/>
          <p:cNvSpPr>
            <a:spLocks noChangeArrowheads="1"/>
          </p:cNvSpPr>
          <p:nvPr/>
        </p:nvSpPr>
        <p:spPr bwMode="auto">
          <a:xfrm>
            <a:off x="7780346" y="4084638"/>
            <a:ext cx="92075" cy="920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64" name="Line 208"/>
          <p:cNvSpPr>
            <a:spLocks noChangeShapeType="1"/>
          </p:cNvSpPr>
          <p:nvPr/>
        </p:nvSpPr>
        <p:spPr bwMode="auto">
          <a:xfrm flipV="1">
            <a:off x="7110421" y="4953000"/>
            <a:ext cx="0" cy="109538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65" name="Line 209"/>
          <p:cNvSpPr>
            <a:spLocks noChangeShapeType="1"/>
          </p:cNvSpPr>
          <p:nvPr/>
        </p:nvSpPr>
        <p:spPr bwMode="auto">
          <a:xfrm flipV="1">
            <a:off x="7469196" y="4953000"/>
            <a:ext cx="0" cy="109538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66" name="Line 210"/>
          <p:cNvSpPr>
            <a:spLocks noChangeShapeType="1"/>
          </p:cNvSpPr>
          <p:nvPr/>
        </p:nvSpPr>
        <p:spPr bwMode="auto">
          <a:xfrm flipV="1">
            <a:off x="7826383" y="4953000"/>
            <a:ext cx="0" cy="109538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67" name="Line 211"/>
          <p:cNvSpPr>
            <a:spLocks noChangeShapeType="1"/>
          </p:cNvSpPr>
          <p:nvPr/>
        </p:nvSpPr>
        <p:spPr bwMode="auto">
          <a:xfrm flipV="1">
            <a:off x="8185158" y="4953000"/>
            <a:ext cx="0" cy="109538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68" name="Line 212"/>
          <p:cNvSpPr>
            <a:spLocks noChangeShapeType="1"/>
          </p:cNvSpPr>
          <p:nvPr/>
        </p:nvSpPr>
        <p:spPr bwMode="auto">
          <a:xfrm flipV="1">
            <a:off x="8543933" y="4953000"/>
            <a:ext cx="0" cy="109538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Century Gothic"/>
              <a:cs typeface="Century Gothic"/>
            </a:endParaRPr>
          </a:p>
        </p:txBody>
      </p:sp>
      <p:sp>
        <p:nvSpPr>
          <p:cNvPr id="69" name="Rectangle 213"/>
          <p:cNvSpPr>
            <a:spLocks noChangeArrowheads="1"/>
          </p:cNvSpPr>
          <p:nvPr/>
        </p:nvSpPr>
        <p:spPr bwMode="auto">
          <a:xfrm>
            <a:off x="8077200" y="2819400"/>
            <a:ext cx="1140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300" b="1" i="1" dirty="0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b="1" i="1" dirty="0">
              <a:latin typeface="Century Gothic"/>
              <a:cs typeface="Century Gothic"/>
            </a:endParaRPr>
          </a:p>
        </p:txBody>
      </p:sp>
      <p:sp>
        <p:nvSpPr>
          <p:cNvPr id="70" name="Rectangle 214"/>
          <p:cNvSpPr>
            <a:spLocks noChangeArrowheads="1"/>
          </p:cNvSpPr>
          <p:nvPr/>
        </p:nvSpPr>
        <p:spPr bwMode="auto">
          <a:xfrm>
            <a:off x="8153400" y="2906712"/>
            <a:ext cx="39754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900" b="1" dirty="0">
                <a:solidFill>
                  <a:srgbClr val="000000"/>
                </a:solidFill>
                <a:latin typeface="Century Gothic"/>
                <a:cs typeface="Century Gothic"/>
              </a:rPr>
              <a:t>Market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71" name="TextBox 29"/>
          <p:cNvSpPr txBox="1">
            <a:spLocks noChangeArrowheads="1"/>
          </p:cNvSpPr>
          <p:nvPr/>
        </p:nvSpPr>
        <p:spPr bwMode="auto">
          <a:xfrm>
            <a:off x="795346" y="1851025"/>
            <a:ext cx="24812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latin typeface="Century Gothic"/>
                <a:ea typeface="MS PGothic" pitchFamily="34" charset="-128"/>
                <a:cs typeface="Century Gothic"/>
              </a:rPr>
              <a:t>(a) </a:t>
            </a:r>
            <a:r>
              <a:rPr lang="en-US" sz="1400" b="1" dirty="0" smtClean="0">
                <a:latin typeface="Century Gothic"/>
                <a:ea typeface="MS PGothic" pitchFamily="34" charset="-128"/>
                <a:cs typeface="Century Gothic"/>
              </a:rPr>
              <a:t> Mr</a:t>
            </a:r>
            <a:r>
              <a:rPr lang="en-US" sz="1400" b="1" dirty="0">
                <a:latin typeface="Century Gothic"/>
                <a:ea typeface="MS PGothic" pitchFamily="34" charset="-128"/>
                <a:cs typeface="Century Gothic"/>
              </a:rPr>
              <a:t>. </a:t>
            </a:r>
            <a:r>
              <a:rPr lang="en-US" sz="1400" b="1" dirty="0" smtClean="0">
                <a:latin typeface="Century Gothic"/>
                <a:ea typeface="MS PGothic" pitchFamily="34" charset="-128"/>
                <a:cs typeface="Century Gothic"/>
              </a:rPr>
              <a:t>Silva’s individual supply curve</a:t>
            </a:r>
            <a:endParaRPr lang="en-US" sz="1400" b="1" dirty="0"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72" name="TextBox 29"/>
          <p:cNvSpPr txBox="1">
            <a:spLocks noChangeArrowheads="1"/>
          </p:cNvSpPr>
          <p:nvPr/>
        </p:nvSpPr>
        <p:spPr bwMode="auto">
          <a:xfrm>
            <a:off x="3919546" y="1851025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latin typeface="Century Gothic"/>
                <a:ea typeface="MS PGothic" pitchFamily="34" charset="-128"/>
                <a:cs typeface="Century Gothic"/>
              </a:rPr>
              <a:t>(b) </a:t>
            </a:r>
            <a:r>
              <a:rPr lang="en-US" sz="1400" b="1" dirty="0" smtClean="0">
                <a:latin typeface="Century Gothic"/>
                <a:ea typeface="MS PGothic" pitchFamily="34" charset="-128"/>
                <a:cs typeface="Century Gothic"/>
              </a:rPr>
              <a:t> Mr</a:t>
            </a:r>
            <a:r>
              <a:rPr lang="en-US" sz="1400" b="1" dirty="0">
                <a:latin typeface="Century Gothic"/>
                <a:ea typeface="MS PGothic" pitchFamily="34" charset="-128"/>
                <a:cs typeface="Century Gothic"/>
              </a:rPr>
              <a:t>. </a:t>
            </a:r>
            <a:r>
              <a:rPr lang="en-US" sz="1400" b="1" dirty="0" smtClean="0">
                <a:latin typeface="Century Gothic"/>
                <a:ea typeface="MS PGothic" pitchFamily="34" charset="-128"/>
                <a:cs typeface="Century Gothic"/>
              </a:rPr>
              <a:t>Liu’s individual supply curve</a:t>
            </a:r>
            <a:endParaRPr lang="en-US" sz="1400" b="1" dirty="0"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73" name="TextBox 29"/>
          <p:cNvSpPr txBox="1">
            <a:spLocks noChangeArrowheads="1"/>
          </p:cNvSpPr>
          <p:nvPr/>
        </p:nvSpPr>
        <p:spPr bwMode="auto">
          <a:xfrm>
            <a:off x="6662746" y="1828800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latin typeface="Century Gothic"/>
                <a:ea typeface="MS PGothic" pitchFamily="34" charset="-128"/>
                <a:cs typeface="Century Gothic"/>
              </a:rPr>
              <a:t>(c) </a:t>
            </a:r>
            <a:r>
              <a:rPr lang="en-US" sz="1400" b="1" dirty="0" smtClean="0">
                <a:latin typeface="Century Gothic"/>
                <a:ea typeface="MS PGothic" pitchFamily="34" charset="-128"/>
                <a:cs typeface="Century Gothic"/>
              </a:rPr>
              <a:t> Market supply curve</a:t>
            </a:r>
            <a:endParaRPr lang="en-US" sz="1400" b="1" dirty="0"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74" name="TextBox 29"/>
          <p:cNvSpPr txBox="1">
            <a:spLocks noChangeArrowheads="1"/>
          </p:cNvSpPr>
          <p:nvPr/>
        </p:nvSpPr>
        <p:spPr bwMode="auto">
          <a:xfrm>
            <a:off x="-76200" y="1828800"/>
            <a:ext cx="8763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100" b="1" dirty="0">
                <a:latin typeface="Century Gothic"/>
                <a:ea typeface="MS PGothic" pitchFamily="34" charset="-128"/>
                <a:cs typeface="Century Gothic"/>
              </a:rPr>
              <a:t>Price of c</a:t>
            </a:r>
            <a:r>
              <a:rPr lang="en-US" sz="1100" b="1" dirty="0" smtClean="0">
                <a:latin typeface="Century Gothic"/>
                <a:ea typeface="MS PGothic" pitchFamily="34" charset="-128"/>
                <a:cs typeface="Century Gothic"/>
              </a:rPr>
              <a:t>otton </a:t>
            </a:r>
            <a:r>
              <a:rPr lang="en-US" sz="1100" b="1" dirty="0">
                <a:latin typeface="Century Gothic"/>
                <a:ea typeface="MS PGothic" pitchFamily="34" charset="-128"/>
                <a:cs typeface="Century Gothic"/>
              </a:rPr>
              <a:t>(per pound)</a:t>
            </a:r>
          </a:p>
        </p:txBody>
      </p:sp>
      <p:sp>
        <p:nvSpPr>
          <p:cNvPr id="77" name="TextBox 30"/>
          <p:cNvSpPr txBox="1">
            <a:spLocks noChangeArrowheads="1"/>
          </p:cNvSpPr>
          <p:nvPr/>
        </p:nvSpPr>
        <p:spPr bwMode="auto">
          <a:xfrm>
            <a:off x="1270008" y="5349875"/>
            <a:ext cx="1676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100" b="1">
                <a:latin typeface="Century Gothic"/>
                <a:ea typeface="MS PGothic" pitchFamily="34" charset="-128"/>
                <a:cs typeface="Century Gothic"/>
              </a:rPr>
              <a:t>Quantity of coffee beans (pounds)</a:t>
            </a:r>
          </a:p>
        </p:txBody>
      </p:sp>
      <p:sp>
        <p:nvSpPr>
          <p:cNvPr id="78" name="TextBox 30"/>
          <p:cNvSpPr txBox="1">
            <a:spLocks noChangeArrowheads="1"/>
          </p:cNvSpPr>
          <p:nvPr/>
        </p:nvSpPr>
        <p:spPr bwMode="auto">
          <a:xfrm>
            <a:off x="4241808" y="5330825"/>
            <a:ext cx="1676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100" b="1">
                <a:latin typeface="Century Gothic"/>
                <a:ea typeface="MS PGothic" pitchFamily="34" charset="-128"/>
                <a:cs typeface="Century Gothic"/>
              </a:rPr>
              <a:t>Quantity of coffee beans (pounds)</a:t>
            </a:r>
          </a:p>
        </p:txBody>
      </p:sp>
      <p:sp>
        <p:nvSpPr>
          <p:cNvPr id="79" name="TextBox 30"/>
          <p:cNvSpPr txBox="1">
            <a:spLocks noChangeArrowheads="1"/>
          </p:cNvSpPr>
          <p:nvPr/>
        </p:nvSpPr>
        <p:spPr bwMode="auto">
          <a:xfrm>
            <a:off x="7213608" y="5349875"/>
            <a:ext cx="1676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100" b="1">
                <a:latin typeface="Century Gothic"/>
                <a:ea typeface="MS PGothic" pitchFamily="34" charset="-128"/>
                <a:cs typeface="Century Gothic"/>
              </a:rPr>
              <a:t>Quantity of coffee beans (pounds)</a:t>
            </a:r>
          </a:p>
        </p:txBody>
      </p:sp>
      <p:cxnSp>
        <p:nvCxnSpPr>
          <p:cNvPr id="80" name="Straight Connector 86"/>
          <p:cNvCxnSpPr>
            <a:cxnSpLocks noChangeShapeType="1"/>
          </p:cNvCxnSpPr>
          <p:nvPr/>
        </p:nvCxnSpPr>
        <p:spPr bwMode="auto">
          <a:xfrm>
            <a:off x="2471746" y="3121025"/>
            <a:ext cx="0" cy="1752600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" name="TextBox 80"/>
          <p:cNvSpPr txBox="1"/>
          <p:nvPr/>
        </p:nvSpPr>
        <p:spPr>
          <a:xfrm>
            <a:off x="2903538" y="3429000"/>
            <a:ext cx="449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990033"/>
                </a:solidFill>
                <a:latin typeface="Century Gothic"/>
                <a:cs typeface="Century Gothic"/>
              </a:rPr>
              <a:t>+</a:t>
            </a:r>
            <a:endParaRPr lang="en-US" sz="4800" b="1" dirty="0">
              <a:solidFill>
                <a:srgbClr val="990033"/>
              </a:solidFill>
              <a:latin typeface="Century Gothic"/>
              <a:cs typeface="Century Gothic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67400" y="3429000"/>
            <a:ext cx="449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990033"/>
                </a:solidFill>
                <a:latin typeface="Century Gothic"/>
                <a:cs typeface="Century Gothic"/>
              </a:rPr>
              <a:t>=</a:t>
            </a:r>
          </a:p>
        </p:txBody>
      </p:sp>
      <p:sp>
        <p:nvSpPr>
          <p:cNvPr id="83" name="TextBox 29"/>
          <p:cNvSpPr txBox="1">
            <a:spLocks noChangeArrowheads="1"/>
          </p:cNvSpPr>
          <p:nvPr/>
        </p:nvSpPr>
        <p:spPr bwMode="auto">
          <a:xfrm>
            <a:off x="2933700" y="1828800"/>
            <a:ext cx="8763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100" b="1" dirty="0">
                <a:latin typeface="Century Gothic"/>
                <a:ea typeface="MS PGothic" pitchFamily="34" charset="-128"/>
                <a:cs typeface="Century Gothic"/>
              </a:rPr>
              <a:t>Price of c</a:t>
            </a:r>
            <a:r>
              <a:rPr lang="en-US" sz="1100" b="1" dirty="0" smtClean="0">
                <a:latin typeface="Century Gothic"/>
                <a:ea typeface="MS PGothic" pitchFamily="34" charset="-128"/>
                <a:cs typeface="Century Gothic"/>
              </a:rPr>
              <a:t>otton </a:t>
            </a:r>
            <a:r>
              <a:rPr lang="en-US" sz="1100" b="1" dirty="0">
                <a:latin typeface="Century Gothic"/>
                <a:ea typeface="MS PGothic" pitchFamily="34" charset="-128"/>
                <a:cs typeface="Century Gothic"/>
              </a:rPr>
              <a:t>(per pound)</a:t>
            </a:r>
          </a:p>
        </p:txBody>
      </p:sp>
      <p:sp>
        <p:nvSpPr>
          <p:cNvPr id="84" name="TextBox 29"/>
          <p:cNvSpPr txBox="1">
            <a:spLocks noChangeArrowheads="1"/>
          </p:cNvSpPr>
          <p:nvPr/>
        </p:nvSpPr>
        <p:spPr bwMode="auto">
          <a:xfrm>
            <a:off x="5905500" y="1828800"/>
            <a:ext cx="8763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100" b="1" dirty="0">
                <a:latin typeface="Century Gothic"/>
                <a:ea typeface="MS PGothic" pitchFamily="34" charset="-128"/>
                <a:cs typeface="Century Gothic"/>
              </a:rPr>
              <a:t>Price of c</a:t>
            </a:r>
            <a:r>
              <a:rPr lang="en-US" sz="1100" b="1" dirty="0" smtClean="0">
                <a:latin typeface="Century Gothic"/>
                <a:ea typeface="MS PGothic" pitchFamily="34" charset="-128"/>
                <a:cs typeface="Century Gothic"/>
              </a:rPr>
              <a:t>otton </a:t>
            </a:r>
            <a:r>
              <a:rPr lang="en-US" sz="1100" b="1" dirty="0">
                <a:latin typeface="Century Gothic"/>
                <a:ea typeface="MS PGothic" pitchFamily="34" charset="-128"/>
                <a:cs typeface="Century Gothic"/>
              </a:rPr>
              <a:t>(per pound)</a:t>
            </a:r>
          </a:p>
        </p:txBody>
      </p:sp>
      <p:sp>
        <p:nvSpPr>
          <p:cNvPr id="75" name="Footer Placeholder 7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3900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4" grpId="0"/>
      <p:bldP spid="35" grpId="0"/>
      <p:bldP spid="36" grpId="0"/>
      <p:bldP spid="42" grpId="0" animBg="1"/>
      <p:bldP spid="43" grpId="0" animBg="1"/>
      <p:bldP spid="44" grpId="0"/>
      <p:bldP spid="45" grpId="0"/>
      <p:bldP spid="51" grpId="0" animBg="1"/>
      <p:bldP spid="59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/>
      <p:bldP spid="70" grpId="0"/>
      <p:bldP spid="73" grpId="0"/>
      <p:bldP spid="79" grpId="0"/>
      <p:bldP spid="81" grpId="0"/>
      <p:bldP spid="8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9BBB59"/>
                </a:solidFill>
              </a:rPr>
              <a:t>SUPPLY, DEMAND AND MARKET EQUILIBRIUM</a:t>
            </a:r>
          </a:p>
        </p:txBody>
      </p:sp>
      <p:sp>
        <p:nvSpPr>
          <p:cNvPr id="78854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8839200" cy="2971800"/>
          </a:xfrm>
          <a:solidFill>
            <a:schemeClr val="bg1">
              <a:alpha val="47842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When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Q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en-US" i="1" dirty="0" err="1" smtClean="0">
                <a:solidFill>
                  <a:schemeClr val="accent1">
                    <a:lumMod val="75000"/>
                  </a:schemeClr>
                </a:solidFill>
              </a:rPr>
              <a:t>Q</a:t>
            </a:r>
            <a:r>
              <a:rPr lang="en-US" baseline="-25000" dirty="0" err="1" smtClean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/>
              <a:t>at a certain price, the market is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equilibrium.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/>
              <a:t>That is, the amount consumers would purchase at this price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is matched exactly </a:t>
            </a:r>
            <a:r>
              <a:rPr lang="en-US" dirty="0" smtClean="0"/>
              <a:t>by the amount producers wish to sell.</a:t>
            </a:r>
          </a:p>
        </p:txBody>
      </p:sp>
      <p:sp>
        <p:nvSpPr>
          <p:cNvPr id="6" name="Oval 5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734" name="TextBox 6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ndara" pitchFamily="34" charset="0"/>
                <a:hlinkClick r:id="rId3" action="ppaction://hlinksldjump"/>
              </a:rPr>
              <a:t>Back to Table of contents</a:t>
            </a:r>
            <a:endParaRPr lang="en-US" sz="1000">
              <a:latin typeface="Candara" pitchFamily="34" charset="0"/>
            </a:endParaRPr>
          </a:p>
          <a:p>
            <a:pPr eaLnBrk="1" hangingPunct="1"/>
            <a:endParaRPr lang="en-US" sz="1000">
              <a:latin typeface="Candar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9921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4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3657600"/>
            <a:ext cx="9144000" cy="2438400"/>
          </a:xfrm>
          <a:solidFill>
            <a:schemeClr val="bg1">
              <a:alpha val="71000"/>
            </a:schemeClr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latin typeface="Century Gothic"/>
                <a:cs typeface="Century Gothic"/>
              </a:rPr>
              <a:t>Because there are middlemen who bring goods to market (and get paid for their efforts), 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the price that wholesale cotton farmers (sellers) receive will actually be less than the price paid by retail cotton buyers.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</a:p>
          <a:p>
            <a:r>
              <a:rPr lang="en-US" sz="2400" dirty="0" smtClean="0">
                <a:latin typeface="Century Gothic"/>
                <a:cs typeface="Century Gothic"/>
              </a:rPr>
              <a:t>But have no fear: </a:t>
            </a:r>
            <a:r>
              <a:rPr lang="en-US" sz="2400" dirty="0" smtClean="0">
                <a:solidFill>
                  <a:srgbClr val="990033"/>
                </a:solidFill>
                <a:latin typeface="Century Gothic"/>
                <a:cs typeface="Century Gothic"/>
              </a:rPr>
              <a:t>the final price paid to retail sellers will match that paid by retail buyers at equilibrium.</a:t>
            </a:r>
            <a:endParaRPr lang="en-US" sz="2400" dirty="0">
              <a:solidFill>
                <a:srgbClr val="990033"/>
              </a:solidFill>
              <a:latin typeface="Century Gothic"/>
              <a:cs typeface="Century Gothic"/>
            </a:endParaRPr>
          </a:p>
        </p:txBody>
      </p:sp>
      <p:sp>
        <p:nvSpPr>
          <p:cNvPr id="3" name="AutoShape 2" descr="http://www.sxc.hu/pic/l/a/ay/ayla87/1276398_28322706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584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55" name="Text Box 23"/>
          <p:cNvSpPr txBox="1">
            <a:spLocks noChangeArrowheads="1"/>
          </p:cNvSpPr>
          <p:nvPr/>
        </p:nvSpPr>
        <p:spPr bwMode="auto">
          <a:xfrm>
            <a:off x="5791200" y="1143000"/>
            <a:ext cx="3276600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1588" indent="-1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Market equilibrium occurs at point E, where the supply curve and the demand curve intersect.  </a:t>
            </a:r>
          </a:p>
        </p:txBody>
      </p:sp>
      <p:cxnSp>
        <p:nvCxnSpPr>
          <p:cNvPr id="581745" name="Straight Connector 86"/>
          <p:cNvCxnSpPr>
            <a:cxnSpLocks noChangeShapeType="1"/>
          </p:cNvCxnSpPr>
          <p:nvPr/>
        </p:nvCxnSpPr>
        <p:spPr bwMode="auto">
          <a:xfrm>
            <a:off x="2540000" y="3908425"/>
            <a:ext cx="1914525" cy="3175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1746" name="Straight Connector 86"/>
          <p:cNvCxnSpPr>
            <a:cxnSpLocks noChangeShapeType="1"/>
          </p:cNvCxnSpPr>
          <p:nvPr/>
        </p:nvCxnSpPr>
        <p:spPr bwMode="auto">
          <a:xfrm>
            <a:off x="4465638" y="3959225"/>
            <a:ext cx="0" cy="1068388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8930" name="TextBox 29"/>
          <p:cNvSpPr txBox="1">
            <a:spLocks noChangeArrowheads="1"/>
          </p:cNvSpPr>
          <p:nvPr/>
        </p:nvSpPr>
        <p:spPr bwMode="auto">
          <a:xfrm>
            <a:off x="762001" y="1096963"/>
            <a:ext cx="13604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Price of </a:t>
            </a:r>
            <a:r>
              <a:rPr lang="en-US" sz="1400" dirty="0" smtClean="0">
                <a:latin typeface="Century Gothic"/>
                <a:ea typeface="MS PGothic" pitchFamily="34" charset="-128"/>
                <a:cs typeface="Century Gothic"/>
              </a:rPr>
              <a:t>cotton </a:t>
            </a: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(per pound)</a:t>
            </a:r>
          </a:p>
        </p:txBody>
      </p:sp>
      <p:sp>
        <p:nvSpPr>
          <p:cNvPr id="548931" name="TextBox 30"/>
          <p:cNvSpPr txBox="1">
            <a:spLocks noChangeArrowheads="1"/>
          </p:cNvSpPr>
          <p:nvPr/>
        </p:nvSpPr>
        <p:spPr bwMode="auto">
          <a:xfrm>
            <a:off x="5454650" y="5715000"/>
            <a:ext cx="2165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Quantity of </a:t>
            </a:r>
            <a:r>
              <a:rPr lang="en-US" sz="1400" dirty="0" smtClean="0">
                <a:latin typeface="Century Gothic"/>
                <a:ea typeface="MS PGothic" pitchFamily="34" charset="-128"/>
                <a:cs typeface="Century Gothic"/>
              </a:rPr>
              <a:t>cotton (billions </a:t>
            </a: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of pounds)</a:t>
            </a:r>
          </a:p>
        </p:txBody>
      </p:sp>
      <p:sp>
        <p:nvSpPr>
          <p:cNvPr id="581661" name="Line 29"/>
          <p:cNvSpPr>
            <a:spLocks noChangeShapeType="1"/>
          </p:cNvSpPr>
          <p:nvPr/>
        </p:nvSpPr>
        <p:spPr bwMode="auto">
          <a:xfrm flipV="1">
            <a:off x="2298700" y="1066800"/>
            <a:ext cx="0" cy="3927475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662" name="Freeform 30"/>
          <p:cNvSpPr>
            <a:spLocks/>
          </p:cNvSpPr>
          <p:nvPr/>
        </p:nvSpPr>
        <p:spPr bwMode="auto">
          <a:xfrm>
            <a:off x="2298700" y="5080000"/>
            <a:ext cx="176213" cy="160338"/>
          </a:xfrm>
          <a:custGeom>
            <a:avLst/>
            <a:gdLst>
              <a:gd name="T0" fmla="*/ 102 w 102"/>
              <a:gd name="T1" fmla="*/ 101 h 101"/>
              <a:gd name="T2" fmla="*/ 0 w 102"/>
              <a:gd name="T3" fmla="*/ 101 h 101"/>
              <a:gd name="T4" fmla="*/ 0 w 102"/>
              <a:gd name="T5" fmla="*/ 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2" h="101">
                <a:moveTo>
                  <a:pt x="102" y="101"/>
                </a:moveTo>
                <a:lnTo>
                  <a:pt x="0" y="101"/>
                </a:lnTo>
                <a:lnTo>
                  <a:pt x="0" y="0"/>
                </a:lnTo>
              </a:path>
            </a:pathLst>
          </a:custGeom>
          <a:noFill/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663" name="Line 31"/>
          <p:cNvSpPr>
            <a:spLocks noChangeShapeType="1"/>
          </p:cNvSpPr>
          <p:nvPr/>
        </p:nvSpPr>
        <p:spPr bwMode="auto">
          <a:xfrm flipH="1">
            <a:off x="2568575" y="5240338"/>
            <a:ext cx="4940300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664" name="Rectangle 32"/>
          <p:cNvSpPr>
            <a:spLocks noChangeArrowheads="1"/>
          </p:cNvSpPr>
          <p:nvPr/>
        </p:nvSpPr>
        <p:spPr bwMode="auto">
          <a:xfrm>
            <a:off x="3116263" y="52768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1665" name="Rectangle 33"/>
          <p:cNvSpPr>
            <a:spLocks noChangeArrowheads="1"/>
          </p:cNvSpPr>
          <p:nvPr/>
        </p:nvSpPr>
        <p:spPr bwMode="auto">
          <a:xfrm>
            <a:off x="2098675" y="52768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1666" name="Rectangle 34"/>
          <p:cNvSpPr>
            <a:spLocks noChangeArrowheads="1"/>
          </p:cNvSpPr>
          <p:nvPr/>
        </p:nvSpPr>
        <p:spPr bwMode="auto">
          <a:xfrm>
            <a:off x="4362450" y="527685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1667" name="Rectangle 35"/>
          <p:cNvSpPr>
            <a:spLocks noChangeArrowheads="1"/>
          </p:cNvSpPr>
          <p:nvPr/>
        </p:nvSpPr>
        <p:spPr bwMode="auto">
          <a:xfrm>
            <a:off x="6534150" y="527685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1668" name="Rectangle 36"/>
          <p:cNvSpPr>
            <a:spLocks noChangeArrowheads="1"/>
          </p:cNvSpPr>
          <p:nvPr/>
        </p:nvSpPr>
        <p:spPr bwMode="auto">
          <a:xfrm>
            <a:off x="5665788" y="527685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1669" name="Rectangle 37"/>
          <p:cNvSpPr>
            <a:spLocks noChangeArrowheads="1"/>
          </p:cNvSpPr>
          <p:nvPr/>
        </p:nvSpPr>
        <p:spPr bwMode="auto">
          <a:xfrm>
            <a:off x="7402513" y="527685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1680" name="Line 48"/>
          <p:cNvSpPr>
            <a:spLocks noChangeShapeType="1"/>
          </p:cNvSpPr>
          <p:nvPr/>
        </p:nvSpPr>
        <p:spPr bwMode="auto">
          <a:xfrm>
            <a:off x="2298700" y="2146300"/>
            <a:ext cx="141288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681" name="Line 49"/>
          <p:cNvSpPr>
            <a:spLocks noChangeShapeType="1"/>
          </p:cNvSpPr>
          <p:nvPr/>
        </p:nvSpPr>
        <p:spPr bwMode="auto">
          <a:xfrm>
            <a:off x="2298700" y="2586038"/>
            <a:ext cx="141288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682" name="Line 50"/>
          <p:cNvSpPr>
            <a:spLocks noChangeShapeType="1"/>
          </p:cNvSpPr>
          <p:nvPr/>
        </p:nvSpPr>
        <p:spPr bwMode="auto">
          <a:xfrm>
            <a:off x="2298700" y="3032125"/>
            <a:ext cx="141288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683" name="Line 51"/>
          <p:cNvSpPr>
            <a:spLocks noChangeShapeType="1"/>
          </p:cNvSpPr>
          <p:nvPr/>
        </p:nvSpPr>
        <p:spPr bwMode="auto">
          <a:xfrm>
            <a:off x="2298700" y="3473450"/>
            <a:ext cx="141288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684" name="Line 52"/>
          <p:cNvSpPr>
            <a:spLocks noChangeShapeType="1"/>
          </p:cNvSpPr>
          <p:nvPr/>
        </p:nvSpPr>
        <p:spPr bwMode="auto">
          <a:xfrm>
            <a:off x="2298700" y="3913188"/>
            <a:ext cx="141288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685" name="Line 53"/>
          <p:cNvSpPr>
            <a:spLocks noChangeShapeType="1"/>
          </p:cNvSpPr>
          <p:nvPr/>
        </p:nvSpPr>
        <p:spPr bwMode="auto">
          <a:xfrm>
            <a:off x="2298700" y="4356100"/>
            <a:ext cx="141288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686" name="Line 54"/>
          <p:cNvSpPr>
            <a:spLocks noChangeShapeType="1"/>
          </p:cNvSpPr>
          <p:nvPr/>
        </p:nvSpPr>
        <p:spPr bwMode="auto">
          <a:xfrm>
            <a:off x="2298700" y="4800600"/>
            <a:ext cx="141288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687" name="Line 55"/>
          <p:cNvSpPr>
            <a:spLocks noChangeShapeType="1"/>
          </p:cNvSpPr>
          <p:nvPr/>
        </p:nvSpPr>
        <p:spPr bwMode="auto">
          <a:xfrm flipV="1">
            <a:off x="3167063" y="5111750"/>
            <a:ext cx="0" cy="128588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688" name="Line 56"/>
          <p:cNvSpPr>
            <a:spLocks noChangeShapeType="1"/>
          </p:cNvSpPr>
          <p:nvPr/>
        </p:nvSpPr>
        <p:spPr bwMode="auto">
          <a:xfrm flipV="1">
            <a:off x="4468813" y="5111750"/>
            <a:ext cx="0" cy="128588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689" name="Line 57"/>
          <p:cNvSpPr>
            <a:spLocks noChangeShapeType="1"/>
          </p:cNvSpPr>
          <p:nvPr/>
        </p:nvSpPr>
        <p:spPr bwMode="auto">
          <a:xfrm flipV="1">
            <a:off x="5772150" y="5111750"/>
            <a:ext cx="0" cy="128588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690" name="Line 58"/>
          <p:cNvSpPr>
            <a:spLocks noChangeShapeType="1"/>
          </p:cNvSpPr>
          <p:nvPr/>
        </p:nvSpPr>
        <p:spPr bwMode="auto">
          <a:xfrm flipV="1">
            <a:off x="6638925" y="5111750"/>
            <a:ext cx="0" cy="128588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691" name="Line 59"/>
          <p:cNvSpPr>
            <a:spLocks noChangeShapeType="1"/>
          </p:cNvSpPr>
          <p:nvPr/>
        </p:nvSpPr>
        <p:spPr bwMode="auto">
          <a:xfrm flipV="1">
            <a:off x="7508875" y="5111750"/>
            <a:ext cx="0" cy="128588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692" name="Rectangle 60"/>
          <p:cNvSpPr>
            <a:spLocks noChangeArrowheads="1"/>
          </p:cNvSpPr>
          <p:nvPr/>
        </p:nvSpPr>
        <p:spPr bwMode="auto">
          <a:xfrm>
            <a:off x="1730375" y="2032000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$2.00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1693" name="Rectangle 61"/>
          <p:cNvSpPr>
            <a:spLocks noChangeArrowheads="1"/>
          </p:cNvSpPr>
          <p:nvPr/>
        </p:nvSpPr>
        <p:spPr bwMode="auto">
          <a:xfrm>
            <a:off x="1838325" y="247332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1.75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1694" name="Rectangle 62"/>
          <p:cNvSpPr>
            <a:spLocks noChangeArrowheads="1"/>
          </p:cNvSpPr>
          <p:nvPr/>
        </p:nvSpPr>
        <p:spPr bwMode="auto">
          <a:xfrm>
            <a:off x="1838325" y="291465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1695" name="Rectangle 63"/>
          <p:cNvSpPr>
            <a:spLocks noChangeArrowheads="1"/>
          </p:cNvSpPr>
          <p:nvPr/>
        </p:nvSpPr>
        <p:spPr bwMode="auto">
          <a:xfrm>
            <a:off x="1838325" y="335756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1.25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1696" name="Rectangle 64"/>
          <p:cNvSpPr>
            <a:spLocks noChangeArrowheads="1"/>
          </p:cNvSpPr>
          <p:nvPr/>
        </p:nvSpPr>
        <p:spPr bwMode="auto">
          <a:xfrm>
            <a:off x="1838325" y="3798888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1697" name="Rectangle 65"/>
          <p:cNvSpPr>
            <a:spLocks noChangeArrowheads="1"/>
          </p:cNvSpPr>
          <p:nvPr/>
        </p:nvSpPr>
        <p:spPr bwMode="auto">
          <a:xfrm>
            <a:off x="1838325" y="424021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0.75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1698" name="Rectangle 66"/>
          <p:cNvSpPr>
            <a:spLocks noChangeArrowheads="1"/>
          </p:cNvSpPr>
          <p:nvPr/>
        </p:nvSpPr>
        <p:spPr bwMode="auto">
          <a:xfrm>
            <a:off x="1838325" y="468312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1709" name="Freeform 77"/>
          <p:cNvSpPr>
            <a:spLocks/>
          </p:cNvSpPr>
          <p:nvPr/>
        </p:nvSpPr>
        <p:spPr bwMode="auto">
          <a:xfrm>
            <a:off x="3602038" y="2146300"/>
            <a:ext cx="1566862" cy="2654300"/>
          </a:xfrm>
          <a:custGeom>
            <a:avLst/>
            <a:gdLst>
              <a:gd name="T0" fmla="*/ 267 w 267"/>
              <a:gd name="T1" fmla="*/ 0 h 494"/>
              <a:gd name="T2" fmla="*/ 0 w 267"/>
              <a:gd name="T3" fmla="*/ 494 h 49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67" h="494">
                <a:moveTo>
                  <a:pt x="267" y="0"/>
                </a:moveTo>
                <a:cubicBezTo>
                  <a:pt x="267" y="149"/>
                  <a:pt x="190" y="320"/>
                  <a:pt x="0" y="494"/>
                </a:cubicBezTo>
              </a:path>
            </a:pathLst>
          </a:custGeom>
          <a:noFill/>
          <a:ln w="42863" cap="flat">
            <a:solidFill>
              <a:srgbClr val="EE313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710" name="Rectangle 78"/>
          <p:cNvSpPr>
            <a:spLocks noChangeArrowheads="1"/>
          </p:cNvSpPr>
          <p:nvPr/>
        </p:nvSpPr>
        <p:spPr bwMode="auto">
          <a:xfrm>
            <a:off x="4860925" y="1866900"/>
            <a:ext cx="5770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Supply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1711" name="Rectangle 79"/>
          <p:cNvSpPr>
            <a:spLocks noChangeArrowheads="1"/>
          </p:cNvSpPr>
          <p:nvPr/>
        </p:nvSpPr>
        <p:spPr bwMode="auto">
          <a:xfrm>
            <a:off x="6388100" y="4691063"/>
            <a:ext cx="7738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Demand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1713" name="Line 81"/>
          <p:cNvSpPr>
            <a:spLocks noChangeShapeType="1"/>
          </p:cNvSpPr>
          <p:nvPr/>
        </p:nvSpPr>
        <p:spPr bwMode="auto">
          <a:xfrm flipV="1">
            <a:off x="2241550" y="4962525"/>
            <a:ext cx="122238" cy="6350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714" name="Line 82"/>
          <p:cNvSpPr>
            <a:spLocks noChangeShapeType="1"/>
          </p:cNvSpPr>
          <p:nvPr/>
        </p:nvSpPr>
        <p:spPr bwMode="auto">
          <a:xfrm flipV="1">
            <a:off x="2241550" y="5048250"/>
            <a:ext cx="122238" cy="6350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715" name="Line 83"/>
          <p:cNvSpPr>
            <a:spLocks noChangeShapeType="1"/>
          </p:cNvSpPr>
          <p:nvPr/>
        </p:nvSpPr>
        <p:spPr bwMode="auto">
          <a:xfrm flipH="1">
            <a:off x="2439988" y="5181600"/>
            <a:ext cx="69850" cy="112713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716" name="Line 84"/>
          <p:cNvSpPr>
            <a:spLocks noChangeShapeType="1"/>
          </p:cNvSpPr>
          <p:nvPr/>
        </p:nvSpPr>
        <p:spPr bwMode="auto">
          <a:xfrm flipH="1">
            <a:off x="2533650" y="5181600"/>
            <a:ext cx="69850" cy="112713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717" name="Freeform 85"/>
          <p:cNvSpPr>
            <a:spLocks/>
          </p:cNvSpPr>
          <p:nvPr/>
        </p:nvSpPr>
        <p:spPr bwMode="auto">
          <a:xfrm>
            <a:off x="3214688" y="2146300"/>
            <a:ext cx="3079750" cy="2654300"/>
          </a:xfrm>
          <a:custGeom>
            <a:avLst/>
            <a:gdLst>
              <a:gd name="T0" fmla="*/ 0 w 525"/>
              <a:gd name="T1" fmla="*/ 0 h 494"/>
              <a:gd name="T2" fmla="*/ 525 w 525"/>
              <a:gd name="T3" fmla="*/ 494 h 49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25" h="494">
                <a:moveTo>
                  <a:pt x="0" y="0"/>
                </a:moveTo>
                <a:cubicBezTo>
                  <a:pt x="29" y="133"/>
                  <a:pt x="196" y="409"/>
                  <a:pt x="525" y="494"/>
                </a:cubicBezTo>
              </a:path>
            </a:pathLst>
          </a:custGeom>
          <a:noFill/>
          <a:ln w="42863" cap="flat">
            <a:solidFill>
              <a:srgbClr val="3C5D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718" name="Oval 86"/>
          <p:cNvSpPr>
            <a:spLocks noChangeArrowheads="1"/>
          </p:cNvSpPr>
          <p:nvPr/>
        </p:nvSpPr>
        <p:spPr bwMode="auto">
          <a:xfrm>
            <a:off x="4411663" y="3860800"/>
            <a:ext cx="115887" cy="1063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719" name="Rectangle 87"/>
          <p:cNvSpPr>
            <a:spLocks noChangeArrowheads="1"/>
          </p:cNvSpPr>
          <p:nvPr/>
        </p:nvSpPr>
        <p:spPr bwMode="auto">
          <a:xfrm>
            <a:off x="4630738" y="3762375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581720" name="Line 88"/>
          <p:cNvSpPr>
            <a:spLocks noChangeShapeType="1"/>
          </p:cNvSpPr>
          <p:nvPr/>
        </p:nvSpPr>
        <p:spPr bwMode="auto">
          <a:xfrm flipH="1">
            <a:off x="1531938" y="3913188"/>
            <a:ext cx="255587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721" name="Line 89"/>
          <p:cNvSpPr>
            <a:spLocks noChangeShapeType="1"/>
          </p:cNvSpPr>
          <p:nvPr/>
        </p:nvSpPr>
        <p:spPr bwMode="auto">
          <a:xfrm flipH="1">
            <a:off x="4791075" y="3913188"/>
            <a:ext cx="258763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722" name="Line 90"/>
          <p:cNvSpPr>
            <a:spLocks noChangeShapeType="1"/>
          </p:cNvSpPr>
          <p:nvPr/>
        </p:nvSpPr>
        <p:spPr bwMode="auto">
          <a:xfrm>
            <a:off x="4468813" y="5492750"/>
            <a:ext cx="0" cy="238125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723" name="Freeform 91"/>
          <p:cNvSpPr>
            <a:spLocks/>
          </p:cNvSpPr>
          <p:nvPr/>
        </p:nvSpPr>
        <p:spPr bwMode="auto">
          <a:xfrm>
            <a:off x="5049838" y="3736975"/>
            <a:ext cx="1079500" cy="331788"/>
          </a:xfrm>
          <a:custGeom>
            <a:avLst/>
            <a:gdLst>
              <a:gd name="T0" fmla="*/ 184 w 184"/>
              <a:gd name="T1" fmla="*/ 48 h 62"/>
              <a:gd name="T2" fmla="*/ 169 w 184"/>
              <a:gd name="T3" fmla="*/ 62 h 62"/>
              <a:gd name="T4" fmla="*/ 14 w 184"/>
              <a:gd name="T5" fmla="*/ 62 h 62"/>
              <a:gd name="T6" fmla="*/ 0 w 184"/>
              <a:gd name="T7" fmla="*/ 48 h 62"/>
              <a:gd name="T8" fmla="*/ 0 w 184"/>
              <a:gd name="T9" fmla="*/ 15 h 62"/>
              <a:gd name="T10" fmla="*/ 14 w 184"/>
              <a:gd name="T11" fmla="*/ 0 h 62"/>
              <a:gd name="T12" fmla="*/ 169 w 184"/>
              <a:gd name="T13" fmla="*/ 0 h 62"/>
              <a:gd name="T14" fmla="*/ 184 w 184"/>
              <a:gd name="T15" fmla="*/ 15 h 62"/>
              <a:gd name="T16" fmla="*/ 184 w 184"/>
              <a:gd name="T17" fmla="*/ 48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4" h="62">
                <a:moveTo>
                  <a:pt x="184" y="48"/>
                </a:moveTo>
                <a:cubicBezTo>
                  <a:pt x="184" y="55"/>
                  <a:pt x="177" y="62"/>
                  <a:pt x="169" y="62"/>
                </a:cubicBezTo>
                <a:cubicBezTo>
                  <a:pt x="14" y="62"/>
                  <a:pt x="14" y="62"/>
                  <a:pt x="14" y="62"/>
                </a:cubicBezTo>
                <a:cubicBezTo>
                  <a:pt x="6" y="62"/>
                  <a:pt x="0" y="55"/>
                  <a:pt x="0" y="48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6" y="0"/>
                  <a:pt x="14" y="0"/>
                </a:cubicBezTo>
                <a:cubicBezTo>
                  <a:pt x="169" y="0"/>
                  <a:pt x="169" y="0"/>
                  <a:pt x="169" y="0"/>
                </a:cubicBezTo>
                <a:cubicBezTo>
                  <a:pt x="177" y="0"/>
                  <a:pt x="184" y="7"/>
                  <a:pt x="184" y="15"/>
                </a:cubicBezTo>
                <a:lnTo>
                  <a:pt x="184" y="48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728" name="Freeform 96"/>
          <p:cNvSpPr>
            <a:spLocks/>
          </p:cNvSpPr>
          <p:nvPr/>
        </p:nvSpPr>
        <p:spPr bwMode="auto">
          <a:xfrm>
            <a:off x="3946525" y="5730875"/>
            <a:ext cx="1074738" cy="515938"/>
          </a:xfrm>
          <a:custGeom>
            <a:avLst/>
            <a:gdLst>
              <a:gd name="T0" fmla="*/ 183 w 183"/>
              <a:gd name="T1" fmla="*/ 81 h 96"/>
              <a:gd name="T2" fmla="*/ 169 w 183"/>
              <a:gd name="T3" fmla="*/ 96 h 96"/>
              <a:gd name="T4" fmla="*/ 14 w 183"/>
              <a:gd name="T5" fmla="*/ 96 h 96"/>
              <a:gd name="T6" fmla="*/ 0 w 183"/>
              <a:gd name="T7" fmla="*/ 81 h 96"/>
              <a:gd name="T8" fmla="*/ 0 w 183"/>
              <a:gd name="T9" fmla="*/ 14 h 96"/>
              <a:gd name="T10" fmla="*/ 14 w 183"/>
              <a:gd name="T11" fmla="*/ 0 h 96"/>
              <a:gd name="T12" fmla="*/ 169 w 183"/>
              <a:gd name="T13" fmla="*/ 0 h 96"/>
              <a:gd name="T14" fmla="*/ 183 w 183"/>
              <a:gd name="T15" fmla="*/ 14 h 96"/>
              <a:gd name="T16" fmla="*/ 183 w 183"/>
              <a:gd name="T17" fmla="*/ 81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96">
                <a:moveTo>
                  <a:pt x="183" y="81"/>
                </a:moveTo>
                <a:cubicBezTo>
                  <a:pt x="183" y="89"/>
                  <a:pt x="177" y="96"/>
                  <a:pt x="169" y="96"/>
                </a:cubicBezTo>
                <a:cubicBezTo>
                  <a:pt x="14" y="96"/>
                  <a:pt x="14" y="96"/>
                  <a:pt x="14" y="96"/>
                </a:cubicBezTo>
                <a:cubicBezTo>
                  <a:pt x="6" y="96"/>
                  <a:pt x="0" y="89"/>
                  <a:pt x="0" y="81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7"/>
                  <a:pt x="6" y="0"/>
                  <a:pt x="14" y="0"/>
                </a:cubicBezTo>
                <a:cubicBezTo>
                  <a:pt x="169" y="0"/>
                  <a:pt x="169" y="0"/>
                  <a:pt x="169" y="0"/>
                </a:cubicBezTo>
                <a:cubicBezTo>
                  <a:pt x="177" y="0"/>
                  <a:pt x="183" y="7"/>
                  <a:pt x="183" y="14"/>
                </a:cubicBezTo>
                <a:lnTo>
                  <a:pt x="183" y="81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729" name="Freeform 97"/>
          <p:cNvSpPr>
            <a:spLocks/>
          </p:cNvSpPr>
          <p:nvPr/>
        </p:nvSpPr>
        <p:spPr bwMode="auto">
          <a:xfrm>
            <a:off x="457200" y="3678238"/>
            <a:ext cx="1074738" cy="514350"/>
          </a:xfrm>
          <a:custGeom>
            <a:avLst/>
            <a:gdLst>
              <a:gd name="T0" fmla="*/ 183 w 183"/>
              <a:gd name="T1" fmla="*/ 82 h 96"/>
              <a:gd name="T2" fmla="*/ 169 w 183"/>
              <a:gd name="T3" fmla="*/ 96 h 96"/>
              <a:gd name="T4" fmla="*/ 14 w 183"/>
              <a:gd name="T5" fmla="*/ 96 h 96"/>
              <a:gd name="T6" fmla="*/ 0 w 183"/>
              <a:gd name="T7" fmla="*/ 82 h 96"/>
              <a:gd name="T8" fmla="*/ 0 w 183"/>
              <a:gd name="T9" fmla="*/ 15 h 96"/>
              <a:gd name="T10" fmla="*/ 14 w 183"/>
              <a:gd name="T11" fmla="*/ 0 h 96"/>
              <a:gd name="T12" fmla="*/ 169 w 183"/>
              <a:gd name="T13" fmla="*/ 0 h 96"/>
              <a:gd name="T14" fmla="*/ 183 w 183"/>
              <a:gd name="T15" fmla="*/ 15 h 96"/>
              <a:gd name="T16" fmla="*/ 183 w 183"/>
              <a:gd name="T17" fmla="*/ 82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96">
                <a:moveTo>
                  <a:pt x="183" y="82"/>
                </a:moveTo>
                <a:cubicBezTo>
                  <a:pt x="183" y="89"/>
                  <a:pt x="177" y="96"/>
                  <a:pt x="169" y="96"/>
                </a:cubicBezTo>
                <a:cubicBezTo>
                  <a:pt x="14" y="96"/>
                  <a:pt x="14" y="96"/>
                  <a:pt x="14" y="96"/>
                </a:cubicBezTo>
                <a:cubicBezTo>
                  <a:pt x="6" y="96"/>
                  <a:pt x="0" y="89"/>
                  <a:pt x="0" y="82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6" y="0"/>
                  <a:pt x="14" y="0"/>
                </a:cubicBezTo>
                <a:cubicBezTo>
                  <a:pt x="169" y="0"/>
                  <a:pt x="169" y="0"/>
                  <a:pt x="169" y="0"/>
                </a:cubicBezTo>
                <a:cubicBezTo>
                  <a:pt x="177" y="0"/>
                  <a:pt x="183" y="7"/>
                  <a:pt x="183" y="15"/>
                </a:cubicBezTo>
                <a:lnTo>
                  <a:pt x="183" y="82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1739" name="TextBox 56"/>
          <p:cNvSpPr txBox="1">
            <a:spLocks noChangeArrowheads="1"/>
          </p:cNvSpPr>
          <p:nvPr/>
        </p:nvSpPr>
        <p:spPr bwMode="auto">
          <a:xfrm>
            <a:off x="5029200" y="3733800"/>
            <a:ext cx="11668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Century Gothic"/>
                <a:ea typeface="MS PGothic" pitchFamily="34" charset="-128"/>
                <a:cs typeface="Century Gothic"/>
              </a:rPr>
              <a:t>Equilibrium</a:t>
            </a:r>
          </a:p>
        </p:txBody>
      </p:sp>
      <p:sp>
        <p:nvSpPr>
          <p:cNvPr id="581740" name="TextBox 56"/>
          <p:cNvSpPr txBox="1">
            <a:spLocks noChangeArrowheads="1"/>
          </p:cNvSpPr>
          <p:nvPr/>
        </p:nvSpPr>
        <p:spPr bwMode="auto">
          <a:xfrm>
            <a:off x="433387" y="3657600"/>
            <a:ext cx="1166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Equilibrium price</a:t>
            </a:r>
          </a:p>
        </p:txBody>
      </p:sp>
      <p:sp>
        <p:nvSpPr>
          <p:cNvPr id="581741" name="TextBox 56"/>
          <p:cNvSpPr txBox="1">
            <a:spLocks noChangeArrowheads="1"/>
          </p:cNvSpPr>
          <p:nvPr/>
        </p:nvSpPr>
        <p:spPr bwMode="auto">
          <a:xfrm>
            <a:off x="3936999" y="5706530"/>
            <a:ext cx="1165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Equilibrium quantity</a:t>
            </a:r>
          </a:p>
        </p:txBody>
      </p:sp>
      <p:sp>
        <p:nvSpPr>
          <p:cNvPr id="581748" name="Rectangle 116"/>
          <p:cNvSpPr>
            <a:spLocks noGrp="1" noRot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>
            <a:noAutofit/>
          </a:bodyPr>
          <a:lstStyle/>
          <a:p>
            <a:r>
              <a:rPr lang="en-US" sz="3600" dirty="0" smtClean="0"/>
              <a:t>FINDING THE EQUILIBRIUM PRICE AND QUANTITY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6481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55" grpId="0"/>
      <p:bldP spid="581718" grpId="0" animBg="1"/>
      <p:bldP spid="581719" grpId="0"/>
      <p:bldP spid="581720" grpId="0" animBg="1"/>
      <p:bldP spid="581721" grpId="0" animBg="1"/>
      <p:bldP spid="581722" grpId="0" animBg="1"/>
      <p:bldP spid="581723" grpId="0" animBg="1"/>
      <p:bldP spid="581728" grpId="0" animBg="1"/>
      <p:bldP spid="581729" grpId="0" animBg="1"/>
      <p:bldP spid="581739" grpId="0"/>
      <p:bldP spid="581740" grpId="0"/>
      <p:bldP spid="58174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WHY DO ALL SALES AND PURCHASES IN A MARKET TAKE PLACE AT THE SAME PRICE?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839200" cy="5562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Where consumers don’t have time to compare prices (like a tourist trap), different stores have different prices.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In well-established markets, there is a uniform price.</a:t>
            </a:r>
            <a:endParaRPr lang="en-US" sz="2800" dirty="0"/>
          </a:p>
        </p:txBody>
      </p:sp>
      <p:pic>
        <p:nvPicPr>
          <p:cNvPr id="2050" name="Picture 2" descr="http://www.sxc.hu/pic/l/s/sy/sykicktb/529958_5783617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2209800"/>
            <a:ext cx="2133599" cy="329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961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solidFill>
            <a:schemeClr val="bg1">
              <a:alpha val="46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/>
              <a:t>COMPETITIVE MARKETS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2743200"/>
          </a:xfrm>
          <a:solidFill>
            <a:schemeClr val="bg1">
              <a:alpha val="64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 </a:t>
            </a:r>
            <a:r>
              <a:rPr lang="en-US" dirty="0">
                <a:solidFill>
                  <a:srgbClr val="990033"/>
                </a:solidFill>
              </a:rPr>
              <a:t>competitive market </a:t>
            </a:r>
            <a:r>
              <a:rPr lang="en-US" dirty="0" smtClean="0"/>
              <a:t>has many </a:t>
            </a:r>
            <a:r>
              <a:rPr lang="en-US" dirty="0"/>
              <a:t>buyers </a:t>
            </a:r>
            <a:r>
              <a:rPr lang="en-US" dirty="0" smtClean="0"/>
              <a:t>and sellers </a:t>
            </a:r>
            <a:r>
              <a:rPr lang="en-US" dirty="0"/>
              <a:t>of the same good or </a:t>
            </a:r>
            <a:r>
              <a:rPr lang="en-US" dirty="0" smtClean="0"/>
              <a:t>service, none </a:t>
            </a:r>
            <a:r>
              <a:rPr lang="en-US" dirty="0"/>
              <a:t>of whom can influence </a:t>
            </a:r>
            <a:r>
              <a:rPr lang="en-US" dirty="0" smtClean="0"/>
              <a:t>the price.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dirty="0">
                <a:solidFill>
                  <a:srgbClr val="990033"/>
                </a:solidFill>
              </a:rPr>
              <a:t>supply and demand model </a:t>
            </a:r>
            <a:r>
              <a:rPr lang="en-US" dirty="0"/>
              <a:t>is a model of how a competitive market behaves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845680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3" name="Text Box 3"/>
          <p:cNvSpPr txBox="1">
            <a:spLocks noChangeArrowheads="1"/>
          </p:cNvSpPr>
          <p:nvPr/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588" indent="-1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3600" b="1">
              <a:solidFill>
                <a:srgbClr val="993366"/>
              </a:solidFill>
              <a:latin typeface="Century Gothic"/>
              <a:cs typeface="Century Gothic"/>
            </a:endParaRPr>
          </a:p>
        </p:txBody>
      </p:sp>
      <p:sp>
        <p:nvSpPr>
          <p:cNvPr id="583694" name="Text Box 14"/>
          <p:cNvSpPr txBox="1">
            <a:spLocks noChangeArrowheads="1"/>
          </p:cNvSpPr>
          <p:nvPr/>
        </p:nvSpPr>
        <p:spPr bwMode="auto">
          <a:xfrm>
            <a:off x="4984750" y="990600"/>
            <a:ext cx="4083050" cy="19389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1588" indent="-1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There is a </a:t>
            </a:r>
            <a:r>
              <a:rPr lang="en-US" sz="2000" b="1" i="1" dirty="0">
                <a:solidFill>
                  <a:srgbClr val="990033"/>
                </a:solidFill>
                <a:latin typeface="Century Gothic"/>
                <a:cs typeface="Century Gothic"/>
              </a:rPr>
              <a:t>surplus</a:t>
            </a: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of a good when the quantity supplied exceeds the quantity demanded. Surpluses occur when the price is above its equilibrium level. </a:t>
            </a:r>
          </a:p>
        </p:txBody>
      </p:sp>
      <p:cxnSp>
        <p:nvCxnSpPr>
          <p:cNvPr id="583804" name="Straight Connector 86"/>
          <p:cNvCxnSpPr>
            <a:cxnSpLocks noChangeShapeType="1"/>
          </p:cNvCxnSpPr>
          <p:nvPr/>
        </p:nvCxnSpPr>
        <p:spPr bwMode="auto">
          <a:xfrm>
            <a:off x="3286125" y="2979738"/>
            <a:ext cx="0" cy="2043112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803" name="Straight Connector 86"/>
          <p:cNvCxnSpPr>
            <a:cxnSpLocks noChangeShapeType="1"/>
          </p:cNvCxnSpPr>
          <p:nvPr/>
        </p:nvCxnSpPr>
        <p:spPr bwMode="auto">
          <a:xfrm>
            <a:off x="4576763" y="2979738"/>
            <a:ext cx="0" cy="2043112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802" name="Straight Connector 86"/>
          <p:cNvCxnSpPr>
            <a:cxnSpLocks noChangeShapeType="1"/>
          </p:cNvCxnSpPr>
          <p:nvPr/>
        </p:nvCxnSpPr>
        <p:spPr bwMode="auto">
          <a:xfrm>
            <a:off x="2133600" y="2967038"/>
            <a:ext cx="1188720" cy="3175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800" name="Straight Connector 86"/>
          <p:cNvCxnSpPr>
            <a:cxnSpLocks noChangeShapeType="1"/>
          </p:cNvCxnSpPr>
          <p:nvPr/>
        </p:nvCxnSpPr>
        <p:spPr bwMode="auto">
          <a:xfrm>
            <a:off x="2259013" y="3878263"/>
            <a:ext cx="1820862" cy="3175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3709" name="Line 29"/>
          <p:cNvSpPr>
            <a:spLocks noChangeShapeType="1"/>
          </p:cNvSpPr>
          <p:nvPr/>
        </p:nvSpPr>
        <p:spPr bwMode="auto">
          <a:xfrm flipV="1">
            <a:off x="2032000" y="957263"/>
            <a:ext cx="0" cy="4003675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10" name="Freeform 30"/>
          <p:cNvSpPr>
            <a:spLocks/>
          </p:cNvSpPr>
          <p:nvPr/>
        </p:nvSpPr>
        <p:spPr bwMode="auto">
          <a:xfrm>
            <a:off x="2032000" y="5048250"/>
            <a:ext cx="268288" cy="165100"/>
          </a:xfrm>
          <a:custGeom>
            <a:avLst/>
            <a:gdLst>
              <a:gd name="T0" fmla="*/ 155 w 155"/>
              <a:gd name="T1" fmla="*/ 97 h 97"/>
              <a:gd name="T2" fmla="*/ 0 w 155"/>
              <a:gd name="T3" fmla="*/ 97 h 97"/>
              <a:gd name="T4" fmla="*/ 0 w 155"/>
              <a:gd name="T5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97">
                <a:moveTo>
                  <a:pt x="155" y="97"/>
                </a:moveTo>
                <a:lnTo>
                  <a:pt x="0" y="97"/>
                </a:ln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11" name="Line 31"/>
          <p:cNvSpPr>
            <a:spLocks noChangeShapeType="1"/>
          </p:cNvSpPr>
          <p:nvPr/>
        </p:nvSpPr>
        <p:spPr bwMode="auto">
          <a:xfrm flipH="1">
            <a:off x="2476500" y="5213350"/>
            <a:ext cx="4483100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12" name="Rectangle 32"/>
          <p:cNvSpPr>
            <a:spLocks noChangeArrowheads="1"/>
          </p:cNvSpPr>
          <p:nvPr/>
        </p:nvSpPr>
        <p:spPr bwMode="auto">
          <a:xfrm>
            <a:off x="2801938" y="52562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3713" name="Rectangle 33"/>
          <p:cNvSpPr>
            <a:spLocks noChangeArrowheads="1"/>
          </p:cNvSpPr>
          <p:nvPr/>
        </p:nvSpPr>
        <p:spPr bwMode="auto">
          <a:xfrm>
            <a:off x="1839913" y="52562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3714" name="Rectangle 34"/>
          <p:cNvSpPr>
            <a:spLocks noChangeArrowheads="1"/>
          </p:cNvSpPr>
          <p:nvPr/>
        </p:nvSpPr>
        <p:spPr bwMode="auto">
          <a:xfrm>
            <a:off x="3981450" y="525621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3715" name="Rectangle 35"/>
          <p:cNvSpPr>
            <a:spLocks noChangeArrowheads="1"/>
          </p:cNvSpPr>
          <p:nvPr/>
        </p:nvSpPr>
        <p:spPr bwMode="auto">
          <a:xfrm>
            <a:off x="6034088" y="525621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3716" name="Rectangle 36"/>
          <p:cNvSpPr>
            <a:spLocks noChangeArrowheads="1"/>
          </p:cNvSpPr>
          <p:nvPr/>
        </p:nvSpPr>
        <p:spPr bwMode="auto">
          <a:xfrm>
            <a:off x="5213350" y="525621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3717" name="Rectangle 37"/>
          <p:cNvSpPr>
            <a:spLocks noChangeArrowheads="1"/>
          </p:cNvSpPr>
          <p:nvPr/>
        </p:nvSpPr>
        <p:spPr bwMode="auto">
          <a:xfrm>
            <a:off x="6856413" y="525621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3728" name="Line 48"/>
          <p:cNvSpPr>
            <a:spLocks noChangeShapeType="1"/>
          </p:cNvSpPr>
          <p:nvPr/>
        </p:nvSpPr>
        <p:spPr bwMode="auto">
          <a:xfrm>
            <a:off x="2032000" y="2058988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29" name="Line 49"/>
          <p:cNvSpPr>
            <a:spLocks noChangeShapeType="1"/>
          </p:cNvSpPr>
          <p:nvPr/>
        </p:nvSpPr>
        <p:spPr bwMode="auto">
          <a:xfrm>
            <a:off x="2032000" y="2508250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30" name="Line 50"/>
          <p:cNvSpPr>
            <a:spLocks noChangeShapeType="1"/>
          </p:cNvSpPr>
          <p:nvPr/>
        </p:nvSpPr>
        <p:spPr bwMode="auto">
          <a:xfrm>
            <a:off x="2032000" y="2955925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31" name="Line 51"/>
          <p:cNvSpPr>
            <a:spLocks noChangeShapeType="1"/>
          </p:cNvSpPr>
          <p:nvPr/>
        </p:nvSpPr>
        <p:spPr bwMode="auto">
          <a:xfrm>
            <a:off x="2032000" y="3409950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32" name="Line 52"/>
          <p:cNvSpPr>
            <a:spLocks noChangeShapeType="1"/>
          </p:cNvSpPr>
          <p:nvPr/>
        </p:nvSpPr>
        <p:spPr bwMode="auto">
          <a:xfrm>
            <a:off x="2032000" y="4308475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33" name="Line 53"/>
          <p:cNvSpPr>
            <a:spLocks noChangeShapeType="1"/>
          </p:cNvSpPr>
          <p:nvPr/>
        </p:nvSpPr>
        <p:spPr bwMode="auto">
          <a:xfrm>
            <a:off x="2032000" y="3859213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34" name="Line 54"/>
          <p:cNvSpPr>
            <a:spLocks noChangeShapeType="1"/>
          </p:cNvSpPr>
          <p:nvPr/>
        </p:nvSpPr>
        <p:spPr bwMode="auto">
          <a:xfrm>
            <a:off x="2032000" y="4757738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35" name="Line 55"/>
          <p:cNvSpPr>
            <a:spLocks noChangeShapeType="1"/>
          </p:cNvSpPr>
          <p:nvPr/>
        </p:nvSpPr>
        <p:spPr bwMode="auto">
          <a:xfrm flipV="1">
            <a:off x="2854325" y="5081588"/>
            <a:ext cx="0" cy="13176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36" name="Line 56"/>
          <p:cNvSpPr>
            <a:spLocks noChangeShapeType="1"/>
          </p:cNvSpPr>
          <p:nvPr/>
        </p:nvSpPr>
        <p:spPr bwMode="auto">
          <a:xfrm flipV="1">
            <a:off x="3303588" y="5081588"/>
            <a:ext cx="0" cy="13176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37" name="Line 57"/>
          <p:cNvSpPr>
            <a:spLocks noChangeShapeType="1"/>
          </p:cNvSpPr>
          <p:nvPr/>
        </p:nvSpPr>
        <p:spPr bwMode="auto">
          <a:xfrm flipV="1">
            <a:off x="4084638" y="5081588"/>
            <a:ext cx="0" cy="13176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38" name="Line 58"/>
          <p:cNvSpPr>
            <a:spLocks noChangeShapeType="1"/>
          </p:cNvSpPr>
          <p:nvPr/>
        </p:nvSpPr>
        <p:spPr bwMode="auto">
          <a:xfrm flipV="1">
            <a:off x="4575175" y="5081588"/>
            <a:ext cx="0" cy="13176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39" name="Line 59"/>
          <p:cNvSpPr>
            <a:spLocks noChangeShapeType="1"/>
          </p:cNvSpPr>
          <p:nvPr/>
        </p:nvSpPr>
        <p:spPr bwMode="auto">
          <a:xfrm flipV="1">
            <a:off x="5318125" y="5081588"/>
            <a:ext cx="0" cy="13176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40" name="Line 60"/>
          <p:cNvSpPr>
            <a:spLocks noChangeShapeType="1"/>
          </p:cNvSpPr>
          <p:nvPr/>
        </p:nvSpPr>
        <p:spPr bwMode="auto">
          <a:xfrm flipV="1">
            <a:off x="6138863" y="5081588"/>
            <a:ext cx="0" cy="13176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41" name="Line 61"/>
          <p:cNvSpPr>
            <a:spLocks noChangeShapeType="1"/>
          </p:cNvSpPr>
          <p:nvPr/>
        </p:nvSpPr>
        <p:spPr bwMode="auto">
          <a:xfrm flipV="1">
            <a:off x="6959600" y="5081588"/>
            <a:ext cx="0" cy="13176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42" name="Rectangle 62"/>
          <p:cNvSpPr>
            <a:spLocks noChangeArrowheads="1"/>
          </p:cNvSpPr>
          <p:nvPr/>
        </p:nvSpPr>
        <p:spPr bwMode="auto">
          <a:xfrm>
            <a:off x="1490663" y="1947863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$2.00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3743" name="Rectangle 63"/>
          <p:cNvSpPr>
            <a:spLocks noChangeArrowheads="1"/>
          </p:cNvSpPr>
          <p:nvPr/>
        </p:nvSpPr>
        <p:spPr bwMode="auto">
          <a:xfrm>
            <a:off x="1592263" y="239712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1.75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3744" name="Rectangle 64"/>
          <p:cNvSpPr>
            <a:spLocks noChangeArrowheads="1"/>
          </p:cNvSpPr>
          <p:nvPr/>
        </p:nvSpPr>
        <p:spPr bwMode="auto">
          <a:xfrm>
            <a:off x="1592263" y="284797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3745" name="Rectangle 65"/>
          <p:cNvSpPr>
            <a:spLocks noChangeArrowheads="1"/>
          </p:cNvSpPr>
          <p:nvPr/>
        </p:nvSpPr>
        <p:spPr bwMode="auto">
          <a:xfrm>
            <a:off x="1592263" y="3297238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1.25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3746" name="Rectangle 66"/>
          <p:cNvSpPr>
            <a:spLocks noChangeArrowheads="1"/>
          </p:cNvSpPr>
          <p:nvPr/>
        </p:nvSpPr>
        <p:spPr bwMode="auto">
          <a:xfrm>
            <a:off x="1592263" y="374967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3747" name="Rectangle 67"/>
          <p:cNvSpPr>
            <a:spLocks noChangeArrowheads="1"/>
          </p:cNvSpPr>
          <p:nvPr/>
        </p:nvSpPr>
        <p:spPr bwMode="auto">
          <a:xfrm>
            <a:off x="1592263" y="420211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0.75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3748" name="Rectangle 68"/>
          <p:cNvSpPr>
            <a:spLocks noChangeArrowheads="1"/>
          </p:cNvSpPr>
          <p:nvPr/>
        </p:nvSpPr>
        <p:spPr bwMode="auto">
          <a:xfrm>
            <a:off x="1592263" y="4649788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3759" name="Freeform 79"/>
          <p:cNvSpPr>
            <a:spLocks/>
          </p:cNvSpPr>
          <p:nvPr/>
        </p:nvSpPr>
        <p:spPr bwMode="auto">
          <a:xfrm>
            <a:off x="3263900" y="2058988"/>
            <a:ext cx="1476375" cy="2705100"/>
          </a:xfrm>
          <a:custGeom>
            <a:avLst/>
            <a:gdLst>
              <a:gd name="T0" fmla="*/ 266 w 266"/>
              <a:gd name="T1" fmla="*/ 0 h 494"/>
              <a:gd name="T2" fmla="*/ 0 w 266"/>
              <a:gd name="T3" fmla="*/ 494 h 49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66" h="494">
                <a:moveTo>
                  <a:pt x="266" y="0"/>
                </a:moveTo>
                <a:cubicBezTo>
                  <a:pt x="266" y="149"/>
                  <a:pt x="190" y="320"/>
                  <a:pt x="0" y="494"/>
                </a:cubicBezTo>
              </a:path>
            </a:pathLst>
          </a:custGeom>
          <a:noFill/>
          <a:ln w="39688" cap="flat">
            <a:solidFill>
              <a:srgbClr val="EE313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60" name="Rectangle 80"/>
          <p:cNvSpPr>
            <a:spLocks noChangeArrowheads="1"/>
          </p:cNvSpPr>
          <p:nvPr/>
        </p:nvSpPr>
        <p:spPr bwMode="auto">
          <a:xfrm>
            <a:off x="4452938" y="1782763"/>
            <a:ext cx="5770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Supply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3761" name="Rectangle 81"/>
          <p:cNvSpPr>
            <a:spLocks noChangeArrowheads="1"/>
          </p:cNvSpPr>
          <p:nvPr/>
        </p:nvSpPr>
        <p:spPr bwMode="auto">
          <a:xfrm>
            <a:off x="5870575" y="4668838"/>
            <a:ext cx="7738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Demand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3763" name="Line 83"/>
          <p:cNvSpPr>
            <a:spLocks noChangeShapeType="1"/>
          </p:cNvSpPr>
          <p:nvPr/>
        </p:nvSpPr>
        <p:spPr bwMode="auto">
          <a:xfrm flipV="1">
            <a:off x="1971675" y="4929188"/>
            <a:ext cx="115888" cy="6350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64" name="Line 84"/>
          <p:cNvSpPr>
            <a:spLocks noChangeShapeType="1"/>
          </p:cNvSpPr>
          <p:nvPr/>
        </p:nvSpPr>
        <p:spPr bwMode="auto">
          <a:xfrm flipV="1">
            <a:off x="1971675" y="5014913"/>
            <a:ext cx="115888" cy="66675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65" name="Line 85"/>
          <p:cNvSpPr>
            <a:spLocks noChangeShapeType="1"/>
          </p:cNvSpPr>
          <p:nvPr/>
        </p:nvSpPr>
        <p:spPr bwMode="auto">
          <a:xfrm flipH="1">
            <a:off x="2265363" y="5151438"/>
            <a:ext cx="68262" cy="115887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66" name="Line 86"/>
          <p:cNvSpPr>
            <a:spLocks noChangeShapeType="1"/>
          </p:cNvSpPr>
          <p:nvPr/>
        </p:nvSpPr>
        <p:spPr bwMode="auto">
          <a:xfrm flipH="1">
            <a:off x="2355850" y="5151438"/>
            <a:ext cx="65088" cy="115887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67" name="Freeform 87"/>
          <p:cNvSpPr>
            <a:spLocks/>
          </p:cNvSpPr>
          <p:nvPr/>
        </p:nvSpPr>
        <p:spPr bwMode="auto">
          <a:xfrm>
            <a:off x="2894013" y="2058988"/>
            <a:ext cx="2913062" cy="2705100"/>
          </a:xfrm>
          <a:custGeom>
            <a:avLst/>
            <a:gdLst>
              <a:gd name="T0" fmla="*/ 0 w 525"/>
              <a:gd name="T1" fmla="*/ 0 h 494"/>
              <a:gd name="T2" fmla="*/ 525 w 525"/>
              <a:gd name="T3" fmla="*/ 494 h 49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25" h="494">
                <a:moveTo>
                  <a:pt x="0" y="0"/>
                </a:moveTo>
                <a:cubicBezTo>
                  <a:pt x="30" y="133"/>
                  <a:pt x="196" y="409"/>
                  <a:pt x="525" y="494"/>
                </a:cubicBezTo>
              </a:path>
            </a:pathLst>
          </a:custGeom>
          <a:noFill/>
          <a:ln w="39688" cap="flat">
            <a:solidFill>
              <a:srgbClr val="3C5D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68" name="Oval 88"/>
          <p:cNvSpPr>
            <a:spLocks noChangeArrowheads="1"/>
          </p:cNvSpPr>
          <p:nvPr/>
        </p:nvSpPr>
        <p:spPr bwMode="auto">
          <a:xfrm>
            <a:off x="4030663" y="3805238"/>
            <a:ext cx="111125" cy="1095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69" name="Rectangle 89"/>
          <p:cNvSpPr>
            <a:spLocks noChangeArrowheads="1"/>
          </p:cNvSpPr>
          <p:nvPr/>
        </p:nvSpPr>
        <p:spPr bwMode="auto">
          <a:xfrm>
            <a:off x="3181350" y="5256213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8.1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3770" name="Rectangle 90"/>
          <p:cNvSpPr>
            <a:spLocks noChangeArrowheads="1"/>
          </p:cNvSpPr>
          <p:nvPr/>
        </p:nvSpPr>
        <p:spPr bwMode="auto">
          <a:xfrm>
            <a:off x="4430713" y="525621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11.2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3771" name="Rectangle 91"/>
          <p:cNvSpPr>
            <a:spLocks noChangeArrowheads="1"/>
          </p:cNvSpPr>
          <p:nvPr/>
        </p:nvSpPr>
        <p:spPr bwMode="auto">
          <a:xfrm>
            <a:off x="4221163" y="3690938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583772" name="Line 92"/>
          <p:cNvSpPr>
            <a:spLocks noChangeShapeType="1"/>
          </p:cNvSpPr>
          <p:nvPr/>
        </p:nvSpPr>
        <p:spPr bwMode="auto">
          <a:xfrm>
            <a:off x="4575175" y="5470525"/>
            <a:ext cx="0" cy="328613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73" name="Line 93"/>
          <p:cNvSpPr>
            <a:spLocks noChangeShapeType="1"/>
          </p:cNvSpPr>
          <p:nvPr/>
        </p:nvSpPr>
        <p:spPr bwMode="auto">
          <a:xfrm>
            <a:off x="3303588" y="5470525"/>
            <a:ext cx="0" cy="328613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74" name="Freeform 94"/>
          <p:cNvSpPr>
            <a:spLocks/>
          </p:cNvSpPr>
          <p:nvPr/>
        </p:nvSpPr>
        <p:spPr bwMode="auto">
          <a:xfrm>
            <a:off x="3616325" y="2425700"/>
            <a:ext cx="727075" cy="317500"/>
          </a:xfrm>
          <a:custGeom>
            <a:avLst/>
            <a:gdLst>
              <a:gd name="T0" fmla="*/ 131 w 131"/>
              <a:gd name="T1" fmla="*/ 43 h 58"/>
              <a:gd name="T2" fmla="*/ 117 w 131"/>
              <a:gd name="T3" fmla="*/ 58 h 58"/>
              <a:gd name="T4" fmla="*/ 14 w 131"/>
              <a:gd name="T5" fmla="*/ 58 h 58"/>
              <a:gd name="T6" fmla="*/ 0 w 131"/>
              <a:gd name="T7" fmla="*/ 43 h 58"/>
              <a:gd name="T8" fmla="*/ 0 w 131"/>
              <a:gd name="T9" fmla="*/ 15 h 58"/>
              <a:gd name="T10" fmla="*/ 14 w 131"/>
              <a:gd name="T11" fmla="*/ 0 h 58"/>
              <a:gd name="T12" fmla="*/ 117 w 131"/>
              <a:gd name="T13" fmla="*/ 0 h 58"/>
              <a:gd name="T14" fmla="*/ 131 w 131"/>
              <a:gd name="T15" fmla="*/ 15 h 58"/>
              <a:gd name="T16" fmla="*/ 131 w 131"/>
              <a:gd name="T17" fmla="*/ 43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1" h="58">
                <a:moveTo>
                  <a:pt x="131" y="43"/>
                </a:moveTo>
                <a:cubicBezTo>
                  <a:pt x="131" y="51"/>
                  <a:pt x="125" y="58"/>
                  <a:pt x="117" y="58"/>
                </a:cubicBezTo>
                <a:cubicBezTo>
                  <a:pt x="14" y="58"/>
                  <a:pt x="14" y="58"/>
                  <a:pt x="14" y="58"/>
                </a:cubicBezTo>
                <a:cubicBezTo>
                  <a:pt x="7" y="58"/>
                  <a:pt x="0" y="51"/>
                  <a:pt x="0" y="43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7" y="0"/>
                  <a:pt x="14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125" y="0"/>
                  <a:pt x="131" y="7"/>
                  <a:pt x="131" y="15"/>
                </a:cubicBezTo>
                <a:lnTo>
                  <a:pt x="131" y="43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78" name="Freeform 98"/>
          <p:cNvSpPr>
            <a:spLocks/>
          </p:cNvSpPr>
          <p:nvPr/>
        </p:nvSpPr>
        <p:spPr bwMode="auto">
          <a:xfrm>
            <a:off x="4184650" y="5799138"/>
            <a:ext cx="800100" cy="525462"/>
          </a:xfrm>
          <a:custGeom>
            <a:avLst/>
            <a:gdLst>
              <a:gd name="T0" fmla="*/ 144 w 144"/>
              <a:gd name="T1" fmla="*/ 81 h 96"/>
              <a:gd name="T2" fmla="*/ 130 w 144"/>
              <a:gd name="T3" fmla="*/ 96 h 96"/>
              <a:gd name="T4" fmla="*/ 14 w 144"/>
              <a:gd name="T5" fmla="*/ 96 h 96"/>
              <a:gd name="T6" fmla="*/ 0 w 144"/>
              <a:gd name="T7" fmla="*/ 81 h 96"/>
              <a:gd name="T8" fmla="*/ 0 w 144"/>
              <a:gd name="T9" fmla="*/ 14 h 96"/>
              <a:gd name="T10" fmla="*/ 14 w 144"/>
              <a:gd name="T11" fmla="*/ 0 h 96"/>
              <a:gd name="T12" fmla="*/ 130 w 144"/>
              <a:gd name="T13" fmla="*/ 0 h 96"/>
              <a:gd name="T14" fmla="*/ 144 w 144"/>
              <a:gd name="T15" fmla="*/ 14 h 96"/>
              <a:gd name="T16" fmla="*/ 144 w 144"/>
              <a:gd name="T17" fmla="*/ 81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4" h="96">
                <a:moveTo>
                  <a:pt x="144" y="81"/>
                </a:moveTo>
                <a:cubicBezTo>
                  <a:pt x="144" y="89"/>
                  <a:pt x="138" y="96"/>
                  <a:pt x="130" y="96"/>
                </a:cubicBezTo>
                <a:cubicBezTo>
                  <a:pt x="14" y="96"/>
                  <a:pt x="14" y="96"/>
                  <a:pt x="14" y="96"/>
                </a:cubicBezTo>
                <a:cubicBezTo>
                  <a:pt x="6" y="96"/>
                  <a:pt x="0" y="89"/>
                  <a:pt x="0" y="81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7"/>
                  <a:pt x="6" y="0"/>
                  <a:pt x="14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38" y="0"/>
                  <a:pt x="144" y="7"/>
                  <a:pt x="144" y="14"/>
                </a:cubicBezTo>
                <a:lnTo>
                  <a:pt x="144" y="81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85" name="Freeform 105"/>
          <p:cNvSpPr>
            <a:spLocks/>
          </p:cNvSpPr>
          <p:nvPr/>
        </p:nvSpPr>
        <p:spPr bwMode="auto">
          <a:xfrm>
            <a:off x="2838450" y="5799138"/>
            <a:ext cx="920750" cy="525462"/>
          </a:xfrm>
          <a:custGeom>
            <a:avLst/>
            <a:gdLst>
              <a:gd name="T0" fmla="*/ 166 w 166"/>
              <a:gd name="T1" fmla="*/ 81 h 96"/>
              <a:gd name="T2" fmla="*/ 151 w 166"/>
              <a:gd name="T3" fmla="*/ 96 h 96"/>
              <a:gd name="T4" fmla="*/ 14 w 166"/>
              <a:gd name="T5" fmla="*/ 96 h 96"/>
              <a:gd name="T6" fmla="*/ 0 w 166"/>
              <a:gd name="T7" fmla="*/ 81 h 96"/>
              <a:gd name="T8" fmla="*/ 0 w 166"/>
              <a:gd name="T9" fmla="*/ 14 h 96"/>
              <a:gd name="T10" fmla="*/ 14 w 166"/>
              <a:gd name="T11" fmla="*/ 0 h 96"/>
              <a:gd name="T12" fmla="*/ 151 w 166"/>
              <a:gd name="T13" fmla="*/ 0 h 96"/>
              <a:gd name="T14" fmla="*/ 166 w 166"/>
              <a:gd name="T15" fmla="*/ 14 h 96"/>
              <a:gd name="T16" fmla="*/ 166 w 166"/>
              <a:gd name="T17" fmla="*/ 81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6" h="96">
                <a:moveTo>
                  <a:pt x="166" y="81"/>
                </a:moveTo>
                <a:cubicBezTo>
                  <a:pt x="166" y="89"/>
                  <a:pt x="159" y="96"/>
                  <a:pt x="151" y="96"/>
                </a:cubicBezTo>
                <a:cubicBezTo>
                  <a:pt x="14" y="96"/>
                  <a:pt x="14" y="96"/>
                  <a:pt x="14" y="96"/>
                </a:cubicBezTo>
                <a:cubicBezTo>
                  <a:pt x="6" y="96"/>
                  <a:pt x="0" y="89"/>
                  <a:pt x="0" y="81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7"/>
                  <a:pt x="6" y="0"/>
                  <a:pt x="14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59" y="0"/>
                  <a:pt x="166" y="7"/>
                  <a:pt x="166" y="14"/>
                </a:cubicBezTo>
                <a:lnTo>
                  <a:pt x="166" y="81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92" name="Freeform 112"/>
          <p:cNvSpPr>
            <a:spLocks/>
          </p:cNvSpPr>
          <p:nvPr/>
        </p:nvSpPr>
        <p:spPr bwMode="auto">
          <a:xfrm>
            <a:off x="3303588" y="2765425"/>
            <a:ext cx="1271587" cy="134938"/>
          </a:xfrm>
          <a:custGeom>
            <a:avLst/>
            <a:gdLst>
              <a:gd name="T0" fmla="*/ 0 w 229"/>
              <a:gd name="T1" fmla="*/ 25 h 25"/>
              <a:gd name="T2" fmla="*/ 16 w 229"/>
              <a:gd name="T3" fmla="*/ 10 h 25"/>
              <a:gd name="T4" fmla="*/ 108 w 229"/>
              <a:gd name="T5" fmla="*/ 10 h 25"/>
              <a:gd name="T6" fmla="*/ 119 w 229"/>
              <a:gd name="T7" fmla="*/ 0 h 25"/>
              <a:gd name="T8" fmla="*/ 129 w 229"/>
              <a:gd name="T9" fmla="*/ 10 h 25"/>
              <a:gd name="T10" fmla="*/ 213 w 229"/>
              <a:gd name="T11" fmla="*/ 10 h 25"/>
              <a:gd name="T12" fmla="*/ 229 w 229"/>
              <a:gd name="T13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9" h="25">
                <a:moveTo>
                  <a:pt x="0" y="25"/>
                </a:moveTo>
                <a:cubicBezTo>
                  <a:pt x="0" y="15"/>
                  <a:pt x="3" y="10"/>
                  <a:pt x="16" y="10"/>
                </a:cubicBezTo>
                <a:cubicBezTo>
                  <a:pt x="19" y="10"/>
                  <a:pt x="106" y="10"/>
                  <a:pt x="108" y="10"/>
                </a:cubicBezTo>
                <a:cubicBezTo>
                  <a:pt x="112" y="10"/>
                  <a:pt x="119" y="8"/>
                  <a:pt x="119" y="0"/>
                </a:cubicBezTo>
                <a:cubicBezTo>
                  <a:pt x="119" y="8"/>
                  <a:pt x="126" y="10"/>
                  <a:pt x="129" y="10"/>
                </a:cubicBezTo>
                <a:cubicBezTo>
                  <a:pt x="132" y="10"/>
                  <a:pt x="211" y="10"/>
                  <a:pt x="213" y="10"/>
                </a:cubicBezTo>
                <a:cubicBezTo>
                  <a:pt x="227" y="10"/>
                  <a:pt x="229" y="15"/>
                  <a:pt x="229" y="25"/>
                </a:cubicBezTo>
              </a:path>
            </a:pathLst>
          </a:custGeom>
          <a:noFill/>
          <a:ln w="30163" cap="flat">
            <a:solidFill>
              <a:srgbClr val="6D6F7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93" name="Oval 113"/>
          <p:cNvSpPr>
            <a:spLocks noChangeArrowheads="1"/>
          </p:cNvSpPr>
          <p:nvPr/>
        </p:nvSpPr>
        <p:spPr bwMode="auto">
          <a:xfrm>
            <a:off x="3248025" y="2900363"/>
            <a:ext cx="111125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94" name="Oval 114"/>
          <p:cNvSpPr>
            <a:spLocks noChangeArrowheads="1"/>
          </p:cNvSpPr>
          <p:nvPr/>
        </p:nvSpPr>
        <p:spPr bwMode="auto">
          <a:xfrm>
            <a:off x="4518025" y="2900363"/>
            <a:ext cx="112713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3795" name="Rectangle 115"/>
          <p:cNvSpPr>
            <a:spLocks noChangeArrowheads="1"/>
          </p:cNvSpPr>
          <p:nvPr/>
        </p:nvSpPr>
        <p:spPr bwMode="auto">
          <a:xfrm>
            <a:off x="3657600" y="2514600"/>
            <a:ext cx="5898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Surplus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83796" name="Rectangle 116"/>
          <p:cNvSpPr>
            <a:spLocks noChangeArrowheads="1"/>
          </p:cNvSpPr>
          <p:nvPr/>
        </p:nvSpPr>
        <p:spPr bwMode="auto">
          <a:xfrm>
            <a:off x="2877080" y="5833006"/>
            <a:ext cx="9937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demanded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83797" name="Rectangle 117"/>
          <p:cNvSpPr>
            <a:spLocks noChangeArrowheads="1"/>
          </p:cNvSpPr>
          <p:nvPr/>
        </p:nvSpPr>
        <p:spPr bwMode="auto">
          <a:xfrm>
            <a:off x="4244975" y="5870573"/>
            <a:ext cx="7461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supplied</a:t>
            </a:r>
            <a:endParaRPr lang="en-US" sz="1400" dirty="0">
              <a:latin typeface="Century Gothic"/>
              <a:cs typeface="Century Gothic"/>
            </a:endParaRPr>
          </a:p>
        </p:txBody>
      </p:sp>
      <p:cxnSp>
        <p:nvCxnSpPr>
          <p:cNvPr id="583801" name="Straight Connector 86"/>
          <p:cNvCxnSpPr>
            <a:cxnSpLocks noChangeShapeType="1"/>
          </p:cNvCxnSpPr>
          <p:nvPr/>
        </p:nvCxnSpPr>
        <p:spPr bwMode="auto">
          <a:xfrm>
            <a:off x="4090988" y="3959225"/>
            <a:ext cx="0" cy="1063625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3807" name="Rectangle 127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WHY DOES THE MARKET PRICE FALL IF IT IS ABOVE THE EQUILIBRIUM PRICE?</a:t>
            </a:r>
            <a:endParaRPr lang="en-US" sz="3200" dirty="0"/>
          </a:p>
        </p:txBody>
      </p:sp>
      <p:sp>
        <p:nvSpPr>
          <p:cNvPr id="66" name="TextBox 29"/>
          <p:cNvSpPr txBox="1">
            <a:spLocks noChangeArrowheads="1"/>
          </p:cNvSpPr>
          <p:nvPr/>
        </p:nvSpPr>
        <p:spPr bwMode="auto">
          <a:xfrm>
            <a:off x="762001" y="1096963"/>
            <a:ext cx="13604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Price of </a:t>
            </a:r>
            <a:r>
              <a:rPr lang="en-US" sz="1400" dirty="0" smtClean="0">
                <a:latin typeface="Century Gothic"/>
                <a:ea typeface="MS PGothic" pitchFamily="34" charset="-128"/>
                <a:cs typeface="Century Gothic"/>
              </a:rPr>
              <a:t>cotton </a:t>
            </a: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(per pound)</a:t>
            </a:r>
          </a:p>
        </p:txBody>
      </p:sp>
      <p:sp>
        <p:nvSpPr>
          <p:cNvPr id="67" name="TextBox 30"/>
          <p:cNvSpPr txBox="1">
            <a:spLocks noChangeArrowheads="1"/>
          </p:cNvSpPr>
          <p:nvPr/>
        </p:nvSpPr>
        <p:spPr bwMode="auto">
          <a:xfrm>
            <a:off x="5454650" y="5715000"/>
            <a:ext cx="2165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Quantity of </a:t>
            </a:r>
            <a:r>
              <a:rPr lang="en-US" sz="1400" dirty="0" smtClean="0">
                <a:latin typeface="Century Gothic"/>
                <a:ea typeface="MS PGothic" pitchFamily="34" charset="-128"/>
                <a:cs typeface="Century Gothic"/>
              </a:rPr>
              <a:t>cotton (billions </a:t>
            </a: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of pounds)</a:t>
            </a:r>
          </a:p>
        </p:txBody>
      </p:sp>
      <p:cxnSp>
        <p:nvCxnSpPr>
          <p:cNvPr id="68" name="Straight Connector 86"/>
          <p:cNvCxnSpPr>
            <a:cxnSpLocks noChangeShapeType="1"/>
          </p:cNvCxnSpPr>
          <p:nvPr/>
        </p:nvCxnSpPr>
        <p:spPr bwMode="auto">
          <a:xfrm>
            <a:off x="3352800" y="2971800"/>
            <a:ext cx="1188720" cy="3175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9" name="Text Box 14"/>
          <p:cNvSpPr txBox="1">
            <a:spLocks noChangeArrowheads="1"/>
          </p:cNvSpPr>
          <p:nvPr/>
        </p:nvSpPr>
        <p:spPr bwMode="auto">
          <a:xfrm>
            <a:off x="4953000" y="3200400"/>
            <a:ext cx="3810000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1588" indent="-1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sz="2000" b="1" i="1" dirty="0" smtClean="0">
                <a:solidFill>
                  <a:srgbClr val="990033"/>
                </a:solidFill>
                <a:latin typeface="Century Gothic"/>
                <a:cs typeface="Century Gothic"/>
              </a:rPr>
              <a:t>Surpluses</a:t>
            </a:r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do not last: sellers will reduce price so they can move goods off the shelves.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8818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3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3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3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3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3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3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83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7 L 0.00174 0.133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5838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669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1481E-6 L 0.00173 0.1331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6644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3000"/>
                                        <p:tgtEl>
                                          <p:spTgt spid="583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83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83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8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83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83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83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83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83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837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83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83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83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3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94" grpId="0"/>
      <p:bldP spid="583694" grpId="1"/>
      <p:bldP spid="583772" grpId="0" animBg="1"/>
      <p:bldP spid="583772" grpId="1" animBg="1"/>
      <p:bldP spid="583773" grpId="0" animBg="1"/>
      <p:bldP spid="583773" grpId="1" animBg="1"/>
      <p:bldP spid="583774" grpId="0" animBg="1"/>
      <p:bldP spid="583774" grpId="1" animBg="1"/>
      <p:bldP spid="583778" grpId="0" animBg="1"/>
      <p:bldP spid="583778" grpId="1" animBg="1"/>
      <p:bldP spid="583785" grpId="0" animBg="1"/>
      <p:bldP spid="583785" grpId="1" animBg="1"/>
      <p:bldP spid="583792" grpId="0" animBg="1"/>
      <p:bldP spid="583792" grpId="1" animBg="1"/>
      <p:bldP spid="583793" grpId="0" animBg="1"/>
      <p:bldP spid="583793" grpId="1" animBg="1"/>
      <p:bldP spid="583794" grpId="0" animBg="1"/>
      <p:bldP spid="583794" grpId="1" animBg="1"/>
      <p:bldP spid="583795" grpId="0"/>
      <p:bldP spid="583795" grpId="1"/>
      <p:bldP spid="583796" grpId="0"/>
      <p:bldP spid="583796" grpId="1"/>
      <p:bldP spid="583797" grpId="0"/>
      <p:bldP spid="583797" grpId="1"/>
      <p:bldP spid="6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835" name="Freeform 107"/>
          <p:cNvSpPr>
            <a:spLocks/>
          </p:cNvSpPr>
          <p:nvPr/>
        </p:nvSpPr>
        <p:spPr bwMode="auto">
          <a:xfrm>
            <a:off x="3703638" y="4387850"/>
            <a:ext cx="1033462" cy="133350"/>
          </a:xfrm>
          <a:custGeom>
            <a:avLst/>
            <a:gdLst>
              <a:gd name="T0" fmla="*/ 0 w 178"/>
              <a:gd name="T1" fmla="*/ 0 h 25"/>
              <a:gd name="T2" fmla="*/ 16 w 178"/>
              <a:gd name="T3" fmla="*/ 15 h 25"/>
              <a:gd name="T4" fmla="*/ 81 w 178"/>
              <a:gd name="T5" fmla="*/ 15 h 25"/>
              <a:gd name="T6" fmla="*/ 91 w 178"/>
              <a:gd name="T7" fmla="*/ 25 h 25"/>
              <a:gd name="T8" fmla="*/ 102 w 178"/>
              <a:gd name="T9" fmla="*/ 15 h 25"/>
              <a:gd name="T10" fmla="*/ 162 w 178"/>
              <a:gd name="T11" fmla="*/ 15 h 25"/>
              <a:gd name="T12" fmla="*/ 178 w 178"/>
              <a:gd name="T1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8" h="25">
                <a:moveTo>
                  <a:pt x="0" y="0"/>
                </a:moveTo>
                <a:cubicBezTo>
                  <a:pt x="0" y="10"/>
                  <a:pt x="3" y="15"/>
                  <a:pt x="16" y="15"/>
                </a:cubicBezTo>
                <a:cubicBezTo>
                  <a:pt x="19" y="15"/>
                  <a:pt x="78" y="15"/>
                  <a:pt x="81" y="15"/>
                </a:cubicBezTo>
                <a:cubicBezTo>
                  <a:pt x="84" y="15"/>
                  <a:pt x="91" y="17"/>
                  <a:pt x="91" y="25"/>
                </a:cubicBezTo>
                <a:cubicBezTo>
                  <a:pt x="91" y="17"/>
                  <a:pt x="98" y="15"/>
                  <a:pt x="102" y="15"/>
                </a:cubicBezTo>
                <a:cubicBezTo>
                  <a:pt x="104" y="15"/>
                  <a:pt x="159" y="15"/>
                  <a:pt x="162" y="15"/>
                </a:cubicBezTo>
                <a:cubicBezTo>
                  <a:pt x="175" y="15"/>
                  <a:pt x="178" y="10"/>
                  <a:pt x="178" y="0"/>
                </a:cubicBezTo>
              </a:path>
            </a:pathLst>
          </a:custGeom>
          <a:noFill/>
          <a:ln w="30163" cap="flat">
            <a:solidFill>
              <a:srgbClr val="6D6F7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69" name="Straight Connector 86"/>
          <p:cNvCxnSpPr>
            <a:cxnSpLocks noChangeShapeType="1"/>
          </p:cNvCxnSpPr>
          <p:nvPr/>
        </p:nvCxnSpPr>
        <p:spPr bwMode="auto">
          <a:xfrm flipV="1">
            <a:off x="3711573" y="4341015"/>
            <a:ext cx="1062038" cy="7676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5731" name="Text Box 3"/>
          <p:cNvSpPr txBox="1">
            <a:spLocks noChangeArrowheads="1"/>
          </p:cNvSpPr>
          <p:nvPr/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588" indent="-1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3600" b="1">
              <a:solidFill>
                <a:srgbClr val="993366"/>
              </a:solidFill>
              <a:latin typeface="Century Gothic"/>
              <a:cs typeface="Century Gothic"/>
            </a:endParaRPr>
          </a:p>
        </p:txBody>
      </p:sp>
      <p:cxnSp>
        <p:nvCxnSpPr>
          <p:cNvPr id="585847" name="Straight Connector 86"/>
          <p:cNvCxnSpPr>
            <a:cxnSpLocks noChangeShapeType="1"/>
            <a:stCxn id="585775" idx="0"/>
          </p:cNvCxnSpPr>
          <p:nvPr/>
        </p:nvCxnSpPr>
        <p:spPr bwMode="auto">
          <a:xfrm flipV="1">
            <a:off x="1947863" y="4344194"/>
            <a:ext cx="1737360" cy="5556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5845" name="Straight Connector 86"/>
          <p:cNvCxnSpPr>
            <a:cxnSpLocks noChangeShapeType="1"/>
          </p:cNvCxnSpPr>
          <p:nvPr/>
        </p:nvCxnSpPr>
        <p:spPr bwMode="auto">
          <a:xfrm>
            <a:off x="2151063" y="3911600"/>
            <a:ext cx="1882775" cy="7938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5846" name="Straight Connector 86"/>
          <p:cNvCxnSpPr>
            <a:cxnSpLocks noChangeShapeType="1"/>
          </p:cNvCxnSpPr>
          <p:nvPr/>
        </p:nvCxnSpPr>
        <p:spPr bwMode="auto">
          <a:xfrm>
            <a:off x="4100513" y="3919538"/>
            <a:ext cx="0" cy="1109662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5752" name="Line 24"/>
          <p:cNvSpPr>
            <a:spLocks noChangeShapeType="1"/>
          </p:cNvSpPr>
          <p:nvPr/>
        </p:nvSpPr>
        <p:spPr bwMode="auto">
          <a:xfrm flipV="1">
            <a:off x="1947863" y="1066800"/>
            <a:ext cx="0" cy="3922713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753" name="Freeform 25"/>
          <p:cNvSpPr>
            <a:spLocks/>
          </p:cNvSpPr>
          <p:nvPr/>
        </p:nvSpPr>
        <p:spPr bwMode="auto">
          <a:xfrm>
            <a:off x="1947863" y="5075238"/>
            <a:ext cx="168275" cy="160337"/>
          </a:xfrm>
          <a:custGeom>
            <a:avLst/>
            <a:gdLst>
              <a:gd name="T0" fmla="*/ 95 w 95"/>
              <a:gd name="T1" fmla="*/ 97 h 97"/>
              <a:gd name="T2" fmla="*/ 0 w 95"/>
              <a:gd name="T3" fmla="*/ 97 h 97"/>
              <a:gd name="T4" fmla="*/ 0 w 95"/>
              <a:gd name="T5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5" h="97">
                <a:moveTo>
                  <a:pt x="95" y="97"/>
                </a:moveTo>
                <a:lnTo>
                  <a:pt x="0" y="97"/>
                </a:ln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754" name="Line 26"/>
          <p:cNvSpPr>
            <a:spLocks noChangeShapeType="1"/>
          </p:cNvSpPr>
          <p:nvPr/>
        </p:nvSpPr>
        <p:spPr bwMode="auto">
          <a:xfrm flipH="1">
            <a:off x="2271713" y="5235575"/>
            <a:ext cx="4824412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755" name="Rectangle 27"/>
          <p:cNvSpPr>
            <a:spLocks noChangeArrowheads="1"/>
          </p:cNvSpPr>
          <p:nvPr/>
        </p:nvSpPr>
        <p:spPr bwMode="auto">
          <a:xfrm>
            <a:off x="2749550" y="52768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5756" name="Rectangle 28"/>
          <p:cNvSpPr>
            <a:spLocks noChangeArrowheads="1"/>
          </p:cNvSpPr>
          <p:nvPr/>
        </p:nvSpPr>
        <p:spPr bwMode="auto">
          <a:xfrm>
            <a:off x="1746250" y="52768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5757" name="Rectangle 29"/>
          <p:cNvSpPr>
            <a:spLocks noChangeArrowheads="1"/>
          </p:cNvSpPr>
          <p:nvPr/>
        </p:nvSpPr>
        <p:spPr bwMode="auto">
          <a:xfrm>
            <a:off x="3984625" y="527685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5758" name="Rectangle 30"/>
          <p:cNvSpPr>
            <a:spLocks noChangeArrowheads="1"/>
          </p:cNvSpPr>
          <p:nvPr/>
        </p:nvSpPr>
        <p:spPr bwMode="auto">
          <a:xfrm>
            <a:off x="6129338" y="527685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5759" name="Rectangle 31"/>
          <p:cNvSpPr>
            <a:spLocks noChangeArrowheads="1"/>
          </p:cNvSpPr>
          <p:nvPr/>
        </p:nvSpPr>
        <p:spPr bwMode="auto">
          <a:xfrm>
            <a:off x="5272088" y="527685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5760" name="Rectangle 32"/>
          <p:cNvSpPr>
            <a:spLocks noChangeArrowheads="1"/>
          </p:cNvSpPr>
          <p:nvPr/>
        </p:nvSpPr>
        <p:spPr bwMode="auto">
          <a:xfrm>
            <a:off x="6986588" y="527685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5771" name="Line 43"/>
          <p:cNvSpPr>
            <a:spLocks noChangeShapeType="1"/>
          </p:cNvSpPr>
          <p:nvPr/>
        </p:nvSpPr>
        <p:spPr bwMode="auto">
          <a:xfrm>
            <a:off x="1947863" y="2144713"/>
            <a:ext cx="138112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772" name="Line 44"/>
          <p:cNvSpPr>
            <a:spLocks noChangeShapeType="1"/>
          </p:cNvSpPr>
          <p:nvPr/>
        </p:nvSpPr>
        <p:spPr bwMode="auto">
          <a:xfrm>
            <a:off x="1947863" y="2586038"/>
            <a:ext cx="138112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773" name="Line 45"/>
          <p:cNvSpPr>
            <a:spLocks noChangeShapeType="1"/>
          </p:cNvSpPr>
          <p:nvPr/>
        </p:nvSpPr>
        <p:spPr bwMode="auto">
          <a:xfrm>
            <a:off x="1947863" y="3024188"/>
            <a:ext cx="138112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774" name="Line 46"/>
          <p:cNvSpPr>
            <a:spLocks noChangeShapeType="1"/>
          </p:cNvSpPr>
          <p:nvPr/>
        </p:nvSpPr>
        <p:spPr bwMode="auto">
          <a:xfrm>
            <a:off x="1947863" y="3470275"/>
            <a:ext cx="138112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775" name="Line 47"/>
          <p:cNvSpPr>
            <a:spLocks noChangeShapeType="1"/>
          </p:cNvSpPr>
          <p:nvPr/>
        </p:nvSpPr>
        <p:spPr bwMode="auto">
          <a:xfrm>
            <a:off x="1947863" y="4349750"/>
            <a:ext cx="138112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776" name="Line 48"/>
          <p:cNvSpPr>
            <a:spLocks noChangeShapeType="1"/>
          </p:cNvSpPr>
          <p:nvPr/>
        </p:nvSpPr>
        <p:spPr bwMode="auto">
          <a:xfrm>
            <a:off x="1947863" y="3911600"/>
            <a:ext cx="138112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777" name="Line 49"/>
          <p:cNvSpPr>
            <a:spLocks noChangeShapeType="1"/>
          </p:cNvSpPr>
          <p:nvPr/>
        </p:nvSpPr>
        <p:spPr bwMode="auto">
          <a:xfrm>
            <a:off x="1947863" y="4789488"/>
            <a:ext cx="138112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778" name="Line 50"/>
          <p:cNvSpPr>
            <a:spLocks noChangeShapeType="1"/>
          </p:cNvSpPr>
          <p:nvPr/>
        </p:nvSpPr>
        <p:spPr bwMode="auto">
          <a:xfrm flipV="1">
            <a:off x="2805113" y="5106988"/>
            <a:ext cx="0" cy="128587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779" name="Line 51"/>
          <p:cNvSpPr>
            <a:spLocks noChangeShapeType="1"/>
          </p:cNvSpPr>
          <p:nvPr/>
        </p:nvSpPr>
        <p:spPr bwMode="auto">
          <a:xfrm flipV="1">
            <a:off x="3703638" y="5106988"/>
            <a:ext cx="0" cy="128587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780" name="Line 52"/>
          <p:cNvSpPr>
            <a:spLocks noChangeShapeType="1"/>
          </p:cNvSpPr>
          <p:nvPr/>
        </p:nvSpPr>
        <p:spPr bwMode="auto">
          <a:xfrm flipV="1">
            <a:off x="4092575" y="5106988"/>
            <a:ext cx="0" cy="128587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781" name="Line 53"/>
          <p:cNvSpPr>
            <a:spLocks noChangeShapeType="1"/>
          </p:cNvSpPr>
          <p:nvPr/>
        </p:nvSpPr>
        <p:spPr bwMode="auto">
          <a:xfrm flipV="1">
            <a:off x="4737100" y="5106988"/>
            <a:ext cx="0" cy="128587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782" name="Line 54"/>
          <p:cNvSpPr>
            <a:spLocks noChangeShapeType="1"/>
          </p:cNvSpPr>
          <p:nvPr/>
        </p:nvSpPr>
        <p:spPr bwMode="auto">
          <a:xfrm flipV="1">
            <a:off x="5380038" y="5106988"/>
            <a:ext cx="0" cy="128587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783" name="Line 55"/>
          <p:cNvSpPr>
            <a:spLocks noChangeShapeType="1"/>
          </p:cNvSpPr>
          <p:nvPr/>
        </p:nvSpPr>
        <p:spPr bwMode="auto">
          <a:xfrm flipV="1">
            <a:off x="6238875" y="5106988"/>
            <a:ext cx="0" cy="128587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784" name="Line 56"/>
          <p:cNvSpPr>
            <a:spLocks noChangeShapeType="1"/>
          </p:cNvSpPr>
          <p:nvPr/>
        </p:nvSpPr>
        <p:spPr bwMode="auto">
          <a:xfrm flipV="1">
            <a:off x="7096125" y="5106988"/>
            <a:ext cx="0" cy="128587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785" name="Rectangle 57"/>
          <p:cNvSpPr>
            <a:spLocks noChangeArrowheads="1"/>
          </p:cNvSpPr>
          <p:nvPr/>
        </p:nvSpPr>
        <p:spPr bwMode="auto">
          <a:xfrm>
            <a:off x="1381125" y="2036763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$2.00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5786" name="Rectangle 58"/>
          <p:cNvSpPr>
            <a:spLocks noChangeArrowheads="1"/>
          </p:cNvSpPr>
          <p:nvPr/>
        </p:nvSpPr>
        <p:spPr bwMode="auto">
          <a:xfrm>
            <a:off x="1489075" y="2478088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1.75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5787" name="Rectangle 59"/>
          <p:cNvSpPr>
            <a:spLocks noChangeArrowheads="1"/>
          </p:cNvSpPr>
          <p:nvPr/>
        </p:nvSpPr>
        <p:spPr bwMode="auto">
          <a:xfrm>
            <a:off x="1489075" y="291941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5788" name="Rectangle 60"/>
          <p:cNvSpPr>
            <a:spLocks noChangeArrowheads="1"/>
          </p:cNvSpPr>
          <p:nvPr/>
        </p:nvSpPr>
        <p:spPr bwMode="auto">
          <a:xfrm>
            <a:off x="1489075" y="335915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1.25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5789" name="Rectangle 61"/>
          <p:cNvSpPr>
            <a:spLocks noChangeArrowheads="1"/>
          </p:cNvSpPr>
          <p:nvPr/>
        </p:nvSpPr>
        <p:spPr bwMode="auto">
          <a:xfrm>
            <a:off x="1489075" y="380206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5790" name="Rectangle 62"/>
          <p:cNvSpPr>
            <a:spLocks noChangeArrowheads="1"/>
          </p:cNvSpPr>
          <p:nvPr/>
        </p:nvSpPr>
        <p:spPr bwMode="auto">
          <a:xfrm>
            <a:off x="1489075" y="4243388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0.75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5791" name="Rectangle 63"/>
          <p:cNvSpPr>
            <a:spLocks noChangeArrowheads="1"/>
          </p:cNvSpPr>
          <p:nvPr/>
        </p:nvSpPr>
        <p:spPr bwMode="auto">
          <a:xfrm>
            <a:off x="1489075" y="468312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5802" name="Freeform 74"/>
          <p:cNvSpPr>
            <a:spLocks/>
          </p:cNvSpPr>
          <p:nvPr/>
        </p:nvSpPr>
        <p:spPr bwMode="auto">
          <a:xfrm>
            <a:off x="3235325" y="2144713"/>
            <a:ext cx="1543050" cy="2651125"/>
          </a:xfrm>
          <a:custGeom>
            <a:avLst/>
            <a:gdLst>
              <a:gd name="T0" fmla="*/ 266 w 266"/>
              <a:gd name="T1" fmla="*/ 0 h 494"/>
              <a:gd name="T2" fmla="*/ 0 w 266"/>
              <a:gd name="T3" fmla="*/ 494 h 49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66" h="494">
                <a:moveTo>
                  <a:pt x="266" y="0"/>
                </a:moveTo>
                <a:cubicBezTo>
                  <a:pt x="266" y="149"/>
                  <a:pt x="190" y="320"/>
                  <a:pt x="0" y="494"/>
                </a:cubicBezTo>
              </a:path>
            </a:pathLst>
          </a:custGeom>
          <a:noFill/>
          <a:ln w="41275" cap="flat">
            <a:solidFill>
              <a:srgbClr val="EE313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803" name="Rectangle 75"/>
          <p:cNvSpPr>
            <a:spLocks noChangeArrowheads="1"/>
          </p:cNvSpPr>
          <p:nvPr/>
        </p:nvSpPr>
        <p:spPr bwMode="auto">
          <a:xfrm>
            <a:off x="4476750" y="1876425"/>
            <a:ext cx="5770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Supply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5804" name="Rectangle 76"/>
          <p:cNvSpPr>
            <a:spLocks noChangeArrowheads="1"/>
          </p:cNvSpPr>
          <p:nvPr/>
        </p:nvSpPr>
        <p:spPr bwMode="auto">
          <a:xfrm>
            <a:off x="5967413" y="4702175"/>
            <a:ext cx="7738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Demand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5806" name="Line 78"/>
          <p:cNvSpPr>
            <a:spLocks noChangeShapeType="1"/>
          </p:cNvSpPr>
          <p:nvPr/>
        </p:nvSpPr>
        <p:spPr bwMode="auto">
          <a:xfrm flipV="1">
            <a:off x="1884363" y="4956175"/>
            <a:ext cx="122237" cy="6350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807" name="Line 79"/>
          <p:cNvSpPr>
            <a:spLocks noChangeShapeType="1"/>
          </p:cNvSpPr>
          <p:nvPr/>
        </p:nvSpPr>
        <p:spPr bwMode="auto">
          <a:xfrm flipV="1">
            <a:off x="1884363" y="5041900"/>
            <a:ext cx="122237" cy="65088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808" name="Line 80"/>
          <p:cNvSpPr>
            <a:spLocks noChangeShapeType="1"/>
          </p:cNvSpPr>
          <p:nvPr/>
        </p:nvSpPr>
        <p:spPr bwMode="auto">
          <a:xfrm flipH="1">
            <a:off x="2081213" y="5175250"/>
            <a:ext cx="69850" cy="11430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809" name="Line 81"/>
          <p:cNvSpPr>
            <a:spLocks noChangeShapeType="1"/>
          </p:cNvSpPr>
          <p:nvPr/>
        </p:nvSpPr>
        <p:spPr bwMode="auto">
          <a:xfrm flipH="1">
            <a:off x="2173288" y="5175250"/>
            <a:ext cx="69850" cy="11430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810" name="Freeform 82"/>
          <p:cNvSpPr>
            <a:spLocks/>
          </p:cNvSpPr>
          <p:nvPr/>
        </p:nvSpPr>
        <p:spPr bwMode="auto">
          <a:xfrm>
            <a:off x="2846388" y="2144713"/>
            <a:ext cx="3044825" cy="2651125"/>
          </a:xfrm>
          <a:custGeom>
            <a:avLst/>
            <a:gdLst>
              <a:gd name="T0" fmla="*/ 0 w 525"/>
              <a:gd name="T1" fmla="*/ 0 h 494"/>
              <a:gd name="T2" fmla="*/ 525 w 525"/>
              <a:gd name="T3" fmla="*/ 494 h 49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25" h="494">
                <a:moveTo>
                  <a:pt x="0" y="0"/>
                </a:moveTo>
                <a:cubicBezTo>
                  <a:pt x="30" y="133"/>
                  <a:pt x="196" y="409"/>
                  <a:pt x="525" y="494"/>
                </a:cubicBezTo>
              </a:path>
            </a:pathLst>
          </a:custGeom>
          <a:noFill/>
          <a:ln w="41275" cap="flat">
            <a:solidFill>
              <a:srgbClr val="3C5D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811" name="Oval 83"/>
          <p:cNvSpPr>
            <a:spLocks noChangeArrowheads="1"/>
          </p:cNvSpPr>
          <p:nvPr/>
        </p:nvSpPr>
        <p:spPr bwMode="auto">
          <a:xfrm>
            <a:off x="4035425" y="3856038"/>
            <a:ext cx="115888" cy="1079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812" name="Rectangle 84"/>
          <p:cNvSpPr>
            <a:spLocks noChangeArrowheads="1"/>
          </p:cNvSpPr>
          <p:nvPr/>
        </p:nvSpPr>
        <p:spPr bwMode="auto">
          <a:xfrm>
            <a:off x="3533775" y="5276850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9.1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5813" name="Rectangle 85"/>
          <p:cNvSpPr>
            <a:spLocks noChangeArrowheads="1"/>
          </p:cNvSpPr>
          <p:nvPr/>
        </p:nvSpPr>
        <p:spPr bwMode="auto">
          <a:xfrm>
            <a:off x="4552950" y="527685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11.5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85814" name="Rectangle 86"/>
          <p:cNvSpPr>
            <a:spLocks noChangeArrowheads="1"/>
          </p:cNvSpPr>
          <p:nvPr/>
        </p:nvSpPr>
        <p:spPr bwMode="auto">
          <a:xfrm>
            <a:off x="4275138" y="3743325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85815" name="Line 87"/>
          <p:cNvSpPr>
            <a:spLocks noChangeShapeType="1"/>
          </p:cNvSpPr>
          <p:nvPr/>
        </p:nvSpPr>
        <p:spPr bwMode="auto">
          <a:xfrm>
            <a:off x="3715674" y="5487988"/>
            <a:ext cx="0" cy="32226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816" name="Line 88"/>
          <p:cNvSpPr>
            <a:spLocks noChangeShapeType="1"/>
          </p:cNvSpPr>
          <p:nvPr/>
        </p:nvSpPr>
        <p:spPr bwMode="auto">
          <a:xfrm>
            <a:off x="4749136" y="5487988"/>
            <a:ext cx="0" cy="32226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817" name="Freeform 89"/>
          <p:cNvSpPr>
            <a:spLocks/>
          </p:cNvSpPr>
          <p:nvPr/>
        </p:nvSpPr>
        <p:spPr bwMode="auto">
          <a:xfrm>
            <a:off x="3797300" y="4527550"/>
            <a:ext cx="852488" cy="311150"/>
          </a:xfrm>
          <a:custGeom>
            <a:avLst/>
            <a:gdLst>
              <a:gd name="T0" fmla="*/ 147 w 147"/>
              <a:gd name="T1" fmla="*/ 44 h 58"/>
              <a:gd name="T2" fmla="*/ 133 w 147"/>
              <a:gd name="T3" fmla="*/ 58 h 58"/>
              <a:gd name="T4" fmla="*/ 14 w 147"/>
              <a:gd name="T5" fmla="*/ 58 h 58"/>
              <a:gd name="T6" fmla="*/ 0 w 147"/>
              <a:gd name="T7" fmla="*/ 44 h 58"/>
              <a:gd name="T8" fmla="*/ 0 w 147"/>
              <a:gd name="T9" fmla="*/ 15 h 58"/>
              <a:gd name="T10" fmla="*/ 14 w 147"/>
              <a:gd name="T11" fmla="*/ 0 h 58"/>
              <a:gd name="T12" fmla="*/ 133 w 147"/>
              <a:gd name="T13" fmla="*/ 0 h 58"/>
              <a:gd name="T14" fmla="*/ 147 w 147"/>
              <a:gd name="T15" fmla="*/ 15 h 58"/>
              <a:gd name="T16" fmla="*/ 147 w 147"/>
              <a:gd name="T17" fmla="*/ 44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7" h="58">
                <a:moveTo>
                  <a:pt x="147" y="44"/>
                </a:moveTo>
                <a:cubicBezTo>
                  <a:pt x="147" y="51"/>
                  <a:pt x="140" y="58"/>
                  <a:pt x="133" y="58"/>
                </a:cubicBezTo>
                <a:cubicBezTo>
                  <a:pt x="14" y="58"/>
                  <a:pt x="14" y="58"/>
                  <a:pt x="14" y="58"/>
                </a:cubicBezTo>
                <a:cubicBezTo>
                  <a:pt x="6" y="58"/>
                  <a:pt x="0" y="51"/>
                  <a:pt x="0" y="44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6" y="0"/>
                  <a:pt x="14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140" y="0"/>
                  <a:pt x="147" y="7"/>
                  <a:pt x="147" y="15"/>
                </a:cubicBezTo>
                <a:lnTo>
                  <a:pt x="147" y="44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818" name="Rectangle 90"/>
          <p:cNvSpPr>
            <a:spLocks noChangeArrowheads="1"/>
          </p:cNvSpPr>
          <p:nvPr/>
        </p:nvSpPr>
        <p:spPr bwMode="auto">
          <a:xfrm>
            <a:off x="3886200" y="4572000"/>
            <a:ext cx="7914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Shortage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85821" name="Freeform 93"/>
          <p:cNvSpPr>
            <a:spLocks/>
          </p:cNvSpPr>
          <p:nvPr/>
        </p:nvSpPr>
        <p:spPr bwMode="auto">
          <a:xfrm>
            <a:off x="3286125" y="5810250"/>
            <a:ext cx="836613" cy="514350"/>
          </a:xfrm>
          <a:custGeom>
            <a:avLst/>
            <a:gdLst>
              <a:gd name="T0" fmla="*/ 144 w 144"/>
              <a:gd name="T1" fmla="*/ 81 h 96"/>
              <a:gd name="T2" fmla="*/ 130 w 144"/>
              <a:gd name="T3" fmla="*/ 96 h 96"/>
              <a:gd name="T4" fmla="*/ 14 w 144"/>
              <a:gd name="T5" fmla="*/ 96 h 96"/>
              <a:gd name="T6" fmla="*/ 0 w 144"/>
              <a:gd name="T7" fmla="*/ 81 h 96"/>
              <a:gd name="T8" fmla="*/ 0 w 144"/>
              <a:gd name="T9" fmla="*/ 14 h 96"/>
              <a:gd name="T10" fmla="*/ 14 w 144"/>
              <a:gd name="T11" fmla="*/ 0 h 96"/>
              <a:gd name="T12" fmla="*/ 130 w 144"/>
              <a:gd name="T13" fmla="*/ 0 h 96"/>
              <a:gd name="T14" fmla="*/ 144 w 144"/>
              <a:gd name="T15" fmla="*/ 14 h 96"/>
              <a:gd name="T16" fmla="*/ 144 w 144"/>
              <a:gd name="T17" fmla="*/ 81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4" h="96">
                <a:moveTo>
                  <a:pt x="144" y="81"/>
                </a:moveTo>
                <a:cubicBezTo>
                  <a:pt x="144" y="89"/>
                  <a:pt x="138" y="96"/>
                  <a:pt x="130" y="96"/>
                </a:cubicBezTo>
                <a:cubicBezTo>
                  <a:pt x="14" y="96"/>
                  <a:pt x="14" y="96"/>
                  <a:pt x="14" y="96"/>
                </a:cubicBezTo>
                <a:cubicBezTo>
                  <a:pt x="6" y="96"/>
                  <a:pt x="0" y="89"/>
                  <a:pt x="0" y="81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7"/>
                  <a:pt x="6" y="0"/>
                  <a:pt x="14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38" y="0"/>
                  <a:pt x="144" y="7"/>
                  <a:pt x="144" y="14"/>
                </a:cubicBezTo>
                <a:lnTo>
                  <a:pt x="144" y="81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828" name="Freeform 100"/>
          <p:cNvSpPr>
            <a:spLocks/>
          </p:cNvSpPr>
          <p:nvPr/>
        </p:nvSpPr>
        <p:spPr bwMode="auto">
          <a:xfrm>
            <a:off x="4278313" y="5810250"/>
            <a:ext cx="979487" cy="514350"/>
          </a:xfrm>
          <a:custGeom>
            <a:avLst/>
            <a:gdLst>
              <a:gd name="T0" fmla="*/ 169 w 169"/>
              <a:gd name="T1" fmla="*/ 81 h 96"/>
              <a:gd name="T2" fmla="*/ 155 w 169"/>
              <a:gd name="T3" fmla="*/ 96 h 96"/>
              <a:gd name="T4" fmla="*/ 14 w 169"/>
              <a:gd name="T5" fmla="*/ 96 h 96"/>
              <a:gd name="T6" fmla="*/ 0 w 169"/>
              <a:gd name="T7" fmla="*/ 81 h 96"/>
              <a:gd name="T8" fmla="*/ 0 w 169"/>
              <a:gd name="T9" fmla="*/ 14 h 96"/>
              <a:gd name="T10" fmla="*/ 14 w 169"/>
              <a:gd name="T11" fmla="*/ 0 h 96"/>
              <a:gd name="T12" fmla="*/ 155 w 169"/>
              <a:gd name="T13" fmla="*/ 0 h 96"/>
              <a:gd name="T14" fmla="*/ 169 w 169"/>
              <a:gd name="T15" fmla="*/ 14 h 96"/>
              <a:gd name="T16" fmla="*/ 169 w 169"/>
              <a:gd name="T17" fmla="*/ 81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9" h="96">
                <a:moveTo>
                  <a:pt x="169" y="81"/>
                </a:moveTo>
                <a:cubicBezTo>
                  <a:pt x="169" y="89"/>
                  <a:pt x="163" y="96"/>
                  <a:pt x="155" y="96"/>
                </a:cubicBezTo>
                <a:cubicBezTo>
                  <a:pt x="14" y="96"/>
                  <a:pt x="14" y="96"/>
                  <a:pt x="14" y="96"/>
                </a:cubicBezTo>
                <a:cubicBezTo>
                  <a:pt x="6" y="96"/>
                  <a:pt x="0" y="89"/>
                  <a:pt x="0" y="81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7"/>
                  <a:pt x="6" y="0"/>
                  <a:pt x="14" y="0"/>
                </a:cubicBezTo>
                <a:cubicBezTo>
                  <a:pt x="155" y="0"/>
                  <a:pt x="155" y="0"/>
                  <a:pt x="155" y="0"/>
                </a:cubicBezTo>
                <a:cubicBezTo>
                  <a:pt x="163" y="0"/>
                  <a:pt x="169" y="7"/>
                  <a:pt x="169" y="14"/>
                </a:cubicBezTo>
                <a:lnTo>
                  <a:pt x="169" y="81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836" name="Oval 108"/>
          <p:cNvSpPr>
            <a:spLocks noChangeArrowheads="1"/>
          </p:cNvSpPr>
          <p:nvPr/>
        </p:nvSpPr>
        <p:spPr bwMode="auto">
          <a:xfrm>
            <a:off x="4679950" y="4291013"/>
            <a:ext cx="115888" cy="1063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837" name="Oval 109"/>
          <p:cNvSpPr>
            <a:spLocks noChangeArrowheads="1"/>
          </p:cNvSpPr>
          <p:nvPr/>
        </p:nvSpPr>
        <p:spPr bwMode="auto">
          <a:xfrm>
            <a:off x="3646488" y="4295775"/>
            <a:ext cx="115887" cy="1079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5838" name="Rectangle 110"/>
          <p:cNvSpPr>
            <a:spLocks noChangeArrowheads="1"/>
          </p:cNvSpPr>
          <p:nvPr/>
        </p:nvSpPr>
        <p:spPr bwMode="auto">
          <a:xfrm>
            <a:off x="4388774" y="5849936"/>
            <a:ext cx="10271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demanded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85839" name="Rectangle 111"/>
          <p:cNvSpPr>
            <a:spLocks noChangeArrowheads="1"/>
          </p:cNvSpPr>
          <p:nvPr/>
        </p:nvSpPr>
        <p:spPr bwMode="auto">
          <a:xfrm>
            <a:off x="3349625" y="5849936"/>
            <a:ext cx="7699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supplied</a:t>
            </a:r>
            <a:endParaRPr lang="en-US" sz="1400" dirty="0">
              <a:latin typeface="Century Gothic"/>
              <a:cs typeface="Century Gothic"/>
            </a:endParaRPr>
          </a:p>
        </p:txBody>
      </p:sp>
      <p:cxnSp>
        <p:nvCxnSpPr>
          <p:cNvPr id="585848" name="Straight Connector 86"/>
          <p:cNvCxnSpPr>
            <a:cxnSpLocks noChangeShapeType="1"/>
          </p:cNvCxnSpPr>
          <p:nvPr/>
        </p:nvCxnSpPr>
        <p:spPr bwMode="auto">
          <a:xfrm>
            <a:off x="4755487" y="4419601"/>
            <a:ext cx="0" cy="635000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5849" name="Straight Connector 86"/>
          <p:cNvCxnSpPr>
            <a:cxnSpLocks noChangeShapeType="1"/>
          </p:cNvCxnSpPr>
          <p:nvPr/>
        </p:nvCxnSpPr>
        <p:spPr bwMode="auto">
          <a:xfrm>
            <a:off x="3719908" y="4428068"/>
            <a:ext cx="0" cy="635000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5737" name="Text Box 9"/>
          <p:cNvSpPr txBox="1">
            <a:spLocks noChangeArrowheads="1"/>
          </p:cNvSpPr>
          <p:nvPr/>
        </p:nvSpPr>
        <p:spPr bwMode="auto">
          <a:xfrm>
            <a:off x="5181600" y="1143000"/>
            <a:ext cx="3886200" cy="193899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1588" indent="-1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There is a </a:t>
            </a:r>
            <a:r>
              <a:rPr lang="en-US" sz="2000" b="1" i="1" dirty="0">
                <a:solidFill>
                  <a:srgbClr val="990033"/>
                </a:solidFill>
                <a:latin typeface="Century Gothic"/>
                <a:cs typeface="Century Gothic"/>
              </a:rPr>
              <a:t>shortage </a:t>
            </a:r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when </a:t>
            </a: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 quantity demanded exceeds the quantity supplied. Shortages occur when the price is below its equilibrium level. </a:t>
            </a:r>
          </a:p>
        </p:txBody>
      </p:sp>
      <p:sp>
        <p:nvSpPr>
          <p:cNvPr id="585855" name="Rectangle 127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WHY DOES THE MARKET PRICE RISE IF IT IS BELOW THE EQUILIBRIUM PRICE?</a:t>
            </a:r>
            <a:endParaRPr lang="en-US" sz="3200" dirty="0"/>
          </a:p>
        </p:txBody>
      </p:sp>
      <p:sp>
        <p:nvSpPr>
          <p:cNvPr id="66" name="TextBox 29"/>
          <p:cNvSpPr txBox="1">
            <a:spLocks noChangeArrowheads="1"/>
          </p:cNvSpPr>
          <p:nvPr/>
        </p:nvSpPr>
        <p:spPr bwMode="auto">
          <a:xfrm>
            <a:off x="762001" y="1096963"/>
            <a:ext cx="13604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Price of </a:t>
            </a:r>
            <a:r>
              <a:rPr lang="en-US" sz="1400" dirty="0" smtClean="0">
                <a:latin typeface="Century Gothic"/>
                <a:ea typeface="MS PGothic" pitchFamily="34" charset="-128"/>
                <a:cs typeface="Century Gothic"/>
              </a:rPr>
              <a:t>cotton </a:t>
            </a: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(per pound)</a:t>
            </a:r>
          </a:p>
        </p:txBody>
      </p:sp>
      <p:sp>
        <p:nvSpPr>
          <p:cNvPr id="67" name="TextBox 30"/>
          <p:cNvSpPr txBox="1">
            <a:spLocks noChangeArrowheads="1"/>
          </p:cNvSpPr>
          <p:nvPr/>
        </p:nvSpPr>
        <p:spPr bwMode="auto">
          <a:xfrm>
            <a:off x="5454650" y="5715000"/>
            <a:ext cx="2165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Quantity of </a:t>
            </a:r>
            <a:r>
              <a:rPr lang="en-US" sz="1400" dirty="0" smtClean="0">
                <a:latin typeface="Century Gothic"/>
                <a:ea typeface="MS PGothic" pitchFamily="34" charset="-128"/>
                <a:cs typeface="Century Gothic"/>
              </a:rPr>
              <a:t>cotton (billions </a:t>
            </a: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of pounds)</a:t>
            </a:r>
          </a:p>
        </p:txBody>
      </p:sp>
      <p:sp>
        <p:nvSpPr>
          <p:cNvPr id="68" name="Text Box 14"/>
          <p:cNvSpPr txBox="1">
            <a:spLocks noChangeArrowheads="1"/>
          </p:cNvSpPr>
          <p:nvPr/>
        </p:nvSpPr>
        <p:spPr bwMode="auto">
          <a:xfrm>
            <a:off x="5181600" y="3295471"/>
            <a:ext cx="3810000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1588" indent="-1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sz="2000" b="1" i="1" dirty="0" smtClean="0">
                <a:solidFill>
                  <a:srgbClr val="990033"/>
                </a:solidFill>
                <a:latin typeface="Century Gothic"/>
                <a:cs typeface="Century Gothic"/>
              </a:rPr>
              <a:t>Shortages</a:t>
            </a:r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do not last: sellers will increase price to increase revenue.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3370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5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5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5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5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5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5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5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5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5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5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5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5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85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L 0.00034 -0.0671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8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35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22222E-6 L 0.00035 -0.0673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38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585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585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858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85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85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85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85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85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5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85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85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85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5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5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835" grpId="0" animBg="1"/>
      <p:bldP spid="585835" grpId="1" animBg="1"/>
      <p:bldP spid="585815" grpId="0" animBg="1"/>
      <p:bldP spid="585815" grpId="1" animBg="1"/>
      <p:bldP spid="585816" grpId="0" animBg="1"/>
      <p:bldP spid="585816" grpId="1" animBg="1"/>
      <p:bldP spid="585817" grpId="0" animBg="1"/>
      <p:bldP spid="585817" grpId="1" animBg="1"/>
      <p:bldP spid="585818" grpId="0"/>
      <p:bldP spid="585818" grpId="1"/>
      <p:bldP spid="585821" grpId="0" animBg="1"/>
      <p:bldP spid="585821" grpId="1" animBg="1"/>
      <p:bldP spid="585828" grpId="0" animBg="1"/>
      <p:bldP spid="585828" grpId="1" animBg="1"/>
      <p:bldP spid="585836" grpId="0" animBg="1"/>
      <p:bldP spid="585836" grpId="1" animBg="1"/>
      <p:bldP spid="585837" grpId="0" animBg="1"/>
      <p:bldP spid="585837" grpId="1" animBg="1"/>
      <p:bldP spid="585838" grpId="0"/>
      <p:bldP spid="585838" grpId="1"/>
      <p:bldP spid="585839" grpId="0"/>
      <p:bldP spid="585839" grpId="1"/>
      <p:bldP spid="585737" grpId="0"/>
      <p:bldP spid="585737" grpId="1"/>
      <p:bldP spid="6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62400" y="1219200"/>
            <a:ext cx="5029200" cy="51371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dirty="0" smtClean="0"/>
              <a:t>At $5, quantity supplied is ______ and quantity demanded is ______, leading to a _______.</a:t>
            </a:r>
          </a:p>
          <a:p>
            <a:pPr eaLnBrk="1" hangingPunct="1">
              <a:lnSpc>
                <a:spcPct val="90000"/>
              </a:lnSpc>
              <a:buFont typeface="Calibri" pitchFamily="34" charset="0"/>
              <a:buAutoNum type="alphaLcParenR"/>
              <a:defRPr/>
            </a:pPr>
            <a:r>
              <a:rPr lang="en-US" sz="2400" dirty="0" smtClean="0"/>
              <a:t> 13; 6; surplus of 3 units</a:t>
            </a:r>
          </a:p>
          <a:p>
            <a:pPr eaLnBrk="1" hangingPunct="1">
              <a:lnSpc>
                <a:spcPct val="90000"/>
              </a:lnSpc>
              <a:buFont typeface="Calibri" pitchFamily="34" charset="0"/>
              <a:buAutoNum type="alphaLcParenR"/>
              <a:defRPr/>
            </a:pPr>
            <a:r>
              <a:rPr lang="en-US" sz="2400" dirty="0" smtClean="0"/>
              <a:t> 13; 6; surplus of 4 units</a:t>
            </a:r>
          </a:p>
          <a:p>
            <a:pPr eaLnBrk="1" hangingPunct="1">
              <a:lnSpc>
                <a:spcPct val="90000"/>
              </a:lnSpc>
              <a:buFont typeface="Calibri" pitchFamily="34" charset="0"/>
              <a:buAutoNum type="alphaLcParenR"/>
              <a:defRPr/>
            </a:pPr>
            <a:r>
              <a:rPr lang="en-US" sz="2400" dirty="0" smtClean="0"/>
              <a:t> 13; 6; surplus of 7 units</a:t>
            </a:r>
          </a:p>
          <a:p>
            <a:pPr eaLnBrk="1" hangingPunct="1">
              <a:lnSpc>
                <a:spcPct val="90000"/>
              </a:lnSpc>
              <a:buFont typeface="Calibri" pitchFamily="34" charset="0"/>
              <a:buAutoNum type="alphaLcParenR"/>
              <a:defRPr/>
            </a:pPr>
            <a:r>
              <a:rPr lang="en-US" sz="2400" dirty="0" smtClean="0"/>
              <a:t> 13; 6; shortage of 4 units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en-US" sz="2400" dirty="0" smtClean="0"/>
          </a:p>
        </p:txBody>
      </p:sp>
      <p:sp>
        <p:nvSpPr>
          <p:cNvPr id="9" name="Oval 8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77831" name="TextBox 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900" dirty="0">
                <a:latin typeface="Century Gothic"/>
                <a:cs typeface="Century Gothic"/>
                <a:hlinkClick r:id="rId3" action="ppaction://hlinksldjump"/>
              </a:rPr>
              <a:t>Back to Table of contents</a:t>
            </a:r>
            <a:endParaRPr lang="en-US" sz="900" dirty="0">
              <a:latin typeface="Century Gothic"/>
              <a:cs typeface="Century Gothic"/>
            </a:endParaRPr>
          </a:p>
          <a:p>
            <a:pPr eaLnBrk="1" hangingPunct="1"/>
            <a:endParaRPr lang="en-US" sz="900" dirty="0">
              <a:latin typeface="Century Gothic"/>
              <a:cs typeface="Century Gothic"/>
            </a:endParaRPr>
          </a:p>
        </p:txBody>
      </p:sp>
      <p:cxnSp>
        <p:nvCxnSpPr>
          <p:cNvPr id="13" name="Straight Connector 86"/>
          <p:cNvCxnSpPr>
            <a:cxnSpLocks noChangeShapeType="1"/>
          </p:cNvCxnSpPr>
          <p:nvPr/>
        </p:nvCxnSpPr>
        <p:spPr bwMode="auto">
          <a:xfrm>
            <a:off x="887412" y="3878263"/>
            <a:ext cx="1820862" cy="3175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Line 29"/>
          <p:cNvSpPr>
            <a:spLocks noChangeShapeType="1"/>
          </p:cNvSpPr>
          <p:nvPr/>
        </p:nvSpPr>
        <p:spPr bwMode="auto">
          <a:xfrm flipV="1">
            <a:off x="660399" y="957263"/>
            <a:ext cx="0" cy="4003675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5" name="Freeform 30"/>
          <p:cNvSpPr>
            <a:spLocks/>
          </p:cNvSpPr>
          <p:nvPr/>
        </p:nvSpPr>
        <p:spPr bwMode="auto">
          <a:xfrm>
            <a:off x="660399" y="5048250"/>
            <a:ext cx="268288" cy="165100"/>
          </a:xfrm>
          <a:custGeom>
            <a:avLst/>
            <a:gdLst>
              <a:gd name="T0" fmla="*/ 155 w 155"/>
              <a:gd name="T1" fmla="*/ 97 h 97"/>
              <a:gd name="T2" fmla="*/ 0 w 155"/>
              <a:gd name="T3" fmla="*/ 97 h 97"/>
              <a:gd name="T4" fmla="*/ 0 w 155"/>
              <a:gd name="T5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97">
                <a:moveTo>
                  <a:pt x="155" y="97"/>
                </a:moveTo>
                <a:lnTo>
                  <a:pt x="0" y="97"/>
                </a:ln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Line 31"/>
          <p:cNvSpPr>
            <a:spLocks noChangeShapeType="1"/>
          </p:cNvSpPr>
          <p:nvPr/>
        </p:nvSpPr>
        <p:spPr bwMode="auto">
          <a:xfrm flipH="1">
            <a:off x="1104899" y="5213350"/>
            <a:ext cx="4483100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1430337" y="52562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8" name="Rectangle 33"/>
          <p:cNvSpPr>
            <a:spLocks noChangeArrowheads="1"/>
          </p:cNvSpPr>
          <p:nvPr/>
        </p:nvSpPr>
        <p:spPr bwMode="auto">
          <a:xfrm>
            <a:off x="468312" y="52562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19" name="Rectangle 34"/>
          <p:cNvSpPr>
            <a:spLocks noChangeArrowheads="1"/>
          </p:cNvSpPr>
          <p:nvPr/>
        </p:nvSpPr>
        <p:spPr bwMode="auto">
          <a:xfrm>
            <a:off x="2609849" y="525621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0" name="Rectangle 35"/>
          <p:cNvSpPr>
            <a:spLocks noChangeArrowheads="1"/>
          </p:cNvSpPr>
          <p:nvPr/>
        </p:nvSpPr>
        <p:spPr bwMode="auto">
          <a:xfrm>
            <a:off x="4662487" y="525621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22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21" name="Rectangle 36"/>
          <p:cNvSpPr>
            <a:spLocks noChangeArrowheads="1"/>
          </p:cNvSpPr>
          <p:nvPr/>
        </p:nvSpPr>
        <p:spPr bwMode="auto">
          <a:xfrm>
            <a:off x="3841749" y="525621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18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22" name="Rectangle 37"/>
          <p:cNvSpPr>
            <a:spLocks noChangeArrowheads="1"/>
          </p:cNvSpPr>
          <p:nvPr/>
        </p:nvSpPr>
        <p:spPr bwMode="auto">
          <a:xfrm>
            <a:off x="5484812" y="525621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27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23" name="Line 48"/>
          <p:cNvSpPr>
            <a:spLocks noChangeShapeType="1"/>
          </p:cNvSpPr>
          <p:nvPr/>
        </p:nvSpPr>
        <p:spPr bwMode="auto">
          <a:xfrm>
            <a:off x="660399" y="2058988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4" name="Line 49"/>
          <p:cNvSpPr>
            <a:spLocks noChangeShapeType="1"/>
          </p:cNvSpPr>
          <p:nvPr/>
        </p:nvSpPr>
        <p:spPr bwMode="auto">
          <a:xfrm>
            <a:off x="660399" y="2508250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5" name="Line 50"/>
          <p:cNvSpPr>
            <a:spLocks noChangeShapeType="1"/>
          </p:cNvSpPr>
          <p:nvPr/>
        </p:nvSpPr>
        <p:spPr bwMode="auto">
          <a:xfrm>
            <a:off x="660399" y="2955925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6" name="Line 51"/>
          <p:cNvSpPr>
            <a:spLocks noChangeShapeType="1"/>
          </p:cNvSpPr>
          <p:nvPr/>
        </p:nvSpPr>
        <p:spPr bwMode="auto">
          <a:xfrm>
            <a:off x="660399" y="3409950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" name="Line 52"/>
          <p:cNvSpPr>
            <a:spLocks noChangeShapeType="1"/>
          </p:cNvSpPr>
          <p:nvPr/>
        </p:nvSpPr>
        <p:spPr bwMode="auto">
          <a:xfrm>
            <a:off x="660399" y="4308475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" name="Line 53"/>
          <p:cNvSpPr>
            <a:spLocks noChangeShapeType="1"/>
          </p:cNvSpPr>
          <p:nvPr/>
        </p:nvSpPr>
        <p:spPr bwMode="auto">
          <a:xfrm>
            <a:off x="660399" y="3859213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9" name="Line 54"/>
          <p:cNvSpPr>
            <a:spLocks noChangeShapeType="1"/>
          </p:cNvSpPr>
          <p:nvPr/>
        </p:nvSpPr>
        <p:spPr bwMode="auto">
          <a:xfrm>
            <a:off x="660399" y="4757738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" name="Line 55"/>
          <p:cNvSpPr>
            <a:spLocks noChangeShapeType="1"/>
          </p:cNvSpPr>
          <p:nvPr/>
        </p:nvSpPr>
        <p:spPr bwMode="auto">
          <a:xfrm flipV="1">
            <a:off x="1482724" y="5081588"/>
            <a:ext cx="0" cy="13176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" name="Line 56"/>
          <p:cNvSpPr>
            <a:spLocks noChangeShapeType="1"/>
          </p:cNvSpPr>
          <p:nvPr/>
        </p:nvSpPr>
        <p:spPr bwMode="auto">
          <a:xfrm flipV="1">
            <a:off x="1931987" y="5081588"/>
            <a:ext cx="0" cy="13176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2" name="Line 57"/>
          <p:cNvSpPr>
            <a:spLocks noChangeShapeType="1"/>
          </p:cNvSpPr>
          <p:nvPr/>
        </p:nvSpPr>
        <p:spPr bwMode="auto">
          <a:xfrm flipV="1">
            <a:off x="2713037" y="5081588"/>
            <a:ext cx="0" cy="13176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" name="Line 58"/>
          <p:cNvSpPr>
            <a:spLocks noChangeShapeType="1"/>
          </p:cNvSpPr>
          <p:nvPr/>
        </p:nvSpPr>
        <p:spPr bwMode="auto">
          <a:xfrm flipV="1">
            <a:off x="3203574" y="5081588"/>
            <a:ext cx="0" cy="13176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4" name="Line 59"/>
          <p:cNvSpPr>
            <a:spLocks noChangeShapeType="1"/>
          </p:cNvSpPr>
          <p:nvPr/>
        </p:nvSpPr>
        <p:spPr bwMode="auto">
          <a:xfrm flipV="1">
            <a:off x="3946524" y="5081588"/>
            <a:ext cx="0" cy="13176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5" name="Line 60"/>
          <p:cNvSpPr>
            <a:spLocks noChangeShapeType="1"/>
          </p:cNvSpPr>
          <p:nvPr/>
        </p:nvSpPr>
        <p:spPr bwMode="auto">
          <a:xfrm flipV="1">
            <a:off x="4767262" y="5081588"/>
            <a:ext cx="0" cy="13176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6" name="Line 61"/>
          <p:cNvSpPr>
            <a:spLocks noChangeShapeType="1"/>
          </p:cNvSpPr>
          <p:nvPr/>
        </p:nvSpPr>
        <p:spPr bwMode="auto">
          <a:xfrm flipV="1">
            <a:off x="5587999" y="5081588"/>
            <a:ext cx="0" cy="13176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7" name="Rectangle 62"/>
          <p:cNvSpPr>
            <a:spLocks noChangeArrowheads="1"/>
          </p:cNvSpPr>
          <p:nvPr/>
        </p:nvSpPr>
        <p:spPr bwMode="auto">
          <a:xfrm>
            <a:off x="119062" y="1947863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$7.00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8" name="Rectangle 63"/>
          <p:cNvSpPr>
            <a:spLocks noChangeArrowheads="1"/>
          </p:cNvSpPr>
          <p:nvPr/>
        </p:nvSpPr>
        <p:spPr bwMode="auto">
          <a:xfrm>
            <a:off x="220662" y="239712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6.00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" name="Rectangle 64"/>
          <p:cNvSpPr>
            <a:spLocks noChangeArrowheads="1"/>
          </p:cNvSpPr>
          <p:nvPr/>
        </p:nvSpPr>
        <p:spPr bwMode="auto">
          <a:xfrm>
            <a:off x="220662" y="284797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5.00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40" name="Rectangle 65"/>
          <p:cNvSpPr>
            <a:spLocks noChangeArrowheads="1"/>
          </p:cNvSpPr>
          <p:nvPr/>
        </p:nvSpPr>
        <p:spPr bwMode="auto">
          <a:xfrm>
            <a:off x="220662" y="3297238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4.00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41" name="Rectangle 66"/>
          <p:cNvSpPr>
            <a:spLocks noChangeArrowheads="1"/>
          </p:cNvSpPr>
          <p:nvPr/>
        </p:nvSpPr>
        <p:spPr bwMode="auto">
          <a:xfrm>
            <a:off x="220662" y="374967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.00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42" name="Rectangle 67"/>
          <p:cNvSpPr>
            <a:spLocks noChangeArrowheads="1"/>
          </p:cNvSpPr>
          <p:nvPr/>
        </p:nvSpPr>
        <p:spPr bwMode="auto">
          <a:xfrm>
            <a:off x="220662" y="420211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2.00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43" name="Rectangle 68"/>
          <p:cNvSpPr>
            <a:spLocks noChangeArrowheads="1"/>
          </p:cNvSpPr>
          <p:nvPr/>
        </p:nvSpPr>
        <p:spPr bwMode="auto">
          <a:xfrm>
            <a:off x="220662" y="4649788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1.00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44" name="Freeform 79"/>
          <p:cNvSpPr>
            <a:spLocks/>
          </p:cNvSpPr>
          <p:nvPr/>
        </p:nvSpPr>
        <p:spPr bwMode="auto">
          <a:xfrm>
            <a:off x="1892299" y="2058988"/>
            <a:ext cx="1476375" cy="2705100"/>
          </a:xfrm>
          <a:custGeom>
            <a:avLst/>
            <a:gdLst>
              <a:gd name="T0" fmla="*/ 266 w 266"/>
              <a:gd name="T1" fmla="*/ 0 h 494"/>
              <a:gd name="T2" fmla="*/ 0 w 266"/>
              <a:gd name="T3" fmla="*/ 494 h 49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66" h="494">
                <a:moveTo>
                  <a:pt x="266" y="0"/>
                </a:moveTo>
                <a:cubicBezTo>
                  <a:pt x="266" y="149"/>
                  <a:pt x="190" y="320"/>
                  <a:pt x="0" y="494"/>
                </a:cubicBezTo>
              </a:path>
            </a:pathLst>
          </a:custGeom>
          <a:noFill/>
          <a:ln w="39688" cap="flat">
            <a:solidFill>
              <a:srgbClr val="EE313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" name="Rectangle 80"/>
          <p:cNvSpPr>
            <a:spLocks noChangeArrowheads="1"/>
          </p:cNvSpPr>
          <p:nvPr/>
        </p:nvSpPr>
        <p:spPr bwMode="auto">
          <a:xfrm>
            <a:off x="3081337" y="1782763"/>
            <a:ext cx="5770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Supply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6" name="Rectangle 81"/>
          <p:cNvSpPr>
            <a:spLocks noChangeArrowheads="1"/>
          </p:cNvSpPr>
          <p:nvPr/>
        </p:nvSpPr>
        <p:spPr bwMode="auto">
          <a:xfrm>
            <a:off x="4498974" y="4668838"/>
            <a:ext cx="7738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Demand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7" name="Line 83"/>
          <p:cNvSpPr>
            <a:spLocks noChangeShapeType="1"/>
          </p:cNvSpPr>
          <p:nvPr/>
        </p:nvSpPr>
        <p:spPr bwMode="auto">
          <a:xfrm flipV="1">
            <a:off x="600074" y="4929188"/>
            <a:ext cx="115888" cy="6350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" name="Line 84"/>
          <p:cNvSpPr>
            <a:spLocks noChangeShapeType="1"/>
          </p:cNvSpPr>
          <p:nvPr/>
        </p:nvSpPr>
        <p:spPr bwMode="auto">
          <a:xfrm flipV="1">
            <a:off x="600074" y="5014913"/>
            <a:ext cx="115888" cy="66675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" name="Line 85"/>
          <p:cNvSpPr>
            <a:spLocks noChangeShapeType="1"/>
          </p:cNvSpPr>
          <p:nvPr/>
        </p:nvSpPr>
        <p:spPr bwMode="auto">
          <a:xfrm flipH="1">
            <a:off x="893762" y="5151438"/>
            <a:ext cx="68262" cy="115887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0" name="Line 86"/>
          <p:cNvSpPr>
            <a:spLocks noChangeShapeType="1"/>
          </p:cNvSpPr>
          <p:nvPr/>
        </p:nvSpPr>
        <p:spPr bwMode="auto">
          <a:xfrm flipH="1">
            <a:off x="984249" y="5151438"/>
            <a:ext cx="65088" cy="115887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1" name="Freeform 87"/>
          <p:cNvSpPr>
            <a:spLocks/>
          </p:cNvSpPr>
          <p:nvPr/>
        </p:nvSpPr>
        <p:spPr bwMode="auto">
          <a:xfrm>
            <a:off x="1522412" y="2058988"/>
            <a:ext cx="2913062" cy="2705100"/>
          </a:xfrm>
          <a:custGeom>
            <a:avLst/>
            <a:gdLst>
              <a:gd name="T0" fmla="*/ 0 w 525"/>
              <a:gd name="T1" fmla="*/ 0 h 494"/>
              <a:gd name="T2" fmla="*/ 525 w 525"/>
              <a:gd name="T3" fmla="*/ 494 h 49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25" h="494">
                <a:moveTo>
                  <a:pt x="0" y="0"/>
                </a:moveTo>
                <a:cubicBezTo>
                  <a:pt x="30" y="133"/>
                  <a:pt x="196" y="409"/>
                  <a:pt x="525" y="494"/>
                </a:cubicBezTo>
              </a:path>
            </a:pathLst>
          </a:custGeom>
          <a:noFill/>
          <a:ln w="39688" cap="flat">
            <a:solidFill>
              <a:srgbClr val="3C5D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2" name="Oval 88"/>
          <p:cNvSpPr>
            <a:spLocks noChangeArrowheads="1"/>
          </p:cNvSpPr>
          <p:nvPr/>
        </p:nvSpPr>
        <p:spPr bwMode="auto">
          <a:xfrm>
            <a:off x="2659062" y="3805238"/>
            <a:ext cx="111125" cy="1095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" name="Rectangle 89"/>
          <p:cNvSpPr>
            <a:spLocks noChangeArrowheads="1"/>
          </p:cNvSpPr>
          <p:nvPr/>
        </p:nvSpPr>
        <p:spPr bwMode="auto">
          <a:xfrm>
            <a:off x="1905000" y="52562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4" name="Rectangle 90"/>
          <p:cNvSpPr>
            <a:spLocks noChangeArrowheads="1"/>
          </p:cNvSpPr>
          <p:nvPr/>
        </p:nvSpPr>
        <p:spPr bwMode="auto">
          <a:xfrm>
            <a:off x="3101447" y="525621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13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5" name="Rectangle 91"/>
          <p:cNvSpPr>
            <a:spLocks noChangeArrowheads="1"/>
          </p:cNvSpPr>
          <p:nvPr/>
        </p:nvSpPr>
        <p:spPr bwMode="auto">
          <a:xfrm>
            <a:off x="2849562" y="3690938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 dirty="0">
              <a:latin typeface="Century Gothic"/>
              <a:cs typeface="Century Gothic"/>
            </a:endParaRPr>
          </a:p>
        </p:txBody>
      </p:sp>
      <p:cxnSp>
        <p:nvCxnSpPr>
          <p:cNvPr id="67" name="Straight Connector 86"/>
          <p:cNvCxnSpPr>
            <a:cxnSpLocks noChangeShapeType="1"/>
          </p:cNvCxnSpPr>
          <p:nvPr/>
        </p:nvCxnSpPr>
        <p:spPr bwMode="auto">
          <a:xfrm>
            <a:off x="2719387" y="3959225"/>
            <a:ext cx="0" cy="1063625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TextBox 29"/>
          <p:cNvSpPr txBox="1">
            <a:spLocks noChangeArrowheads="1"/>
          </p:cNvSpPr>
          <p:nvPr/>
        </p:nvSpPr>
        <p:spPr bwMode="auto">
          <a:xfrm>
            <a:off x="-376239" y="1096963"/>
            <a:ext cx="13604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entury Gothic"/>
                <a:ea typeface="MS PGothic" pitchFamily="34" charset="-128"/>
                <a:cs typeface="Century Gothic"/>
              </a:rPr>
              <a:t>Price</a:t>
            </a:r>
            <a:endParaRPr lang="en-US" sz="1400" dirty="0"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69" name="TextBox 30"/>
          <p:cNvSpPr txBox="1">
            <a:spLocks noChangeArrowheads="1"/>
          </p:cNvSpPr>
          <p:nvPr/>
        </p:nvSpPr>
        <p:spPr bwMode="auto">
          <a:xfrm>
            <a:off x="4083049" y="5715000"/>
            <a:ext cx="21653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entury Gothic"/>
                <a:ea typeface="MS PGothic" pitchFamily="34" charset="-128"/>
                <a:cs typeface="Century Gothic"/>
              </a:rPr>
              <a:t>Quantity</a:t>
            </a:r>
            <a:endParaRPr lang="en-US" sz="1400" dirty="0"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3181" y="6307666"/>
            <a:ext cx="105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/>
                <a:cs typeface="Century Gothic"/>
                <a:hlinkClick r:id="rId4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/>
              <a:cs typeface="Century Gothic"/>
              <a:hlinkClick r:id="rId4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/>
                <a:cs typeface="Century Gothic"/>
                <a:hlinkClick r:id="rId4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/>
                <a:cs typeface="Century Gothic"/>
                <a:hlinkClick r:id="rId4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/>
              <a:cs typeface="Century Gothic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363975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WHAT HAPPENS WHEN THE DEMAND CURVE SHIFTS</a:t>
            </a:r>
            <a:endParaRPr lang="en-US" sz="4000" dirty="0"/>
          </a:p>
        </p:txBody>
      </p:sp>
      <p:cxnSp>
        <p:nvCxnSpPr>
          <p:cNvPr id="592037" name="Straight Connector 86"/>
          <p:cNvCxnSpPr>
            <a:cxnSpLocks noChangeShapeType="1"/>
          </p:cNvCxnSpPr>
          <p:nvPr/>
        </p:nvCxnSpPr>
        <p:spPr bwMode="auto">
          <a:xfrm>
            <a:off x="1781175" y="2857500"/>
            <a:ext cx="2860675" cy="12700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2038" name="Straight Connector 86"/>
          <p:cNvCxnSpPr>
            <a:cxnSpLocks noChangeShapeType="1"/>
          </p:cNvCxnSpPr>
          <p:nvPr/>
        </p:nvCxnSpPr>
        <p:spPr bwMode="auto">
          <a:xfrm>
            <a:off x="4641850" y="2913063"/>
            <a:ext cx="0" cy="2614612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2039" name="Straight Connector 86"/>
          <p:cNvCxnSpPr>
            <a:cxnSpLocks noChangeShapeType="1"/>
          </p:cNvCxnSpPr>
          <p:nvPr/>
        </p:nvCxnSpPr>
        <p:spPr bwMode="auto">
          <a:xfrm>
            <a:off x="1781175" y="3568700"/>
            <a:ext cx="1754188" cy="7938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2040" name="Straight Connector 86"/>
          <p:cNvCxnSpPr>
            <a:cxnSpLocks noChangeShapeType="1"/>
          </p:cNvCxnSpPr>
          <p:nvPr/>
        </p:nvCxnSpPr>
        <p:spPr bwMode="auto">
          <a:xfrm>
            <a:off x="3535363" y="3587750"/>
            <a:ext cx="0" cy="1939925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2041" name="Freeform 169"/>
          <p:cNvSpPr>
            <a:spLocks/>
          </p:cNvSpPr>
          <p:nvPr/>
        </p:nvSpPr>
        <p:spPr bwMode="auto">
          <a:xfrm>
            <a:off x="3389313" y="6043613"/>
            <a:ext cx="1417637" cy="357187"/>
          </a:xfrm>
          <a:custGeom>
            <a:avLst/>
            <a:gdLst>
              <a:gd name="T0" fmla="*/ 214 w 214"/>
              <a:gd name="T1" fmla="*/ 40 h 59"/>
              <a:gd name="T2" fmla="*/ 196 w 214"/>
              <a:gd name="T3" fmla="*/ 59 h 59"/>
              <a:gd name="T4" fmla="*/ 17 w 214"/>
              <a:gd name="T5" fmla="*/ 59 h 59"/>
              <a:gd name="T6" fmla="*/ 0 w 214"/>
              <a:gd name="T7" fmla="*/ 40 h 59"/>
              <a:gd name="T8" fmla="*/ 0 w 214"/>
              <a:gd name="T9" fmla="*/ 20 h 59"/>
              <a:gd name="T10" fmla="*/ 17 w 214"/>
              <a:gd name="T11" fmla="*/ 0 h 59"/>
              <a:gd name="T12" fmla="*/ 196 w 214"/>
              <a:gd name="T13" fmla="*/ 0 h 59"/>
              <a:gd name="T14" fmla="*/ 214 w 214"/>
              <a:gd name="T15" fmla="*/ 20 h 59"/>
              <a:gd name="T16" fmla="*/ 214 w 214"/>
              <a:gd name="T17" fmla="*/ 40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59">
                <a:moveTo>
                  <a:pt x="214" y="40"/>
                </a:moveTo>
                <a:cubicBezTo>
                  <a:pt x="214" y="51"/>
                  <a:pt x="206" y="59"/>
                  <a:pt x="196" y="59"/>
                </a:cubicBezTo>
                <a:cubicBezTo>
                  <a:pt x="17" y="59"/>
                  <a:pt x="17" y="59"/>
                  <a:pt x="17" y="59"/>
                </a:cubicBezTo>
                <a:cubicBezTo>
                  <a:pt x="7" y="59"/>
                  <a:pt x="0" y="51"/>
                  <a:pt x="0" y="4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9"/>
                  <a:pt x="7" y="0"/>
                  <a:pt x="17" y="0"/>
                </a:cubicBezTo>
                <a:cubicBezTo>
                  <a:pt x="196" y="0"/>
                  <a:pt x="196" y="0"/>
                  <a:pt x="196" y="0"/>
                </a:cubicBezTo>
                <a:cubicBezTo>
                  <a:pt x="206" y="0"/>
                  <a:pt x="214" y="9"/>
                  <a:pt x="214" y="20"/>
                </a:cubicBezTo>
                <a:lnTo>
                  <a:pt x="214" y="40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2042" name="Rectangle 170"/>
          <p:cNvSpPr>
            <a:spLocks noChangeArrowheads="1"/>
          </p:cNvSpPr>
          <p:nvPr/>
        </p:nvSpPr>
        <p:spPr bwMode="auto">
          <a:xfrm>
            <a:off x="4530725" y="5705475"/>
            <a:ext cx="185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Q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592043" name="Rectangle 171"/>
          <p:cNvSpPr>
            <a:spLocks noChangeArrowheads="1"/>
          </p:cNvSpPr>
          <p:nvPr/>
        </p:nvSpPr>
        <p:spPr bwMode="auto">
          <a:xfrm>
            <a:off x="4694238" y="57975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2044" name="Rectangle 172"/>
          <p:cNvSpPr>
            <a:spLocks noChangeArrowheads="1"/>
          </p:cNvSpPr>
          <p:nvPr/>
        </p:nvSpPr>
        <p:spPr bwMode="auto">
          <a:xfrm>
            <a:off x="3416300" y="5681663"/>
            <a:ext cx="185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Q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92045" name="Rectangle 173"/>
          <p:cNvSpPr>
            <a:spLocks noChangeArrowheads="1"/>
          </p:cNvSpPr>
          <p:nvPr/>
        </p:nvSpPr>
        <p:spPr bwMode="auto">
          <a:xfrm>
            <a:off x="3598863" y="57975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2046" name="Rectangle 174"/>
          <p:cNvSpPr>
            <a:spLocks noChangeArrowheads="1"/>
          </p:cNvSpPr>
          <p:nvPr/>
        </p:nvSpPr>
        <p:spPr bwMode="auto">
          <a:xfrm>
            <a:off x="1363663" y="2722563"/>
            <a:ext cx="1353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P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92047" name="Rectangle 175"/>
          <p:cNvSpPr>
            <a:spLocks noChangeArrowheads="1"/>
          </p:cNvSpPr>
          <p:nvPr/>
        </p:nvSpPr>
        <p:spPr bwMode="auto">
          <a:xfrm>
            <a:off x="1506538" y="28384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2048" name="Rectangle 176"/>
          <p:cNvSpPr>
            <a:spLocks noChangeArrowheads="1"/>
          </p:cNvSpPr>
          <p:nvPr/>
        </p:nvSpPr>
        <p:spPr bwMode="auto">
          <a:xfrm>
            <a:off x="1363663" y="3422650"/>
            <a:ext cx="1353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P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92049" name="Rectangle 177"/>
          <p:cNvSpPr>
            <a:spLocks noChangeArrowheads="1"/>
          </p:cNvSpPr>
          <p:nvPr/>
        </p:nvSpPr>
        <p:spPr bwMode="auto">
          <a:xfrm>
            <a:off x="1506538" y="35369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2050" name="Rectangle 178"/>
          <p:cNvSpPr>
            <a:spLocks noChangeArrowheads="1"/>
          </p:cNvSpPr>
          <p:nvPr/>
        </p:nvSpPr>
        <p:spPr bwMode="auto">
          <a:xfrm>
            <a:off x="6553200" y="4033838"/>
            <a:ext cx="1627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592051" name="Rectangle 179"/>
          <p:cNvSpPr>
            <a:spLocks noChangeArrowheads="1"/>
          </p:cNvSpPr>
          <p:nvPr/>
        </p:nvSpPr>
        <p:spPr bwMode="auto">
          <a:xfrm>
            <a:off x="6731000" y="414972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2052" name="Rectangle 180"/>
          <p:cNvSpPr>
            <a:spLocks noChangeArrowheads="1"/>
          </p:cNvSpPr>
          <p:nvPr/>
        </p:nvSpPr>
        <p:spPr bwMode="auto">
          <a:xfrm>
            <a:off x="6051550" y="1808163"/>
            <a:ext cx="5770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Supply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2053" name="Rectangle 181"/>
          <p:cNvSpPr>
            <a:spLocks noChangeArrowheads="1"/>
          </p:cNvSpPr>
          <p:nvPr/>
        </p:nvSpPr>
        <p:spPr bwMode="auto">
          <a:xfrm>
            <a:off x="5456238" y="4733925"/>
            <a:ext cx="1627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592054" name="Rectangle 182"/>
          <p:cNvSpPr>
            <a:spLocks noChangeArrowheads="1"/>
          </p:cNvSpPr>
          <p:nvPr/>
        </p:nvSpPr>
        <p:spPr bwMode="auto">
          <a:xfrm>
            <a:off x="5630863" y="48498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2055" name="Rectangle 183"/>
          <p:cNvSpPr>
            <a:spLocks noChangeArrowheads="1"/>
          </p:cNvSpPr>
          <p:nvPr/>
        </p:nvSpPr>
        <p:spPr bwMode="auto">
          <a:xfrm>
            <a:off x="4546600" y="2447925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592056" name="Rectangle 184"/>
          <p:cNvSpPr>
            <a:spLocks noChangeArrowheads="1"/>
          </p:cNvSpPr>
          <p:nvPr/>
        </p:nvSpPr>
        <p:spPr bwMode="auto">
          <a:xfrm>
            <a:off x="4676775" y="25654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2057" name="Rectangle 185"/>
          <p:cNvSpPr>
            <a:spLocks noChangeArrowheads="1"/>
          </p:cNvSpPr>
          <p:nvPr/>
        </p:nvSpPr>
        <p:spPr bwMode="auto">
          <a:xfrm>
            <a:off x="3443288" y="3143250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592058" name="Rectangle 186"/>
          <p:cNvSpPr>
            <a:spLocks noChangeArrowheads="1"/>
          </p:cNvSpPr>
          <p:nvPr/>
        </p:nvSpPr>
        <p:spPr bwMode="auto">
          <a:xfrm>
            <a:off x="3571875" y="325913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2059" name="Line 187"/>
          <p:cNvSpPr>
            <a:spLocks noChangeShapeType="1"/>
          </p:cNvSpPr>
          <p:nvPr/>
        </p:nvSpPr>
        <p:spPr bwMode="auto">
          <a:xfrm>
            <a:off x="2181225" y="2565400"/>
            <a:ext cx="1684338" cy="0"/>
          </a:xfrm>
          <a:prstGeom prst="line">
            <a:avLst/>
          </a:prstGeom>
          <a:noFill/>
          <a:ln w="428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2060" name="Freeform 188"/>
          <p:cNvSpPr>
            <a:spLocks/>
          </p:cNvSpPr>
          <p:nvPr/>
        </p:nvSpPr>
        <p:spPr bwMode="auto">
          <a:xfrm>
            <a:off x="3813175" y="2511425"/>
            <a:ext cx="198438" cy="109538"/>
          </a:xfrm>
          <a:custGeom>
            <a:avLst/>
            <a:gdLst>
              <a:gd name="T0" fmla="*/ 6 w 30"/>
              <a:gd name="T1" fmla="*/ 9 h 18"/>
              <a:gd name="T2" fmla="*/ 0 w 30"/>
              <a:gd name="T3" fmla="*/ 1 h 18"/>
              <a:gd name="T4" fmla="*/ 1 w 30"/>
              <a:gd name="T5" fmla="*/ 0 h 18"/>
              <a:gd name="T6" fmla="*/ 15 w 30"/>
              <a:gd name="T7" fmla="*/ 6 h 18"/>
              <a:gd name="T8" fmla="*/ 30 w 30"/>
              <a:gd name="T9" fmla="*/ 9 h 18"/>
              <a:gd name="T10" fmla="*/ 15 w 30"/>
              <a:gd name="T11" fmla="*/ 12 h 18"/>
              <a:gd name="T12" fmla="*/ 1 w 30"/>
              <a:gd name="T13" fmla="*/ 18 h 18"/>
              <a:gd name="T14" fmla="*/ 0 w 30"/>
              <a:gd name="T15" fmla="*/ 18 h 18"/>
              <a:gd name="T16" fmla="*/ 6 w 30"/>
              <a:gd name="T17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" h="18">
                <a:moveTo>
                  <a:pt x="6" y="9"/>
                </a:moveTo>
                <a:cubicBezTo>
                  <a:pt x="0" y="1"/>
                  <a:pt x="0" y="1"/>
                  <a:pt x="0" y="1"/>
                </a:cubicBezTo>
                <a:cubicBezTo>
                  <a:pt x="1" y="0"/>
                  <a:pt x="1" y="0"/>
                  <a:pt x="1" y="0"/>
                </a:cubicBezTo>
                <a:cubicBezTo>
                  <a:pt x="15" y="6"/>
                  <a:pt x="15" y="6"/>
                  <a:pt x="15" y="6"/>
                </a:cubicBezTo>
                <a:cubicBezTo>
                  <a:pt x="20" y="7"/>
                  <a:pt x="25" y="8"/>
                  <a:pt x="30" y="9"/>
                </a:cubicBezTo>
                <a:cubicBezTo>
                  <a:pt x="25" y="10"/>
                  <a:pt x="20" y="11"/>
                  <a:pt x="15" y="12"/>
                </a:cubicBezTo>
                <a:cubicBezTo>
                  <a:pt x="1" y="18"/>
                  <a:pt x="1" y="18"/>
                  <a:pt x="1" y="18"/>
                </a:cubicBezTo>
                <a:cubicBezTo>
                  <a:pt x="0" y="18"/>
                  <a:pt x="0" y="18"/>
                  <a:pt x="0" y="18"/>
                </a:cubicBezTo>
                <a:lnTo>
                  <a:pt x="6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2061" name="Freeform 189"/>
          <p:cNvSpPr>
            <a:spLocks/>
          </p:cNvSpPr>
          <p:nvPr/>
        </p:nvSpPr>
        <p:spPr bwMode="auto">
          <a:xfrm>
            <a:off x="1704975" y="1244600"/>
            <a:ext cx="6430963" cy="4411663"/>
          </a:xfrm>
          <a:custGeom>
            <a:avLst/>
            <a:gdLst>
              <a:gd name="T0" fmla="*/ 3345 w 3345"/>
              <a:gd name="T1" fmla="*/ 2511 h 2511"/>
              <a:gd name="T2" fmla="*/ 0 w 3345"/>
              <a:gd name="T3" fmla="*/ 2511 h 2511"/>
              <a:gd name="T4" fmla="*/ 0 w 3345"/>
              <a:gd name="T5" fmla="*/ 0 h 2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45" h="2511">
                <a:moveTo>
                  <a:pt x="3345" y="2511"/>
                </a:moveTo>
                <a:lnTo>
                  <a:pt x="0" y="2511"/>
                </a:lnTo>
                <a:lnTo>
                  <a:pt x="0" y="0"/>
                </a:lnTo>
              </a:path>
            </a:pathLst>
          </a:custGeom>
          <a:noFill/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2062" name="Line 190"/>
          <p:cNvSpPr>
            <a:spLocks noChangeShapeType="1"/>
          </p:cNvSpPr>
          <p:nvPr/>
        </p:nvSpPr>
        <p:spPr bwMode="auto">
          <a:xfrm flipV="1">
            <a:off x="2241550" y="2038350"/>
            <a:ext cx="3733800" cy="2357438"/>
          </a:xfrm>
          <a:prstGeom prst="line">
            <a:avLst/>
          </a:prstGeom>
          <a:noFill/>
          <a:ln w="4286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2063" name="Line 191"/>
          <p:cNvSpPr>
            <a:spLocks noChangeShapeType="1"/>
          </p:cNvSpPr>
          <p:nvPr/>
        </p:nvSpPr>
        <p:spPr bwMode="auto">
          <a:xfrm flipH="1" flipV="1">
            <a:off x="2792413" y="1687513"/>
            <a:ext cx="3732212" cy="2357437"/>
          </a:xfrm>
          <a:prstGeom prst="line">
            <a:avLst/>
          </a:prstGeom>
          <a:noFill/>
          <a:ln w="4286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2064" name="Line 192"/>
          <p:cNvSpPr>
            <a:spLocks noChangeShapeType="1"/>
          </p:cNvSpPr>
          <p:nvPr/>
        </p:nvSpPr>
        <p:spPr bwMode="auto">
          <a:xfrm flipH="1" flipV="1">
            <a:off x="1928813" y="2541588"/>
            <a:ext cx="3487737" cy="2198687"/>
          </a:xfrm>
          <a:prstGeom prst="line">
            <a:avLst/>
          </a:prstGeom>
          <a:noFill/>
          <a:ln w="42863">
            <a:solidFill>
              <a:srgbClr val="AEC5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2065" name="Oval 193"/>
          <p:cNvSpPr>
            <a:spLocks noChangeArrowheads="1"/>
          </p:cNvSpPr>
          <p:nvPr/>
        </p:nvSpPr>
        <p:spPr bwMode="auto">
          <a:xfrm>
            <a:off x="3489325" y="3505200"/>
            <a:ext cx="131763" cy="1222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2066" name="Oval 194"/>
          <p:cNvSpPr>
            <a:spLocks noChangeArrowheads="1"/>
          </p:cNvSpPr>
          <p:nvPr/>
        </p:nvSpPr>
        <p:spPr bwMode="auto">
          <a:xfrm>
            <a:off x="4595813" y="2808288"/>
            <a:ext cx="133350" cy="1206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2067" name="Line 195"/>
          <p:cNvSpPr>
            <a:spLocks noChangeShapeType="1"/>
          </p:cNvSpPr>
          <p:nvPr/>
        </p:nvSpPr>
        <p:spPr bwMode="auto">
          <a:xfrm flipV="1">
            <a:off x="3805238" y="3171825"/>
            <a:ext cx="682625" cy="430213"/>
          </a:xfrm>
          <a:prstGeom prst="line">
            <a:avLst/>
          </a:prstGeom>
          <a:noFill/>
          <a:ln w="428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2068" name="Freeform 196"/>
          <p:cNvSpPr>
            <a:spLocks/>
          </p:cNvSpPr>
          <p:nvPr/>
        </p:nvSpPr>
        <p:spPr bwMode="auto">
          <a:xfrm>
            <a:off x="4414838" y="3100388"/>
            <a:ext cx="187325" cy="138112"/>
          </a:xfrm>
          <a:custGeom>
            <a:avLst/>
            <a:gdLst>
              <a:gd name="T0" fmla="*/ 9 w 28"/>
              <a:gd name="T1" fmla="*/ 13 h 23"/>
              <a:gd name="T2" fmla="*/ 0 w 28"/>
              <a:gd name="T3" fmla="*/ 9 h 23"/>
              <a:gd name="T4" fmla="*/ 0 w 28"/>
              <a:gd name="T5" fmla="*/ 9 h 23"/>
              <a:gd name="T6" fmla="*/ 15 w 28"/>
              <a:gd name="T7" fmla="*/ 5 h 23"/>
              <a:gd name="T8" fmla="*/ 28 w 28"/>
              <a:gd name="T9" fmla="*/ 0 h 23"/>
              <a:gd name="T10" fmla="*/ 18 w 28"/>
              <a:gd name="T11" fmla="*/ 11 h 23"/>
              <a:gd name="T12" fmla="*/ 10 w 28"/>
              <a:gd name="T13" fmla="*/ 23 h 23"/>
              <a:gd name="T14" fmla="*/ 9 w 28"/>
              <a:gd name="T15" fmla="*/ 23 h 23"/>
              <a:gd name="T16" fmla="*/ 9 w 28"/>
              <a:gd name="T17" fmla="*/ 1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" h="23">
                <a:moveTo>
                  <a:pt x="9" y="13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15" y="5"/>
                  <a:pt x="15" y="5"/>
                  <a:pt x="15" y="5"/>
                </a:cubicBezTo>
                <a:cubicBezTo>
                  <a:pt x="19" y="4"/>
                  <a:pt x="24" y="2"/>
                  <a:pt x="28" y="0"/>
                </a:cubicBezTo>
                <a:cubicBezTo>
                  <a:pt x="25" y="3"/>
                  <a:pt x="22" y="7"/>
                  <a:pt x="18" y="11"/>
                </a:cubicBezTo>
                <a:cubicBezTo>
                  <a:pt x="10" y="23"/>
                  <a:pt x="10" y="23"/>
                  <a:pt x="10" y="23"/>
                </a:cubicBezTo>
                <a:cubicBezTo>
                  <a:pt x="9" y="23"/>
                  <a:pt x="9" y="23"/>
                  <a:pt x="9" y="23"/>
                </a:cubicBezTo>
                <a:lnTo>
                  <a:pt x="9" y="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2069" name="Line 197"/>
          <p:cNvSpPr>
            <a:spLocks noChangeShapeType="1"/>
          </p:cNvSpPr>
          <p:nvPr/>
        </p:nvSpPr>
        <p:spPr bwMode="auto">
          <a:xfrm flipV="1">
            <a:off x="4468813" y="2954338"/>
            <a:ext cx="1546225" cy="357187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2070" name="Freeform 198"/>
          <p:cNvSpPr>
            <a:spLocks/>
          </p:cNvSpPr>
          <p:nvPr/>
        </p:nvSpPr>
        <p:spPr bwMode="auto">
          <a:xfrm>
            <a:off x="5948363" y="2105025"/>
            <a:ext cx="2073275" cy="1492250"/>
          </a:xfrm>
          <a:custGeom>
            <a:avLst/>
            <a:gdLst>
              <a:gd name="T0" fmla="*/ 313 w 313"/>
              <a:gd name="T1" fmla="*/ 227 h 246"/>
              <a:gd name="T2" fmla="*/ 295 w 313"/>
              <a:gd name="T3" fmla="*/ 246 h 246"/>
              <a:gd name="T4" fmla="*/ 17 w 313"/>
              <a:gd name="T5" fmla="*/ 246 h 246"/>
              <a:gd name="T6" fmla="*/ 0 w 313"/>
              <a:gd name="T7" fmla="*/ 227 h 246"/>
              <a:gd name="T8" fmla="*/ 0 w 313"/>
              <a:gd name="T9" fmla="*/ 20 h 246"/>
              <a:gd name="T10" fmla="*/ 17 w 313"/>
              <a:gd name="T11" fmla="*/ 0 h 246"/>
              <a:gd name="T12" fmla="*/ 295 w 313"/>
              <a:gd name="T13" fmla="*/ 0 h 246"/>
              <a:gd name="T14" fmla="*/ 313 w 313"/>
              <a:gd name="T15" fmla="*/ 20 h 246"/>
              <a:gd name="T16" fmla="*/ 313 w 313"/>
              <a:gd name="T17" fmla="*/ 227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246">
                <a:moveTo>
                  <a:pt x="313" y="227"/>
                </a:moveTo>
                <a:cubicBezTo>
                  <a:pt x="313" y="238"/>
                  <a:pt x="305" y="246"/>
                  <a:pt x="295" y="246"/>
                </a:cubicBezTo>
                <a:cubicBezTo>
                  <a:pt x="17" y="246"/>
                  <a:pt x="17" y="246"/>
                  <a:pt x="17" y="246"/>
                </a:cubicBezTo>
                <a:cubicBezTo>
                  <a:pt x="7" y="246"/>
                  <a:pt x="0" y="238"/>
                  <a:pt x="0" y="227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9"/>
                  <a:pt x="7" y="0"/>
                  <a:pt x="17" y="0"/>
                </a:cubicBezTo>
                <a:cubicBezTo>
                  <a:pt x="295" y="0"/>
                  <a:pt x="295" y="0"/>
                  <a:pt x="295" y="0"/>
                </a:cubicBezTo>
                <a:cubicBezTo>
                  <a:pt x="305" y="0"/>
                  <a:pt x="313" y="9"/>
                  <a:pt x="313" y="20"/>
                </a:cubicBezTo>
                <a:lnTo>
                  <a:pt x="313" y="227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2071" name="Freeform 199"/>
          <p:cNvSpPr>
            <a:spLocks/>
          </p:cNvSpPr>
          <p:nvPr/>
        </p:nvSpPr>
        <p:spPr bwMode="auto">
          <a:xfrm>
            <a:off x="669925" y="2954338"/>
            <a:ext cx="630238" cy="598487"/>
          </a:xfrm>
          <a:custGeom>
            <a:avLst/>
            <a:gdLst>
              <a:gd name="T0" fmla="*/ 95 w 95"/>
              <a:gd name="T1" fmla="*/ 80 h 99"/>
              <a:gd name="T2" fmla="*/ 77 w 95"/>
              <a:gd name="T3" fmla="*/ 99 h 99"/>
              <a:gd name="T4" fmla="*/ 17 w 95"/>
              <a:gd name="T5" fmla="*/ 99 h 99"/>
              <a:gd name="T6" fmla="*/ 0 w 95"/>
              <a:gd name="T7" fmla="*/ 80 h 99"/>
              <a:gd name="T8" fmla="*/ 0 w 95"/>
              <a:gd name="T9" fmla="*/ 20 h 99"/>
              <a:gd name="T10" fmla="*/ 17 w 95"/>
              <a:gd name="T11" fmla="*/ 0 h 99"/>
              <a:gd name="T12" fmla="*/ 77 w 95"/>
              <a:gd name="T13" fmla="*/ 0 h 99"/>
              <a:gd name="T14" fmla="*/ 95 w 95"/>
              <a:gd name="T15" fmla="*/ 20 h 99"/>
              <a:gd name="T16" fmla="*/ 95 w 95"/>
              <a:gd name="T17" fmla="*/ 8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5" h="99">
                <a:moveTo>
                  <a:pt x="95" y="80"/>
                </a:moveTo>
                <a:cubicBezTo>
                  <a:pt x="95" y="90"/>
                  <a:pt x="87" y="99"/>
                  <a:pt x="77" y="99"/>
                </a:cubicBezTo>
                <a:cubicBezTo>
                  <a:pt x="17" y="99"/>
                  <a:pt x="17" y="99"/>
                  <a:pt x="17" y="99"/>
                </a:cubicBezTo>
                <a:cubicBezTo>
                  <a:pt x="8" y="99"/>
                  <a:pt x="0" y="90"/>
                  <a:pt x="0" y="8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9"/>
                  <a:pt x="8" y="0"/>
                  <a:pt x="17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87" y="0"/>
                  <a:pt x="95" y="9"/>
                  <a:pt x="95" y="20"/>
                </a:cubicBezTo>
                <a:lnTo>
                  <a:pt x="95" y="80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2072" name="Freeform 200"/>
          <p:cNvSpPr>
            <a:spLocks/>
          </p:cNvSpPr>
          <p:nvPr/>
        </p:nvSpPr>
        <p:spPr bwMode="auto">
          <a:xfrm>
            <a:off x="4144963" y="3263900"/>
            <a:ext cx="192087" cy="144463"/>
          </a:xfrm>
          <a:custGeom>
            <a:avLst/>
            <a:gdLst>
              <a:gd name="T0" fmla="*/ 10 w 29"/>
              <a:gd name="T1" fmla="*/ 14 h 24"/>
              <a:gd name="T2" fmla="*/ 0 w 29"/>
              <a:gd name="T3" fmla="*/ 10 h 24"/>
              <a:gd name="T4" fmla="*/ 0 w 29"/>
              <a:gd name="T5" fmla="*/ 10 h 24"/>
              <a:gd name="T6" fmla="*/ 15 w 29"/>
              <a:gd name="T7" fmla="*/ 6 h 24"/>
              <a:gd name="T8" fmla="*/ 29 w 29"/>
              <a:gd name="T9" fmla="*/ 0 h 24"/>
              <a:gd name="T10" fmla="*/ 19 w 29"/>
              <a:gd name="T11" fmla="*/ 11 h 24"/>
              <a:gd name="T12" fmla="*/ 11 w 29"/>
              <a:gd name="T13" fmla="*/ 24 h 24"/>
              <a:gd name="T14" fmla="*/ 10 w 29"/>
              <a:gd name="T15" fmla="*/ 24 h 24"/>
              <a:gd name="T16" fmla="*/ 10 w 29"/>
              <a:gd name="T17" fmla="*/ 1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24">
                <a:moveTo>
                  <a:pt x="10" y="14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15" y="6"/>
                  <a:pt x="15" y="6"/>
                  <a:pt x="15" y="6"/>
                </a:cubicBezTo>
                <a:cubicBezTo>
                  <a:pt x="20" y="4"/>
                  <a:pt x="25" y="2"/>
                  <a:pt x="29" y="0"/>
                </a:cubicBezTo>
                <a:cubicBezTo>
                  <a:pt x="26" y="4"/>
                  <a:pt x="22" y="8"/>
                  <a:pt x="19" y="11"/>
                </a:cubicBezTo>
                <a:cubicBezTo>
                  <a:pt x="11" y="24"/>
                  <a:pt x="11" y="24"/>
                  <a:pt x="11" y="24"/>
                </a:cubicBezTo>
                <a:cubicBezTo>
                  <a:pt x="10" y="24"/>
                  <a:pt x="10" y="24"/>
                  <a:pt x="10" y="24"/>
                </a:cubicBezTo>
                <a:lnTo>
                  <a:pt x="10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2073" name="Freeform 201"/>
          <p:cNvSpPr>
            <a:spLocks/>
          </p:cNvSpPr>
          <p:nvPr/>
        </p:nvSpPr>
        <p:spPr bwMode="auto">
          <a:xfrm>
            <a:off x="3878263" y="3432175"/>
            <a:ext cx="193675" cy="146050"/>
          </a:xfrm>
          <a:custGeom>
            <a:avLst/>
            <a:gdLst>
              <a:gd name="T0" fmla="*/ 9 w 29"/>
              <a:gd name="T1" fmla="*/ 14 h 24"/>
              <a:gd name="T2" fmla="*/ 0 w 29"/>
              <a:gd name="T3" fmla="*/ 10 h 24"/>
              <a:gd name="T4" fmla="*/ 0 w 29"/>
              <a:gd name="T5" fmla="*/ 10 h 24"/>
              <a:gd name="T6" fmla="*/ 15 w 29"/>
              <a:gd name="T7" fmla="*/ 6 h 24"/>
              <a:gd name="T8" fmla="*/ 29 w 29"/>
              <a:gd name="T9" fmla="*/ 0 h 24"/>
              <a:gd name="T10" fmla="*/ 18 w 29"/>
              <a:gd name="T11" fmla="*/ 11 h 24"/>
              <a:gd name="T12" fmla="*/ 10 w 29"/>
              <a:gd name="T13" fmla="*/ 24 h 24"/>
              <a:gd name="T14" fmla="*/ 10 w 29"/>
              <a:gd name="T15" fmla="*/ 24 h 24"/>
              <a:gd name="T16" fmla="*/ 9 w 29"/>
              <a:gd name="T17" fmla="*/ 1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24">
                <a:moveTo>
                  <a:pt x="9" y="14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15" y="6"/>
                  <a:pt x="15" y="6"/>
                  <a:pt x="15" y="6"/>
                </a:cubicBezTo>
                <a:cubicBezTo>
                  <a:pt x="19" y="4"/>
                  <a:pt x="24" y="2"/>
                  <a:pt x="29" y="0"/>
                </a:cubicBezTo>
                <a:cubicBezTo>
                  <a:pt x="25" y="4"/>
                  <a:pt x="22" y="8"/>
                  <a:pt x="18" y="11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24"/>
                  <a:pt x="10" y="24"/>
                  <a:pt x="10" y="24"/>
                </a:cubicBezTo>
                <a:lnTo>
                  <a:pt x="9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2074" name="Line 202"/>
          <p:cNvSpPr>
            <a:spLocks noChangeShapeType="1"/>
          </p:cNvSpPr>
          <p:nvPr/>
        </p:nvSpPr>
        <p:spPr bwMode="auto">
          <a:xfrm flipV="1">
            <a:off x="1492250" y="3117850"/>
            <a:ext cx="0" cy="303213"/>
          </a:xfrm>
          <a:prstGeom prst="line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2075" name="Freeform 203"/>
          <p:cNvSpPr>
            <a:spLocks/>
          </p:cNvSpPr>
          <p:nvPr/>
        </p:nvSpPr>
        <p:spPr bwMode="auto">
          <a:xfrm>
            <a:off x="1446213" y="3033713"/>
            <a:ext cx="93662" cy="120650"/>
          </a:xfrm>
          <a:custGeom>
            <a:avLst/>
            <a:gdLst>
              <a:gd name="T0" fmla="*/ 7 w 14"/>
              <a:gd name="T1" fmla="*/ 16 h 20"/>
              <a:gd name="T2" fmla="*/ 1 w 14"/>
              <a:gd name="T3" fmla="*/ 20 h 20"/>
              <a:gd name="T4" fmla="*/ 0 w 14"/>
              <a:gd name="T5" fmla="*/ 19 h 20"/>
              <a:gd name="T6" fmla="*/ 5 w 14"/>
              <a:gd name="T7" fmla="*/ 10 h 20"/>
              <a:gd name="T8" fmla="*/ 7 w 14"/>
              <a:gd name="T9" fmla="*/ 0 h 20"/>
              <a:gd name="T10" fmla="*/ 9 w 14"/>
              <a:gd name="T11" fmla="*/ 10 h 20"/>
              <a:gd name="T12" fmla="*/ 14 w 14"/>
              <a:gd name="T13" fmla="*/ 19 h 20"/>
              <a:gd name="T14" fmla="*/ 14 w 14"/>
              <a:gd name="T15" fmla="*/ 20 h 20"/>
              <a:gd name="T16" fmla="*/ 7 w 14"/>
              <a:gd name="T17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" h="20">
                <a:moveTo>
                  <a:pt x="7" y="16"/>
                </a:moveTo>
                <a:cubicBezTo>
                  <a:pt x="1" y="20"/>
                  <a:pt x="1" y="20"/>
                  <a:pt x="1" y="20"/>
                </a:cubicBezTo>
                <a:cubicBezTo>
                  <a:pt x="0" y="19"/>
                  <a:pt x="0" y="19"/>
                  <a:pt x="0" y="19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7"/>
                  <a:pt x="6" y="3"/>
                  <a:pt x="7" y="0"/>
                </a:cubicBezTo>
                <a:cubicBezTo>
                  <a:pt x="8" y="3"/>
                  <a:pt x="9" y="7"/>
                  <a:pt x="9" y="10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20"/>
                  <a:pt x="14" y="20"/>
                  <a:pt x="14" y="20"/>
                </a:cubicBezTo>
                <a:lnTo>
                  <a:pt x="7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2076" name="Line 204"/>
          <p:cNvSpPr>
            <a:spLocks noChangeShapeType="1"/>
          </p:cNvSpPr>
          <p:nvPr/>
        </p:nvSpPr>
        <p:spPr bwMode="auto">
          <a:xfrm>
            <a:off x="3713163" y="5826125"/>
            <a:ext cx="715962" cy="0"/>
          </a:xfrm>
          <a:prstGeom prst="line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2077" name="Freeform 205"/>
          <p:cNvSpPr>
            <a:spLocks/>
          </p:cNvSpPr>
          <p:nvPr/>
        </p:nvSpPr>
        <p:spPr bwMode="auto">
          <a:xfrm>
            <a:off x="4337050" y="5784850"/>
            <a:ext cx="146050" cy="84138"/>
          </a:xfrm>
          <a:custGeom>
            <a:avLst/>
            <a:gdLst>
              <a:gd name="T0" fmla="*/ 4 w 22"/>
              <a:gd name="T1" fmla="*/ 7 h 14"/>
              <a:gd name="T2" fmla="*/ 0 w 22"/>
              <a:gd name="T3" fmla="*/ 1 h 14"/>
              <a:gd name="T4" fmla="*/ 0 w 22"/>
              <a:gd name="T5" fmla="*/ 0 h 14"/>
              <a:gd name="T6" fmla="*/ 11 w 22"/>
              <a:gd name="T7" fmla="*/ 5 h 14"/>
              <a:gd name="T8" fmla="*/ 22 w 22"/>
              <a:gd name="T9" fmla="*/ 7 h 14"/>
              <a:gd name="T10" fmla="*/ 11 w 22"/>
              <a:gd name="T11" fmla="*/ 10 h 14"/>
              <a:gd name="T12" fmla="*/ 0 w 22"/>
              <a:gd name="T13" fmla="*/ 14 h 14"/>
              <a:gd name="T14" fmla="*/ 0 w 22"/>
              <a:gd name="T15" fmla="*/ 14 h 14"/>
              <a:gd name="T16" fmla="*/ 4 w 22"/>
              <a:gd name="T17" fmla="*/ 7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" h="14">
                <a:moveTo>
                  <a:pt x="4" y="7"/>
                </a:move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11" y="5"/>
                  <a:pt x="11" y="5"/>
                  <a:pt x="11" y="5"/>
                </a:cubicBezTo>
                <a:cubicBezTo>
                  <a:pt x="14" y="5"/>
                  <a:pt x="18" y="6"/>
                  <a:pt x="22" y="7"/>
                </a:cubicBezTo>
                <a:cubicBezTo>
                  <a:pt x="18" y="8"/>
                  <a:pt x="14" y="9"/>
                  <a:pt x="11" y="10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lnTo>
                  <a:pt x="4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2078" name="Line 206"/>
          <p:cNvSpPr>
            <a:spLocks noChangeShapeType="1"/>
          </p:cNvSpPr>
          <p:nvPr/>
        </p:nvSpPr>
        <p:spPr bwMode="auto">
          <a:xfrm flipV="1">
            <a:off x="3097213" y="1947863"/>
            <a:ext cx="635000" cy="588962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2079" name="Freeform 207"/>
          <p:cNvSpPr>
            <a:spLocks/>
          </p:cNvSpPr>
          <p:nvPr/>
        </p:nvSpPr>
        <p:spPr bwMode="auto">
          <a:xfrm>
            <a:off x="3613150" y="1409700"/>
            <a:ext cx="1525588" cy="574675"/>
          </a:xfrm>
          <a:custGeom>
            <a:avLst/>
            <a:gdLst>
              <a:gd name="T0" fmla="*/ 230 w 230"/>
              <a:gd name="T1" fmla="*/ 79 h 95"/>
              <a:gd name="T2" fmla="*/ 219 w 230"/>
              <a:gd name="T3" fmla="*/ 95 h 95"/>
              <a:gd name="T4" fmla="*/ 11 w 230"/>
              <a:gd name="T5" fmla="*/ 95 h 95"/>
              <a:gd name="T6" fmla="*/ 0 w 230"/>
              <a:gd name="T7" fmla="*/ 79 h 95"/>
              <a:gd name="T8" fmla="*/ 0 w 230"/>
              <a:gd name="T9" fmla="*/ 16 h 95"/>
              <a:gd name="T10" fmla="*/ 11 w 230"/>
              <a:gd name="T11" fmla="*/ 0 h 95"/>
              <a:gd name="T12" fmla="*/ 219 w 230"/>
              <a:gd name="T13" fmla="*/ 0 h 95"/>
              <a:gd name="T14" fmla="*/ 230 w 230"/>
              <a:gd name="T15" fmla="*/ 16 h 95"/>
              <a:gd name="T16" fmla="*/ 230 w 230"/>
              <a:gd name="T17" fmla="*/ 7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0" h="95">
                <a:moveTo>
                  <a:pt x="230" y="79"/>
                </a:moveTo>
                <a:cubicBezTo>
                  <a:pt x="230" y="88"/>
                  <a:pt x="225" y="95"/>
                  <a:pt x="219" y="95"/>
                </a:cubicBezTo>
                <a:cubicBezTo>
                  <a:pt x="11" y="95"/>
                  <a:pt x="11" y="95"/>
                  <a:pt x="11" y="95"/>
                </a:cubicBezTo>
                <a:cubicBezTo>
                  <a:pt x="5" y="95"/>
                  <a:pt x="0" y="88"/>
                  <a:pt x="0" y="79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5" y="0"/>
                  <a:pt x="11" y="0"/>
                </a:cubicBezTo>
                <a:cubicBezTo>
                  <a:pt x="219" y="0"/>
                  <a:pt x="219" y="0"/>
                  <a:pt x="219" y="0"/>
                </a:cubicBezTo>
                <a:cubicBezTo>
                  <a:pt x="225" y="0"/>
                  <a:pt x="230" y="7"/>
                  <a:pt x="230" y="16"/>
                </a:cubicBezTo>
                <a:lnTo>
                  <a:pt x="230" y="79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8930" name="TextBox 29"/>
          <p:cNvSpPr txBox="1">
            <a:spLocks noChangeArrowheads="1"/>
          </p:cNvSpPr>
          <p:nvPr/>
        </p:nvSpPr>
        <p:spPr bwMode="auto">
          <a:xfrm>
            <a:off x="304800" y="1143000"/>
            <a:ext cx="1384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Price of </a:t>
            </a:r>
            <a:r>
              <a:rPr lang="en-US" sz="1400" dirty="0" smtClean="0">
                <a:latin typeface="Century Gothic"/>
                <a:ea typeface="MS PGothic" pitchFamily="34" charset="-128"/>
                <a:cs typeface="Century Gothic"/>
              </a:rPr>
              <a:t>cotton</a:t>
            </a:r>
            <a:endParaRPr lang="en-US" sz="1400" dirty="0"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548931" name="TextBox 30"/>
          <p:cNvSpPr txBox="1">
            <a:spLocks noChangeArrowheads="1"/>
          </p:cNvSpPr>
          <p:nvPr/>
        </p:nvSpPr>
        <p:spPr bwMode="auto">
          <a:xfrm>
            <a:off x="6211888" y="5780088"/>
            <a:ext cx="23987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Quantity of </a:t>
            </a:r>
            <a:r>
              <a:rPr lang="en-US" sz="1400" dirty="0" smtClean="0">
                <a:latin typeface="Century Gothic"/>
                <a:ea typeface="MS PGothic" pitchFamily="34" charset="-128"/>
                <a:cs typeface="Century Gothic"/>
              </a:rPr>
              <a:t>cotton</a:t>
            </a:r>
            <a:endParaRPr lang="en-US" sz="1400" dirty="0"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2" name="TextBox 29"/>
          <p:cNvSpPr txBox="1">
            <a:spLocks noChangeArrowheads="1"/>
          </p:cNvSpPr>
          <p:nvPr/>
        </p:nvSpPr>
        <p:spPr bwMode="auto">
          <a:xfrm>
            <a:off x="533400" y="2971800"/>
            <a:ext cx="831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MS PGothic" pitchFamily="34" charset="-128"/>
                <a:cs typeface="Century Gothic"/>
              </a:rPr>
              <a:t>Price rises</a:t>
            </a:r>
          </a:p>
        </p:txBody>
      </p:sp>
      <p:sp>
        <p:nvSpPr>
          <p:cNvPr id="3" name="TextBox 29"/>
          <p:cNvSpPr txBox="1">
            <a:spLocks noChangeArrowheads="1"/>
          </p:cNvSpPr>
          <p:nvPr/>
        </p:nvSpPr>
        <p:spPr bwMode="auto">
          <a:xfrm>
            <a:off x="3369731" y="6079066"/>
            <a:ext cx="13843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MS PGothic" pitchFamily="34" charset="-128"/>
                <a:cs typeface="Century Gothic"/>
              </a:rPr>
              <a:t>Quantity rises</a:t>
            </a:r>
          </a:p>
        </p:txBody>
      </p:sp>
      <p:sp>
        <p:nvSpPr>
          <p:cNvPr id="4" name="TextBox 29"/>
          <p:cNvSpPr txBox="1">
            <a:spLocks noChangeArrowheads="1"/>
          </p:cNvSpPr>
          <p:nvPr/>
        </p:nvSpPr>
        <p:spPr bwMode="auto">
          <a:xfrm>
            <a:off x="3657600" y="1447800"/>
            <a:ext cx="1476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MS PGothic" pitchFamily="34" charset="-128"/>
                <a:cs typeface="Century Gothic"/>
              </a:rPr>
              <a:t>An increase in demand…</a:t>
            </a:r>
          </a:p>
        </p:txBody>
      </p:sp>
      <p:sp>
        <p:nvSpPr>
          <p:cNvPr id="5" name="TextBox 29"/>
          <p:cNvSpPr txBox="1">
            <a:spLocks noChangeArrowheads="1"/>
          </p:cNvSpPr>
          <p:nvPr/>
        </p:nvSpPr>
        <p:spPr bwMode="auto">
          <a:xfrm>
            <a:off x="5934075" y="2133600"/>
            <a:ext cx="20304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MS PGothic" pitchFamily="34" charset="-128"/>
                <a:cs typeface="Century Gothic"/>
              </a:rPr>
              <a:t>… leads to a movement along the supply curve due to a higher equilibrium price and higher equilibrium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MS PGothic" pitchFamily="34" charset="-128"/>
                <a:cs typeface="Century Gothic"/>
              </a:rPr>
              <a:t>quantity.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3664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2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2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9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9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9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92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9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9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9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9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9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9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92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92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9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9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92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9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9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9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041" grpId="0" animBg="1"/>
      <p:bldP spid="592042" grpId="0"/>
      <p:bldP spid="592043" grpId="0"/>
      <p:bldP spid="592044" grpId="0"/>
      <p:bldP spid="592045" grpId="0"/>
      <p:bldP spid="592046" grpId="0"/>
      <p:bldP spid="592047" grpId="0"/>
      <p:bldP spid="592048" grpId="0"/>
      <p:bldP spid="592049" grpId="0"/>
      <p:bldP spid="592050" grpId="0"/>
      <p:bldP spid="592051" grpId="0"/>
      <p:bldP spid="592052" grpId="0"/>
      <p:bldP spid="592053" grpId="0"/>
      <p:bldP spid="592054" grpId="0"/>
      <p:bldP spid="592055" grpId="0"/>
      <p:bldP spid="592056" grpId="0"/>
      <p:bldP spid="592057" grpId="0"/>
      <p:bldP spid="592058" grpId="0"/>
      <p:bldP spid="592059" grpId="0" animBg="1"/>
      <p:bldP spid="592060" grpId="0" animBg="1"/>
      <p:bldP spid="592061" grpId="0" animBg="1"/>
      <p:bldP spid="592062" grpId="0" animBg="1"/>
      <p:bldP spid="592063" grpId="0" animBg="1"/>
      <p:bldP spid="592064" grpId="0" animBg="1"/>
      <p:bldP spid="592065" grpId="0" animBg="1"/>
      <p:bldP spid="592066" grpId="0" animBg="1"/>
      <p:bldP spid="592067" grpId="0" animBg="1"/>
      <p:bldP spid="592068" grpId="0" animBg="1"/>
      <p:bldP spid="592069" grpId="0" animBg="1"/>
      <p:bldP spid="592070" grpId="0" animBg="1"/>
      <p:bldP spid="592071" grpId="0" animBg="1"/>
      <p:bldP spid="592072" grpId="0" animBg="1"/>
      <p:bldP spid="592073" grpId="0" animBg="1"/>
      <p:bldP spid="592074" grpId="0" animBg="1"/>
      <p:bldP spid="592075" grpId="0" animBg="1"/>
      <p:bldP spid="592076" grpId="0" animBg="1"/>
      <p:bldP spid="592077" grpId="0" animBg="1"/>
      <p:bldP spid="592078" grpId="0" animBg="1"/>
      <p:bldP spid="592079" grpId="0" animBg="1"/>
      <p:bldP spid="548930" grpId="0"/>
      <p:bldP spid="548931" grpId="0"/>
      <p:bldP spid="2" grpId="0"/>
      <p:bldP spid="3" grpId="0"/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WHAT HAPPENS WHEN THE SUPPLY CURVE SHIFTS</a:t>
            </a:r>
            <a:endParaRPr lang="en-US" sz="3600" dirty="0"/>
          </a:p>
        </p:txBody>
      </p:sp>
      <p:cxnSp>
        <p:nvCxnSpPr>
          <p:cNvPr id="596066" name="Straight Connector 86"/>
          <p:cNvCxnSpPr>
            <a:cxnSpLocks noChangeShapeType="1"/>
          </p:cNvCxnSpPr>
          <p:nvPr/>
        </p:nvCxnSpPr>
        <p:spPr bwMode="auto">
          <a:xfrm>
            <a:off x="2046288" y="2890838"/>
            <a:ext cx="2101850" cy="12700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6067" name="Straight Connector 86"/>
          <p:cNvCxnSpPr>
            <a:cxnSpLocks noChangeShapeType="1"/>
          </p:cNvCxnSpPr>
          <p:nvPr/>
        </p:nvCxnSpPr>
        <p:spPr bwMode="auto">
          <a:xfrm>
            <a:off x="4219575" y="2944813"/>
            <a:ext cx="0" cy="2473325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6068" name="Straight Connector 86"/>
          <p:cNvCxnSpPr>
            <a:cxnSpLocks noChangeShapeType="1"/>
          </p:cNvCxnSpPr>
          <p:nvPr/>
        </p:nvCxnSpPr>
        <p:spPr bwMode="auto">
          <a:xfrm>
            <a:off x="2046288" y="3967163"/>
            <a:ext cx="2689225" cy="14287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6069" name="Straight Connector 86"/>
          <p:cNvCxnSpPr>
            <a:cxnSpLocks noChangeShapeType="1"/>
          </p:cNvCxnSpPr>
          <p:nvPr/>
        </p:nvCxnSpPr>
        <p:spPr bwMode="auto">
          <a:xfrm>
            <a:off x="4735513" y="4043363"/>
            <a:ext cx="0" cy="1374775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6070" name="Freeform 102"/>
          <p:cNvSpPr>
            <a:spLocks/>
          </p:cNvSpPr>
          <p:nvPr/>
        </p:nvSpPr>
        <p:spPr bwMode="auto">
          <a:xfrm>
            <a:off x="3962400" y="6019800"/>
            <a:ext cx="1263650" cy="400050"/>
          </a:xfrm>
          <a:custGeom>
            <a:avLst/>
            <a:gdLst>
              <a:gd name="T0" fmla="*/ 217 w 217"/>
              <a:gd name="T1" fmla="*/ 49 h 63"/>
              <a:gd name="T2" fmla="*/ 203 w 217"/>
              <a:gd name="T3" fmla="*/ 63 h 63"/>
              <a:gd name="T4" fmla="*/ 14 w 217"/>
              <a:gd name="T5" fmla="*/ 63 h 63"/>
              <a:gd name="T6" fmla="*/ 0 w 217"/>
              <a:gd name="T7" fmla="*/ 49 h 63"/>
              <a:gd name="T8" fmla="*/ 0 w 217"/>
              <a:gd name="T9" fmla="*/ 14 h 63"/>
              <a:gd name="T10" fmla="*/ 14 w 217"/>
              <a:gd name="T11" fmla="*/ 0 h 63"/>
              <a:gd name="T12" fmla="*/ 203 w 217"/>
              <a:gd name="T13" fmla="*/ 0 h 63"/>
              <a:gd name="T14" fmla="*/ 217 w 217"/>
              <a:gd name="T15" fmla="*/ 14 h 63"/>
              <a:gd name="T16" fmla="*/ 217 w 217"/>
              <a:gd name="T17" fmla="*/ 49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7" h="63">
                <a:moveTo>
                  <a:pt x="217" y="49"/>
                </a:moveTo>
                <a:cubicBezTo>
                  <a:pt x="217" y="57"/>
                  <a:pt x="211" y="63"/>
                  <a:pt x="203" y="63"/>
                </a:cubicBezTo>
                <a:cubicBezTo>
                  <a:pt x="14" y="63"/>
                  <a:pt x="14" y="63"/>
                  <a:pt x="14" y="63"/>
                </a:cubicBezTo>
                <a:cubicBezTo>
                  <a:pt x="6" y="63"/>
                  <a:pt x="0" y="57"/>
                  <a:pt x="0" y="49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7"/>
                  <a:pt x="6" y="0"/>
                  <a:pt x="14" y="0"/>
                </a:cubicBezTo>
                <a:cubicBezTo>
                  <a:pt x="203" y="0"/>
                  <a:pt x="203" y="0"/>
                  <a:pt x="203" y="0"/>
                </a:cubicBezTo>
                <a:cubicBezTo>
                  <a:pt x="211" y="0"/>
                  <a:pt x="217" y="7"/>
                  <a:pt x="217" y="14"/>
                </a:cubicBezTo>
                <a:lnTo>
                  <a:pt x="217" y="49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71" name="Rectangle 103"/>
          <p:cNvSpPr>
            <a:spLocks noChangeArrowheads="1"/>
          </p:cNvSpPr>
          <p:nvPr/>
        </p:nvSpPr>
        <p:spPr bwMode="auto">
          <a:xfrm>
            <a:off x="1681163" y="2795588"/>
            <a:ext cx="1353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P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96072" name="Rectangle 104"/>
          <p:cNvSpPr>
            <a:spLocks noChangeArrowheads="1"/>
          </p:cNvSpPr>
          <p:nvPr/>
        </p:nvSpPr>
        <p:spPr bwMode="auto">
          <a:xfrm>
            <a:off x="1804988" y="291782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73" name="Rectangle 105"/>
          <p:cNvSpPr>
            <a:spLocks noChangeArrowheads="1"/>
          </p:cNvSpPr>
          <p:nvPr/>
        </p:nvSpPr>
        <p:spPr bwMode="auto">
          <a:xfrm>
            <a:off x="1681163" y="3833813"/>
            <a:ext cx="1353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P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96074" name="Rectangle 106"/>
          <p:cNvSpPr>
            <a:spLocks noChangeArrowheads="1"/>
          </p:cNvSpPr>
          <p:nvPr/>
        </p:nvSpPr>
        <p:spPr bwMode="auto">
          <a:xfrm>
            <a:off x="1804988" y="39560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75" name="Line 107"/>
          <p:cNvSpPr>
            <a:spLocks noChangeShapeType="1"/>
          </p:cNvSpPr>
          <p:nvPr/>
        </p:nvSpPr>
        <p:spPr bwMode="auto">
          <a:xfrm flipH="1">
            <a:off x="4595813" y="2473325"/>
            <a:ext cx="1152525" cy="0"/>
          </a:xfrm>
          <a:prstGeom prst="line">
            <a:avLst/>
          </a:prstGeom>
          <a:noFill/>
          <a:ln w="412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76" name="Freeform 108"/>
          <p:cNvSpPr>
            <a:spLocks/>
          </p:cNvSpPr>
          <p:nvPr/>
        </p:nvSpPr>
        <p:spPr bwMode="auto">
          <a:xfrm>
            <a:off x="4467225" y="2416175"/>
            <a:ext cx="169863" cy="114300"/>
          </a:xfrm>
          <a:custGeom>
            <a:avLst/>
            <a:gdLst>
              <a:gd name="T0" fmla="*/ 24 w 29"/>
              <a:gd name="T1" fmla="*/ 9 h 18"/>
              <a:gd name="T2" fmla="*/ 29 w 29"/>
              <a:gd name="T3" fmla="*/ 0 h 18"/>
              <a:gd name="T4" fmla="*/ 29 w 29"/>
              <a:gd name="T5" fmla="*/ 0 h 18"/>
              <a:gd name="T6" fmla="*/ 15 w 29"/>
              <a:gd name="T7" fmla="*/ 6 h 18"/>
              <a:gd name="T8" fmla="*/ 0 w 29"/>
              <a:gd name="T9" fmla="*/ 9 h 18"/>
              <a:gd name="T10" fmla="*/ 15 w 29"/>
              <a:gd name="T11" fmla="*/ 12 h 18"/>
              <a:gd name="T12" fmla="*/ 29 w 29"/>
              <a:gd name="T13" fmla="*/ 18 h 18"/>
              <a:gd name="T14" fmla="*/ 29 w 29"/>
              <a:gd name="T15" fmla="*/ 18 h 18"/>
              <a:gd name="T16" fmla="*/ 24 w 29"/>
              <a:gd name="T17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18">
                <a:moveTo>
                  <a:pt x="24" y="9"/>
                </a:move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15" y="6"/>
                  <a:pt x="15" y="6"/>
                  <a:pt x="15" y="6"/>
                </a:cubicBezTo>
                <a:cubicBezTo>
                  <a:pt x="10" y="7"/>
                  <a:pt x="5" y="8"/>
                  <a:pt x="0" y="9"/>
                </a:cubicBezTo>
                <a:cubicBezTo>
                  <a:pt x="5" y="10"/>
                  <a:pt x="10" y="11"/>
                  <a:pt x="15" y="12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lnTo>
                  <a:pt x="24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77" name="Rectangle 109"/>
          <p:cNvSpPr>
            <a:spLocks noChangeArrowheads="1"/>
          </p:cNvSpPr>
          <p:nvPr/>
        </p:nvSpPr>
        <p:spPr bwMode="auto">
          <a:xfrm>
            <a:off x="4724400" y="5638800"/>
            <a:ext cx="185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Q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96078" name="Rectangle 110"/>
          <p:cNvSpPr>
            <a:spLocks noChangeArrowheads="1"/>
          </p:cNvSpPr>
          <p:nvPr/>
        </p:nvSpPr>
        <p:spPr bwMode="auto">
          <a:xfrm>
            <a:off x="4876800" y="5775960"/>
            <a:ext cx="852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dirty="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596079" name="Rectangle 111"/>
          <p:cNvSpPr>
            <a:spLocks noChangeArrowheads="1"/>
          </p:cNvSpPr>
          <p:nvPr/>
        </p:nvSpPr>
        <p:spPr bwMode="auto">
          <a:xfrm>
            <a:off x="4114800" y="5638800"/>
            <a:ext cx="185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Q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96080" name="Rectangle 112"/>
          <p:cNvSpPr>
            <a:spLocks noChangeArrowheads="1"/>
          </p:cNvSpPr>
          <p:nvPr/>
        </p:nvSpPr>
        <p:spPr bwMode="auto">
          <a:xfrm>
            <a:off x="4258115" y="5791200"/>
            <a:ext cx="852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200" dirty="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596081" name="Line 113"/>
          <p:cNvSpPr>
            <a:spLocks noChangeShapeType="1"/>
          </p:cNvSpPr>
          <p:nvPr/>
        </p:nvSpPr>
        <p:spPr bwMode="auto">
          <a:xfrm flipV="1">
            <a:off x="1792288" y="3209925"/>
            <a:ext cx="0" cy="615950"/>
          </a:xfrm>
          <a:prstGeom prst="line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82" name="Freeform 114"/>
          <p:cNvSpPr>
            <a:spLocks/>
          </p:cNvSpPr>
          <p:nvPr/>
        </p:nvSpPr>
        <p:spPr bwMode="auto">
          <a:xfrm>
            <a:off x="1751013" y="3121025"/>
            <a:ext cx="80962" cy="122238"/>
          </a:xfrm>
          <a:custGeom>
            <a:avLst/>
            <a:gdLst>
              <a:gd name="T0" fmla="*/ 7 w 14"/>
              <a:gd name="T1" fmla="*/ 16 h 19"/>
              <a:gd name="T2" fmla="*/ 13 w 14"/>
              <a:gd name="T3" fmla="*/ 19 h 19"/>
              <a:gd name="T4" fmla="*/ 14 w 14"/>
              <a:gd name="T5" fmla="*/ 19 h 19"/>
              <a:gd name="T6" fmla="*/ 9 w 14"/>
              <a:gd name="T7" fmla="*/ 10 h 19"/>
              <a:gd name="T8" fmla="*/ 7 w 14"/>
              <a:gd name="T9" fmla="*/ 0 h 19"/>
              <a:gd name="T10" fmla="*/ 5 w 14"/>
              <a:gd name="T11" fmla="*/ 10 h 19"/>
              <a:gd name="T12" fmla="*/ 0 w 14"/>
              <a:gd name="T13" fmla="*/ 19 h 19"/>
              <a:gd name="T14" fmla="*/ 0 w 14"/>
              <a:gd name="T15" fmla="*/ 19 h 19"/>
              <a:gd name="T16" fmla="*/ 7 w 14"/>
              <a:gd name="T17" fmla="*/ 16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" h="19">
                <a:moveTo>
                  <a:pt x="7" y="16"/>
                </a:moveTo>
                <a:cubicBezTo>
                  <a:pt x="13" y="19"/>
                  <a:pt x="13" y="19"/>
                  <a:pt x="13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6"/>
                  <a:pt x="8" y="3"/>
                  <a:pt x="7" y="0"/>
                </a:cubicBezTo>
                <a:cubicBezTo>
                  <a:pt x="6" y="3"/>
                  <a:pt x="5" y="6"/>
                  <a:pt x="5" y="10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lnTo>
                  <a:pt x="7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83" name="Line 115"/>
          <p:cNvSpPr>
            <a:spLocks noChangeShapeType="1"/>
          </p:cNvSpPr>
          <p:nvPr/>
        </p:nvSpPr>
        <p:spPr bwMode="auto">
          <a:xfrm flipH="1">
            <a:off x="4373563" y="5724525"/>
            <a:ext cx="239712" cy="0"/>
          </a:xfrm>
          <a:prstGeom prst="line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84" name="Freeform 116"/>
          <p:cNvSpPr>
            <a:spLocks/>
          </p:cNvSpPr>
          <p:nvPr/>
        </p:nvSpPr>
        <p:spPr bwMode="auto">
          <a:xfrm>
            <a:off x="4325938" y="5681663"/>
            <a:ext cx="130175" cy="80962"/>
          </a:xfrm>
          <a:custGeom>
            <a:avLst/>
            <a:gdLst>
              <a:gd name="T0" fmla="*/ 18 w 22"/>
              <a:gd name="T1" fmla="*/ 7 h 13"/>
              <a:gd name="T2" fmla="*/ 22 w 22"/>
              <a:gd name="T3" fmla="*/ 0 h 13"/>
              <a:gd name="T4" fmla="*/ 22 w 22"/>
              <a:gd name="T5" fmla="*/ 0 h 13"/>
              <a:gd name="T6" fmla="*/ 11 w 22"/>
              <a:gd name="T7" fmla="*/ 4 h 13"/>
              <a:gd name="T8" fmla="*/ 0 w 22"/>
              <a:gd name="T9" fmla="*/ 7 h 13"/>
              <a:gd name="T10" fmla="*/ 11 w 22"/>
              <a:gd name="T11" fmla="*/ 9 h 13"/>
              <a:gd name="T12" fmla="*/ 22 w 22"/>
              <a:gd name="T13" fmla="*/ 13 h 13"/>
              <a:gd name="T14" fmla="*/ 22 w 22"/>
              <a:gd name="T15" fmla="*/ 13 h 13"/>
              <a:gd name="T16" fmla="*/ 18 w 22"/>
              <a:gd name="T17" fmla="*/ 7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" h="13">
                <a:moveTo>
                  <a:pt x="18" y="7"/>
                </a:move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1" y="4"/>
                  <a:pt x="11" y="4"/>
                  <a:pt x="11" y="4"/>
                </a:cubicBezTo>
                <a:cubicBezTo>
                  <a:pt x="8" y="5"/>
                  <a:pt x="4" y="6"/>
                  <a:pt x="0" y="7"/>
                </a:cubicBezTo>
                <a:cubicBezTo>
                  <a:pt x="4" y="8"/>
                  <a:pt x="8" y="8"/>
                  <a:pt x="11" y="9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3"/>
                  <a:pt x="22" y="13"/>
                  <a:pt x="22" y="13"/>
                </a:cubicBez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85" name="Line 117"/>
          <p:cNvSpPr>
            <a:spLocks noChangeShapeType="1"/>
          </p:cNvSpPr>
          <p:nvPr/>
        </p:nvSpPr>
        <p:spPr bwMode="auto">
          <a:xfrm flipV="1">
            <a:off x="1949450" y="1035689"/>
            <a:ext cx="0" cy="4236459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86" name="Freeform 118"/>
          <p:cNvSpPr>
            <a:spLocks/>
          </p:cNvSpPr>
          <p:nvPr/>
        </p:nvSpPr>
        <p:spPr bwMode="auto">
          <a:xfrm>
            <a:off x="1949450" y="5260975"/>
            <a:ext cx="285750" cy="287338"/>
          </a:xfrm>
          <a:custGeom>
            <a:avLst/>
            <a:gdLst>
              <a:gd name="T0" fmla="*/ 163 w 163"/>
              <a:gd name="T1" fmla="*/ 150 h 150"/>
              <a:gd name="T2" fmla="*/ 0 w 163"/>
              <a:gd name="T3" fmla="*/ 150 h 150"/>
              <a:gd name="T4" fmla="*/ 0 w 163"/>
              <a:gd name="T5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3" h="150">
                <a:moveTo>
                  <a:pt x="163" y="150"/>
                </a:moveTo>
                <a:lnTo>
                  <a:pt x="0" y="150"/>
                </a:lnTo>
                <a:lnTo>
                  <a:pt x="0" y="0"/>
                </a:lnTo>
              </a:path>
            </a:pathLst>
          </a:custGeom>
          <a:noFill/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87" name="Line 119"/>
          <p:cNvSpPr>
            <a:spLocks noChangeShapeType="1"/>
          </p:cNvSpPr>
          <p:nvPr/>
        </p:nvSpPr>
        <p:spPr bwMode="auto">
          <a:xfrm flipH="1">
            <a:off x="2235200" y="5548313"/>
            <a:ext cx="5443538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88" name="Rectangle 120"/>
          <p:cNvSpPr>
            <a:spLocks noChangeArrowheads="1"/>
          </p:cNvSpPr>
          <p:nvPr/>
        </p:nvSpPr>
        <p:spPr bwMode="auto">
          <a:xfrm>
            <a:off x="5510213" y="4968875"/>
            <a:ext cx="7738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Demand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89" name="Freeform 121"/>
          <p:cNvSpPr>
            <a:spLocks/>
          </p:cNvSpPr>
          <p:nvPr/>
        </p:nvSpPr>
        <p:spPr bwMode="auto">
          <a:xfrm>
            <a:off x="1066800" y="3200400"/>
            <a:ext cx="623888" cy="533400"/>
          </a:xfrm>
          <a:custGeom>
            <a:avLst/>
            <a:gdLst>
              <a:gd name="T0" fmla="*/ 94 w 94"/>
              <a:gd name="T1" fmla="*/ 81 h 95"/>
              <a:gd name="T2" fmla="*/ 80 w 94"/>
              <a:gd name="T3" fmla="*/ 95 h 95"/>
              <a:gd name="T4" fmla="*/ 14 w 94"/>
              <a:gd name="T5" fmla="*/ 95 h 95"/>
              <a:gd name="T6" fmla="*/ 0 w 94"/>
              <a:gd name="T7" fmla="*/ 81 h 95"/>
              <a:gd name="T8" fmla="*/ 0 w 94"/>
              <a:gd name="T9" fmla="*/ 14 h 95"/>
              <a:gd name="T10" fmla="*/ 14 w 94"/>
              <a:gd name="T11" fmla="*/ 0 h 95"/>
              <a:gd name="T12" fmla="*/ 80 w 94"/>
              <a:gd name="T13" fmla="*/ 0 h 95"/>
              <a:gd name="T14" fmla="*/ 94 w 94"/>
              <a:gd name="T15" fmla="*/ 14 h 95"/>
              <a:gd name="T16" fmla="*/ 94 w 94"/>
              <a:gd name="T17" fmla="*/ 8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4" h="95">
                <a:moveTo>
                  <a:pt x="94" y="81"/>
                </a:moveTo>
                <a:cubicBezTo>
                  <a:pt x="94" y="89"/>
                  <a:pt x="87" y="95"/>
                  <a:pt x="8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7" y="95"/>
                  <a:pt x="0" y="89"/>
                  <a:pt x="0" y="81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7" y="0"/>
                  <a:pt x="14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7" y="0"/>
                  <a:pt x="94" y="6"/>
                  <a:pt x="94" y="14"/>
                </a:cubicBezTo>
                <a:lnTo>
                  <a:pt x="94" y="81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90" name="Rectangle 122"/>
          <p:cNvSpPr>
            <a:spLocks noChangeArrowheads="1"/>
          </p:cNvSpPr>
          <p:nvPr/>
        </p:nvSpPr>
        <p:spPr bwMode="auto">
          <a:xfrm>
            <a:off x="4876800" y="3886200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96091" name="Rectangle 123"/>
          <p:cNvSpPr>
            <a:spLocks noChangeArrowheads="1"/>
          </p:cNvSpPr>
          <p:nvPr/>
        </p:nvSpPr>
        <p:spPr bwMode="auto">
          <a:xfrm>
            <a:off x="4994275" y="39655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92" name="Rectangle 124"/>
          <p:cNvSpPr>
            <a:spLocks noChangeArrowheads="1"/>
          </p:cNvSpPr>
          <p:nvPr/>
        </p:nvSpPr>
        <p:spPr bwMode="auto">
          <a:xfrm>
            <a:off x="5959475" y="1601788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96093" name="Rectangle 125"/>
          <p:cNvSpPr>
            <a:spLocks noChangeArrowheads="1"/>
          </p:cNvSpPr>
          <p:nvPr/>
        </p:nvSpPr>
        <p:spPr bwMode="auto">
          <a:xfrm>
            <a:off x="6073775" y="172402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94" name="Rectangle 126"/>
          <p:cNvSpPr>
            <a:spLocks noChangeArrowheads="1"/>
          </p:cNvSpPr>
          <p:nvPr/>
        </p:nvSpPr>
        <p:spPr bwMode="auto">
          <a:xfrm>
            <a:off x="4538663" y="1571625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96095" name="Rectangle 127"/>
          <p:cNvSpPr>
            <a:spLocks noChangeArrowheads="1"/>
          </p:cNvSpPr>
          <p:nvPr/>
        </p:nvSpPr>
        <p:spPr bwMode="auto">
          <a:xfrm>
            <a:off x="4654550" y="169386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96" name="Rectangle 128"/>
          <p:cNvSpPr>
            <a:spLocks noChangeArrowheads="1"/>
          </p:cNvSpPr>
          <p:nvPr/>
        </p:nvSpPr>
        <p:spPr bwMode="auto">
          <a:xfrm>
            <a:off x="4344988" y="2647950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96097" name="Rectangle 129"/>
          <p:cNvSpPr>
            <a:spLocks noChangeArrowheads="1"/>
          </p:cNvSpPr>
          <p:nvPr/>
        </p:nvSpPr>
        <p:spPr bwMode="auto">
          <a:xfrm>
            <a:off x="4419600" y="27432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98" name="Freeform 130"/>
          <p:cNvSpPr>
            <a:spLocks/>
          </p:cNvSpPr>
          <p:nvPr/>
        </p:nvSpPr>
        <p:spPr bwMode="auto">
          <a:xfrm>
            <a:off x="4467225" y="3095625"/>
            <a:ext cx="279400" cy="577850"/>
          </a:xfrm>
          <a:custGeom>
            <a:avLst/>
            <a:gdLst>
              <a:gd name="T0" fmla="*/ 48 w 48"/>
              <a:gd name="T1" fmla="*/ 91 h 91"/>
              <a:gd name="T2" fmla="*/ 0 w 48"/>
              <a:gd name="T3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8" h="91">
                <a:moveTo>
                  <a:pt x="48" y="91"/>
                </a:moveTo>
                <a:cubicBezTo>
                  <a:pt x="31" y="63"/>
                  <a:pt x="14" y="33"/>
                  <a:pt x="0" y="0"/>
                </a:cubicBezTo>
              </a:path>
            </a:pathLst>
          </a:custGeom>
          <a:noFill/>
          <a:ln w="412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99" name="Freeform 131"/>
          <p:cNvSpPr>
            <a:spLocks/>
          </p:cNvSpPr>
          <p:nvPr/>
        </p:nvSpPr>
        <p:spPr bwMode="auto">
          <a:xfrm>
            <a:off x="3948113" y="1785938"/>
            <a:ext cx="1492250" cy="3227387"/>
          </a:xfrm>
          <a:custGeom>
            <a:avLst/>
            <a:gdLst>
              <a:gd name="T0" fmla="*/ 0 w 256"/>
              <a:gd name="T1" fmla="*/ 0 h 508"/>
              <a:gd name="T2" fmla="*/ 256 w 256"/>
              <a:gd name="T3" fmla="*/ 508 h 5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6" h="508">
                <a:moveTo>
                  <a:pt x="0" y="0"/>
                </a:moveTo>
                <a:cubicBezTo>
                  <a:pt x="3" y="134"/>
                  <a:pt x="121" y="354"/>
                  <a:pt x="256" y="508"/>
                </a:cubicBezTo>
              </a:path>
            </a:pathLst>
          </a:custGeom>
          <a:noFill/>
          <a:ln w="41275" cap="flat">
            <a:solidFill>
              <a:srgbClr val="3C5D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100" name="Freeform 132"/>
          <p:cNvSpPr>
            <a:spLocks/>
          </p:cNvSpPr>
          <p:nvPr/>
        </p:nvSpPr>
        <p:spPr bwMode="auto">
          <a:xfrm>
            <a:off x="2811463" y="1882775"/>
            <a:ext cx="1743075" cy="3005138"/>
          </a:xfrm>
          <a:custGeom>
            <a:avLst/>
            <a:gdLst>
              <a:gd name="T0" fmla="*/ 299 w 299"/>
              <a:gd name="T1" fmla="*/ 0 h 473"/>
              <a:gd name="T2" fmla="*/ 0 w 299"/>
              <a:gd name="T3" fmla="*/ 473 h 47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99" h="473">
                <a:moveTo>
                  <a:pt x="299" y="0"/>
                </a:moveTo>
                <a:cubicBezTo>
                  <a:pt x="280" y="151"/>
                  <a:pt x="130" y="341"/>
                  <a:pt x="0" y="473"/>
                </a:cubicBezTo>
              </a:path>
            </a:pathLst>
          </a:custGeom>
          <a:noFill/>
          <a:ln w="41275" cap="flat">
            <a:solidFill>
              <a:srgbClr val="EE313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101" name="Freeform 133"/>
          <p:cNvSpPr>
            <a:spLocks/>
          </p:cNvSpPr>
          <p:nvPr/>
        </p:nvSpPr>
        <p:spPr bwMode="auto">
          <a:xfrm>
            <a:off x="3500438" y="1925638"/>
            <a:ext cx="2465387" cy="3011487"/>
          </a:xfrm>
          <a:custGeom>
            <a:avLst/>
            <a:gdLst>
              <a:gd name="T0" fmla="*/ 423 w 423"/>
              <a:gd name="T1" fmla="*/ 0 h 474"/>
              <a:gd name="T2" fmla="*/ 0 w 423"/>
              <a:gd name="T3" fmla="*/ 474 h 4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3" h="474">
                <a:moveTo>
                  <a:pt x="423" y="0"/>
                </a:moveTo>
                <a:cubicBezTo>
                  <a:pt x="411" y="81"/>
                  <a:pt x="355" y="259"/>
                  <a:pt x="0" y="474"/>
                </a:cubicBezTo>
              </a:path>
            </a:pathLst>
          </a:custGeom>
          <a:noFill/>
          <a:ln w="41275" cap="flat">
            <a:solidFill>
              <a:srgbClr val="FAC0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102" name="Oval 134"/>
          <p:cNvSpPr>
            <a:spLocks noChangeArrowheads="1"/>
          </p:cNvSpPr>
          <p:nvPr/>
        </p:nvSpPr>
        <p:spPr bwMode="auto">
          <a:xfrm>
            <a:off x="4694238" y="3921125"/>
            <a:ext cx="117475" cy="1270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103" name="Oval 135"/>
          <p:cNvSpPr>
            <a:spLocks noChangeArrowheads="1"/>
          </p:cNvSpPr>
          <p:nvPr/>
        </p:nvSpPr>
        <p:spPr bwMode="auto">
          <a:xfrm>
            <a:off x="4152900" y="2847975"/>
            <a:ext cx="115888" cy="1270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104" name="Line 136"/>
          <p:cNvSpPr>
            <a:spLocks noChangeShapeType="1"/>
          </p:cNvSpPr>
          <p:nvPr/>
        </p:nvSpPr>
        <p:spPr bwMode="auto">
          <a:xfrm flipV="1">
            <a:off x="5329238" y="2020888"/>
            <a:ext cx="1071562" cy="452437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105" name="Line 137"/>
          <p:cNvSpPr>
            <a:spLocks noChangeShapeType="1"/>
          </p:cNvSpPr>
          <p:nvPr/>
        </p:nvSpPr>
        <p:spPr bwMode="auto">
          <a:xfrm>
            <a:off x="4624388" y="3425825"/>
            <a:ext cx="1963737" cy="242888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106" name="Freeform 138"/>
          <p:cNvSpPr>
            <a:spLocks/>
          </p:cNvSpPr>
          <p:nvPr/>
        </p:nvSpPr>
        <p:spPr bwMode="auto">
          <a:xfrm>
            <a:off x="6286500" y="1600200"/>
            <a:ext cx="1222375" cy="554038"/>
          </a:xfrm>
          <a:custGeom>
            <a:avLst/>
            <a:gdLst>
              <a:gd name="T0" fmla="*/ 210 w 210"/>
              <a:gd name="T1" fmla="*/ 81 h 95"/>
              <a:gd name="T2" fmla="*/ 195 w 210"/>
              <a:gd name="T3" fmla="*/ 95 h 95"/>
              <a:gd name="T4" fmla="*/ 14 w 210"/>
              <a:gd name="T5" fmla="*/ 95 h 95"/>
              <a:gd name="T6" fmla="*/ 0 w 210"/>
              <a:gd name="T7" fmla="*/ 81 h 95"/>
              <a:gd name="T8" fmla="*/ 0 w 210"/>
              <a:gd name="T9" fmla="*/ 14 h 95"/>
              <a:gd name="T10" fmla="*/ 14 w 210"/>
              <a:gd name="T11" fmla="*/ 0 h 95"/>
              <a:gd name="T12" fmla="*/ 195 w 210"/>
              <a:gd name="T13" fmla="*/ 0 h 95"/>
              <a:gd name="T14" fmla="*/ 210 w 210"/>
              <a:gd name="T15" fmla="*/ 14 h 95"/>
              <a:gd name="T16" fmla="*/ 210 w 210"/>
              <a:gd name="T17" fmla="*/ 8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0" h="95">
                <a:moveTo>
                  <a:pt x="210" y="81"/>
                </a:moveTo>
                <a:cubicBezTo>
                  <a:pt x="210" y="89"/>
                  <a:pt x="203" y="95"/>
                  <a:pt x="195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6" y="95"/>
                  <a:pt x="0" y="89"/>
                  <a:pt x="0" y="81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7"/>
                  <a:pt x="6" y="0"/>
                  <a:pt x="14" y="0"/>
                </a:cubicBezTo>
                <a:cubicBezTo>
                  <a:pt x="195" y="0"/>
                  <a:pt x="195" y="0"/>
                  <a:pt x="195" y="0"/>
                </a:cubicBezTo>
                <a:cubicBezTo>
                  <a:pt x="203" y="0"/>
                  <a:pt x="210" y="7"/>
                  <a:pt x="210" y="14"/>
                </a:cubicBezTo>
                <a:lnTo>
                  <a:pt x="210" y="81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107" name="Freeform 139"/>
          <p:cNvSpPr>
            <a:spLocks/>
          </p:cNvSpPr>
          <p:nvPr/>
        </p:nvSpPr>
        <p:spPr bwMode="auto">
          <a:xfrm>
            <a:off x="4425950" y="2986088"/>
            <a:ext cx="111125" cy="198437"/>
          </a:xfrm>
          <a:custGeom>
            <a:avLst/>
            <a:gdLst>
              <a:gd name="T0" fmla="*/ 9 w 19"/>
              <a:gd name="T1" fmla="*/ 23 h 31"/>
              <a:gd name="T2" fmla="*/ 3 w 19"/>
              <a:gd name="T3" fmla="*/ 31 h 31"/>
              <a:gd name="T4" fmla="*/ 3 w 19"/>
              <a:gd name="T5" fmla="*/ 31 h 31"/>
              <a:gd name="T6" fmla="*/ 3 w 19"/>
              <a:gd name="T7" fmla="*/ 15 h 31"/>
              <a:gd name="T8" fmla="*/ 0 w 19"/>
              <a:gd name="T9" fmla="*/ 0 h 31"/>
              <a:gd name="T10" fmla="*/ 9 w 19"/>
              <a:gd name="T11" fmla="*/ 13 h 31"/>
              <a:gd name="T12" fmla="*/ 19 w 19"/>
              <a:gd name="T13" fmla="*/ 24 h 31"/>
              <a:gd name="T14" fmla="*/ 19 w 19"/>
              <a:gd name="T15" fmla="*/ 25 h 31"/>
              <a:gd name="T16" fmla="*/ 9 w 19"/>
              <a:gd name="T17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" h="31">
                <a:moveTo>
                  <a:pt x="9" y="23"/>
                </a:moveTo>
                <a:cubicBezTo>
                  <a:pt x="3" y="31"/>
                  <a:pt x="3" y="31"/>
                  <a:pt x="3" y="31"/>
                </a:cubicBezTo>
                <a:cubicBezTo>
                  <a:pt x="3" y="31"/>
                  <a:pt x="3" y="31"/>
                  <a:pt x="3" y="31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0"/>
                  <a:pt x="1" y="5"/>
                  <a:pt x="0" y="0"/>
                </a:cubicBezTo>
                <a:cubicBezTo>
                  <a:pt x="3" y="5"/>
                  <a:pt x="6" y="9"/>
                  <a:pt x="9" y="13"/>
                </a:cubicBezTo>
                <a:cubicBezTo>
                  <a:pt x="19" y="24"/>
                  <a:pt x="19" y="24"/>
                  <a:pt x="19" y="24"/>
                </a:cubicBezTo>
                <a:cubicBezTo>
                  <a:pt x="19" y="25"/>
                  <a:pt x="19" y="25"/>
                  <a:pt x="19" y="25"/>
                </a:cubicBezTo>
                <a:lnTo>
                  <a:pt x="9" y="2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108" name="Freeform 140"/>
          <p:cNvSpPr>
            <a:spLocks/>
          </p:cNvSpPr>
          <p:nvPr/>
        </p:nvSpPr>
        <p:spPr bwMode="auto">
          <a:xfrm>
            <a:off x="4508500" y="3197225"/>
            <a:ext cx="120650" cy="190500"/>
          </a:xfrm>
          <a:custGeom>
            <a:avLst/>
            <a:gdLst>
              <a:gd name="T0" fmla="*/ 11 w 21"/>
              <a:gd name="T1" fmla="*/ 22 h 30"/>
              <a:gd name="T2" fmla="*/ 5 w 21"/>
              <a:gd name="T3" fmla="*/ 30 h 30"/>
              <a:gd name="T4" fmla="*/ 5 w 21"/>
              <a:gd name="T5" fmla="*/ 30 h 30"/>
              <a:gd name="T6" fmla="*/ 4 w 21"/>
              <a:gd name="T7" fmla="*/ 15 h 30"/>
              <a:gd name="T8" fmla="*/ 0 w 21"/>
              <a:gd name="T9" fmla="*/ 0 h 30"/>
              <a:gd name="T10" fmla="*/ 10 w 21"/>
              <a:gd name="T11" fmla="*/ 12 h 30"/>
              <a:gd name="T12" fmla="*/ 21 w 21"/>
              <a:gd name="T13" fmla="*/ 23 h 30"/>
              <a:gd name="T14" fmla="*/ 21 w 21"/>
              <a:gd name="T15" fmla="*/ 23 h 30"/>
              <a:gd name="T16" fmla="*/ 11 w 21"/>
              <a:gd name="T17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" h="30">
                <a:moveTo>
                  <a:pt x="11" y="22"/>
                </a:moveTo>
                <a:cubicBezTo>
                  <a:pt x="5" y="30"/>
                  <a:pt x="5" y="30"/>
                  <a:pt x="5" y="30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15"/>
                  <a:pt x="4" y="15"/>
                  <a:pt x="4" y="15"/>
                </a:cubicBezTo>
                <a:cubicBezTo>
                  <a:pt x="3" y="10"/>
                  <a:pt x="2" y="5"/>
                  <a:pt x="0" y="0"/>
                </a:cubicBezTo>
                <a:cubicBezTo>
                  <a:pt x="4" y="4"/>
                  <a:pt x="7" y="8"/>
                  <a:pt x="10" y="12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lnTo>
                  <a:pt x="11" y="2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109" name="Freeform 141"/>
          <p:cNvSpPr>
            <a:spLocks/>
          </p:cNvSpPr>
          <p:nvPr/>
        </p:nvSpPr>
        <p:spPr bwMode="auto">
          <a:xfrm>
            <a:off x="4600575" y="3400425"/>
            <a:ext cx="128588" cy="184150"/>
          </a:xfrm>
          <a:custGeom>
            <a:avLst/>
            <a:gdLst>
              <a:gd name="T0" fmla="*/ 12 w 22"/>
              <a:gd name="T1" fmla="*/ 20 h 29"/>
              <a:gd name="T2" fmla="*/ 7 w 22"/>
              <a:gd name="T3" fmla="*/ 29 h 29"/>
              <a:gd name="T4" fmla="*/ 7 w 22"/>
              <a:gd name="T5" fmla="*/ 29 h 29"/>
              <a:gd name="T6" fmla="*/ 5 w 22"/>
              <a:gd name="T7" fmla="*/ 14 h 29"/>
              <a:gd name="T8" fmla="*/ 0 w 22"/>
              <a:gd name="T9" fmla="*/ 0 h 29"/>
              <a:gd name="T10" fmla="*/ 10 w 22"/>
              <a:gd name="T11" fmla="*/ 11 h 29"/>
              <a:gd name="T12" fmla="*/ 22 w 22"/>
              <a:gd name="T13" fmla="*/ 20 h 29"/>
              <a:gd name="T14" fmla="*/ 22 w 22"/>
              <a:gd name="T15" fmla="*/ 20 h 29"/>
              <a:gd name="T16" fmla="*/ 12 w 22"/>
              <a:gd name="T17" fmla="*/ 2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" h="29">
                <a:moveTo>
                  <a:pt x="12" y="20"/>
                </a:move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5" y="14"/>
                  <a:pt x="5" y="14"/>
                  <a:pt x="5" y="14"/>
                </a:cubicBezTo>
                <a:cubicBezTo>
                  <a:pt x="3" y="9"/>
                  <a:pt x="1" y="5"/>
                  <a:pt x="0" y="0"/>
                </a:cubicBezTo>
                <a:cubicBezTo>
                  <a:pt x="3" y="3"/>
                  <a:pt x="7" y="7"/>
                  <a:pt x="10" y="11"/>
                </a:cubicBezTo>
                <a:cubicBezTo>
                  <a:pt x="22" y="20"/>
                  <a:pt x="22" y="20"/>
                  <a:pt x="22" y="20"/>
                </a:cubicBezTo>
                <a:cubicBezTo>
                  <a:pt x="22" y="20"/>
                  <a:pt x="22" y="20"/>
                  <a:pt x="22" y="20"/>
                </a:cubicBezTo>
                <a:lnTo>
                  <a:pt x="12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110" name="Oval 142"/>
          <p:cNvSpPr>
            <a:spLocks noChangeArrowheads="1"/>
          </p:cNvSpPr>
          <p:nvPr/>
        </p:nvSpPr>
        <p:spPr bwMode="auto">
          <a:xfrm>
            <a:off x="2566988" y="2230438"/>
            <a:ext cx="58737" cy="5873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111" name="Oval 143"/>
          <p:cNvSpPr>
            <a:spLocks noChangeArrowheads="1"/>
          </p:cNvSpPr>
          <p:nvPr/>
        </p:nvSpPr>
        <p:spPr bwMode="auto">
          <a:xfrm>
            <a:off x="4192588" y="3946525"/>
            <a:ext cx="30162" cy="254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8930" name="TextBox 29"/>
          <p:cNvSpPr txBox="1">
            <a:spLocks noChangeArrowheads="1"/>
          </p:cNvSpPr>
          <p:nvPr/>
        </p:nvSpPr>
        <p:spPr bwMode="auto">
          <a:xfrm>
            <a:off x="533400" y="1305580"/>
            <a:ext cx="1260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Price of cotton</a:t>
            </a:r>
          </a:p>
        </p:txBody>
      </p:sp>
      <p:sp>
        <p:nvSpPr>
          <p:cNvPr id="548931" name="TextBox 30"/>
          <p:cNvSpPr txBox="1">
            <a:spLocks noChangeArrowheads="1"/>
          </p:cNvSpPr>
          <p:nvPr/>
        </p:nvSpPr>
        <p:spPr bwMode="auto">
          <a:xfrm>
            <a:off x="5576888" y="5692775"/>
            <a:ext cx="2185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Quantity of </a:t>
            </a:r>
            <a:r>
              <a:rPr lang="en-US" sz="1400" dirty="0" smtClean="0">
                <a:latin typeface="Century Gothic"/>
                <a:ea typeface="MS PGothic" pitchFamily="34" charset="-128"/>
                <a:cs typeface="Century Gothic"/>
              </a:rPr>
              <a:t>cotton</a:t>
            </a:r>
            <a:endParaRPr lang="en-US" sz="1400" dirty="0"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2" name="TextBox 29"/>
          <p:cNvSpPr txBox="1">
            <a:spLocks noChangeArrowheads="1"/>
          </p:cNvSpPr>
          <p:nvPr/>
        </p:nvSpPr>
        <p:spPr bwMode="auto">
          <a:xfrm>
            <a:off x="990600" y="3217331"/>
            <a:ext cx="755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Price rises</a:t>
            </a:r>
          </a:p>
        </p:txBody>
      </p:sp>
      <p:sp>
        <p:nvSpPr>
          <p:cNvPr id="3" name="TextBox 29"/>
          <p:cNvSpPr txBox="1">
            <a:spLocks noChangeArrowheads="1"/>
          </p:cNvSpPr>
          <p:nvPr/>
        </p:nvSpPr>
        <p:spPr bwMode="auto">
          <a:xfrm>
            <a:off x="3886200" y="6062132"/>
            <a:ext cx="1397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Quantity falls</a:t>
            </a:r>
          </a:p>
        </p:txBody>
      </p:sp>
      <p:sp>
        <p:nvSpPr>
          <p:cNvPr id="4" name="TextBox 29"/>
          <p:cNvSpPr txBox="1">
            <a:spLocks noChangeArrowheads="1"/>
          </p:cNvSpPr>
          <p:nvPr/>
        </p:nvSpPr>
        <p:spPr bwMode="auto">
          <a:xfrm>
            <a:off x="6307137" y="1608136"/>
            <a:ext cx="12366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A decrease in supply…</a:t>
            </a:r>
          </a:p>
        </p:txBody>
      </p:sp>
      <p:grpSp>
        <p:nvGrpSpPr>
          <p:cNvPr id="596117" name="Group 149"/>
          <p:cNvGrpSpPr>
            <a:grpSpLocks noChangeAspect="1"/>
          </p:cNvGrpSpPr>
          <p:nvPr/>
        </p:nvGrpSpPr>
        <p:grpSpPr bwMode="auto">
          <a:xfrm>
            <a:off x="6500813" y="3076575"/>
            <a:ext cx="2185987" cy="1571625"/>
            <a:chOff x="2508" y="1861"/>
            <a:chExt cx="744" cy="603"/>
          </a:xfrm>
        </p:grpSpPr>
        <p:sp>
          <p:nvSpPr>
            <p:cNvPr id="596118" name="AutoShape 150"/>
            <p:cNvSpPr>
              <a:spLocks noChangeAspect="1" noChangeArrowheads="1" noTextEdit="1"/>
            </p:cNvSpPr>
            <p:nvPr/>
          </p:nvSpPr>
          <p:spPr bwMode="auto">
            <a:xfrm>
              <a:off x="2508" y="1861"/>
              <a:ext cx="744" cy="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596119" name="Freeform 151"/>
            <p:cNvSpPr>
              <a:spLocks/>
            </p:cNvSpPr>
            <p:nvPr/>
          </p:nvSpPr>
          <p:spPr bwMode="auto">
            <a:xfrm>
              <a:off x="2510" y="1861"/>
              <a:ext cx="740" cy="601"/>
            </a:xfrm>
            <a:custGeom>
              <a:avLst/>
              <a:gdLst>
                <a:gd name="T0" fmla="*/ 313 w 313"/>
                <a:gd name="T1" fmla="*/ 235 h 254"/>
                <a:gd name="T2" fmla="*/ 296 w 313"/>
                <a:gd name="T3" fmla="*/ 254 h 254"/>
                <a:gd name="T4" fmla="*/ 18 w 313"/>
                <a:gd name="T5" fmla="*/ 254 h 254"/>
                <a:gd name="T6" fmla="*/ 0 w 313"/>
                <a:gd name="T7" fmla="*/ 235 h 254"/>
                <a:gd name="T8" fmla="*/ 0 w 313"/>
                <a:gd name="T9" fmla="*/ 19 h 254"/>
                <a:gd name="T10" fmla="*/ 18 w 313"/>
                <a:gd name="T11" fmla="*/ 0 h 254"/>
                <a:gd name="T12" fmla="*/ 296 w 313"/>
                <a:gd name="T13" fmla="*/ 0 h 254"/>
                <a:gd name="T14" fmla="*/ 313 w 313"/>
                <a:gd name="T15" fmla="*/ 19 h 254"/>
                <a:gd name="T16" fmla="*/ 313 w 313"/>
                <a:gd name="T17" fmla="*/ 23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254">
                  <a:moveTo>
                    <a:pt x="313" y="235"/>
                  </a:moveTo>
                  <a:cubicBezTo>
                    <a:pt x="313" y="245"/>
                    <a:pt x="306" y="254"/>
                    <a:pt x="296" y="254"/>
                  </a:cubicBezTo>
                  <a:cubicBezTo>
                    <a:pt x="18" y="254"/>
                    <a:pt x="18" y="254"/>
                    <a:pt x="18" y="254"/>
                  </a:cubicBezTo>
                  <a:cubicBezTo>
                    <a:pt x="8" y="254"/>
                    <a:pt x="0" y="245"/>
                    <a:pt x="0" y="23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306" y="0"/>
                    <a:pt x="313" y="8"/>
                    <a:pt x="313" y="19"/>
                  </a:cubicBezTo>
                  <a:lnTo>
                    <a:pt x="313" y="235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sp>
        <p:nvSpPr>
          <p:cNvPr id="5" name="TextBox 29"/>
          <p:cNvSpPr txBox="1">
            <a:spLocks noChangeArrowheads="1"/>
          </p:cNvSpPr>
          <p:nvPr/>
        </p:nvSpPr>
        <p:spPr bwMode="auto">
          <a:xfrm>
            <a:off x="6477000" y="3124200"/>
            <a:ext cx="21859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… leads to a movement along the demand curve due to a higher equilibrium price and lower equilibrium </a:t>
            </a:r>
            <a:r>
              <a:rPr lang="en-US" sz="1400" dirty="0" smtClean="0">
                <a:latin typeface="Century Gothic"/>
                <a:ea typeface="MS PGothic" pitchFamily="34" charset="-128"/>
                <a:cs typeface="Century Gothic"/>
              </a:rPr>
              <a:t>quantity.</a:t>
            </a:r>
            <a:endParaRPr lang="en-US" sz="1400" dirty="0"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809199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6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6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6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6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6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6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6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6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6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6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96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9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9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96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9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9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96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96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6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9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9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9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96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96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96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96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96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6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96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96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96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9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9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9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9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070" grpId="0" animBg="1"/>
      <p:bldP spid="596071" grpId="0"/>
      <p:bldP spid="596072" grpId="0"/>
      <p:bldP spid="596073" grpId="0"/>
      <p:bldP spid="596074" grpId="0"/>
      <p:bldP spid="596075" grpId="0" animBg="1"/>
      <p:bldP spid="596076" grpId="0" animBg="1"/>
      <p:bldP spid="596077" grpId="0"/>
      <p:bldP spid="596077" grpId="1"/>
      <p:bldP spid="596078" grpId="0"/>
      <p:bldP spid="596079" grpId="0"/>
      <p:bldP spid="596080" grpId="0"/>
      <p:bldP spid="596081" grpId="0" animBg="1"/>
      <p:bldP spid="596082" grpId="0" animBg="1"/>
      <p:bldP spid="596083" grpId="0" animBg="1"/>
      <p:bldP spid="596084" grpId="0" animBg="1"/>
      <p:bldP spid="596085" grpId="0" animBg="1"/>
      <p:bldP spid="596086" grpId="0" animBg="1"/>
      <p:bldP spid="596087" grpId="0" animBg="1"/>
      <p:bldP spid="596088" grpId="0"/>
      <p:bldP spid="596089" grpId="0" animBg="1"/>
      <p:bldP spid="596090" grpId="0"/>
      <p:bldP spid="596091" grpId="0"/>
      <p:bldP spid="596092" grpId="0"/>
      <p:bldP spid="596093" grpId="0"/>
      <p:bldP spid="596094" grpId="0"/>
      <p:bldP spid="596095" grpId="0"/>
      <p:bldP spid="596096" grpId="0"/>
      <p:bldP spid="596097" grpId="0"/>
      <p:bldP spid="596098" grpId="0" animBg="1"/>
      <p:bldP spid="596099" grpId="0" animBg="1"/>
      <p:bldP spid="596100" grpId="0" animBg="1"/>
      <p:bldP spid="596101" grpId="0" animBg="1"/>
      <p:bldP spid="596102" grpId="0" animBg="1"/>
      <p:bldP spid="596103" grpId="0" animBg="1"/>
      <p:bldP spid="596104" grpId="0" animBg="1"/>
      <p:bldP spid="596105" grpId="0" animBg="1"/>
      <p:bldP spid="596106" grpId="0" animBg="1"/>
      <p:bldP spid="596107" grpId="0" animBg="1"/>
      <p:bldP spid="596108" grpId="0" animBg="1"/>
      <p:bldP spid="596109" grpId="0" animBg="1"/>
      <p:bldP spid="548930" grpId="0"/>
      <p:bldP spid="548931" grpId="0"/>
      <p:bldP spid="2" grpId="0"/>
      <p:bldP spid="3" grpId="0"/>
      <p:bldP spid="4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6899" name="Picture 2" descr="http://www.imageafter.com/dbase/images/nature_characters_humanoids/b7nature_characters_humanoids0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00200"/>
            <a:ext cx="3086100" cy="35734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9876" name="Content Placeholder 7"/>
          <p:cNvSpPr>
            <a:spLocks noGrp="1"/>
          </p:cNvSpPr>
          <p:nvPr>
            <p:ph sz="half" idx="2"/>
          </p:nvPr>
        </p:nvSpPr>
        <p:spPr>
          <a:xfrm>
            <a:off x="3276600" y="1493837"/>
            <a:ext cx="5867400" cy="498316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None/>
              <a:tabLst>
                <a:tab pos="0" algn="l"/>
              </a:tabLst>
              <a:defRPr/>
            </a:pPr>
            <a:r>
              <a:rPr lang="en-US" sz="2800" dirty="0" smtClean="0">
                <a:latin typeface="Century Gothic"/>
              </a:rPr>
              <a:t>If garden gnomes regain popularity, what will happen?</a:t>
            </a:r>
          </a:p>
          <a:p>
            <a:pPr marL="511175" lvl="1" indent="-457200" eaLnBrk="1" hangingPunct="1">
              <a:buFont typeface="Calibri" pitchFamily="34" charset="0"/>
              <a:buAutoNum type="alphaLcParenR"/>
              <a:tabLst>
                <a:tab pos="0" algn="l"/>
              </a:tabLst>
              <a:defRPr/>
            </a:pPr>
            <a:r>
              <a:rPr lang="en-US" sz="2400" dirty="0" smtClean="0">
                <a:latin typeface="Century Gothic"/>
              </a:rPr>
              <a:t>Equilibrium price and quantity both fall.</a:t>
            </a:r>
          </a:p>
          <a:p>
            <a:pPr marL="511175" lvl="1" indent="-457200" eaLnBrk="1" hangingPunct="1">
              <a:buFont typeface="Calibri" pitchFamily="34" charset="0"/>
              <a:buAutoNum type="alphaLcParenR"/>
              <a:tabLst>
                <a:tab pos="0" algn="l"/>
              </a:tabLst>
              <a:defRPr/>
            </a:pPr>
            <a:r>
              <a:rPr lang="en-US" sz="2400" dirty="0" smtClean="0">
                <a:latin typeface="Century Gothic"/>
              </a:rPr>
              <a:t>Equilibrium price and quantity both rise.</a:t>
            </a:r>
          </a:p>
          <a:p>
            <a:pPr marL="511175" lvl="1" indent="-457200" eaLnBrk="1" hangingPunct="1">
              <a:buFont typeface="Calibri" pitchFamily="34" charset="0"/>
              <a:buAutoNum type="alphaLcParenR"/>
              <a:tabLst>
                <a:tab pos="0" algn="l"/>
              </a:tabLst>
              <a:defRPr/>
            </a:pPr>
            <a:r>
              <a:rPr lang="en-US" sz="2400" dirty="0" smtClean="0">
                <a:latin typeface="Century Gothic"/>
              </a:rPr>
              <a:t>Equilibrium price falls and quantity rises.</a:t>
            </a:r>
          </a:p>
          <a:p>
            <a:pPr marL="511175" lvl="1" indent="-457200" eaLnBrk="1" hangingPunct="1">
              <a:buFont typeface="Calibri" pitchFamily="34" charset="0"/>
              <a:buAutoNum type="alphaLcParenR"/>
              <a:tabLst>
                <a:tab pos="0" algn="l"/>
              </a:tabLst>
              <a:defRPr/>
            </a:pPr>
            <a:r>
              <a:rPr lang="en-US" sz="2400" dirty="0" smtClean="0">
                <a:latin typeface="Century Gothic"/>
              </a:rPr>
              <a:t>Equilibrium price rises and quantity falls.</a:t>
            </a:r>
          </a:p>
        </p:txBody>
      </p:sp>
      <p:sp>
        <p:nvSpPr>
          <p:cNvPr id="9" name="Oval 8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855" name="TextBox 9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1000">
              <a:latin typeface="Candara" pitchFamily="34" charset="0"/>
            </a:endParaRPr>
          </a:p>
          <a:p>
            <a:pPr eaLnBrk="1" hangingPunct="1"/>
            <a:endParaRPr lang="en-US" sz="1000">
              <a:latin typeface="Candar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5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975239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98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0995" name="Content Placeholder 4" descr="violin makers.jpg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24000"/>
            <a:ext cx="3086100" cy="35734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493837"/>
            <a:ext cx="5867400" cy="498316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None/>
              <a:defRPr/>
            </a:pPr>
            <a:r>
              <a:rPr lang="en-US" sz="2800" dirty="0" smtClean="0">
                <a:latin typeface="Century Gothic"/>
              </a:rPr>
              <a:t>If the cost of wood falls, what will happen to equilibrium price and quantity in the violin market?</a:t>
            </a:r>
          </a:p>
          <a:p>
            <a:pPr marL="914400" lvl="1" indent="-514350" eaLnBrk="1" hangingPunct="1">
              <a:buFont typeface="Calibri" pitchFamily="34" charset="0"/>
              <a:buAutoNum type="alphaLcParenR"/>
              <a:defRPr/>
            </a:pPr>
            <a:r>
              <a:rPr lang="en-US" sz="2400" dirty="0" smtClean="0">
                <a:latin typeface="Century Gothic"/>
              </a:rPr>
              <a:t>Both fall.</a:t>
            </a:r>
          </a:p>
          <a:p>
            <a:pPr marL="914400" lvl="1" indent="-514350" eaLnBrk="1" hangingPunct="1">
              <a:buFont typeface="Calibri" pitchFamily="34" charset="0"/>
              <a:buAutoNum type="alphaLcParenR"/>
              <a:defRPr/>
            </a:pPr>
            <a:r>
              <a:rPr lang="en-US" sz="2400" dirty="0" smtClean="0">
                <a:latin typeface="Century Gothic"/>
              </a:rPr>
              <a:t>Both rise.</a:t>
            </a:r>
          </a:p>
          <a:p>
            <a:pPr marL="914400" lvl="1" indent="-514350" eaLnBrk="1" hangingPunct="1">
              <a:buFont typeface="Calibri" pitchFamily="34" charset="0"/>
              <a:buAutoNum type="alphaLcParenR"/>
              <a:defRPr/>
            </a:pPr>
            <a:r>
              <a:rPr lang="en-US" sz="2400" dirty="0" smtClean="0">
                <a:latin typeface="Century Gothic"/>
              </a:rPr>
              <a:t>Price falls and quantity rises.</a:t>
            </a:r>
          </a:p>
          <a:p>
            <a:pPr marL="914400" lvl="1" indent="-514350" eaLnBrk="1" hangingPunct="1">
              <a:buFont typeface="Calibri" pitchFamily="34" charset="0"/>
              <a:buAutoNum type="alphaLcParenR"/>
              <a:defRPr/>
            </a:pPr>
            <a:r>
              <a:rPr lang="en-US" sz="2400" dirty="0" smtClean="0">
                <a:latin typeface="Century Gothic"/>
              </a:rPr>
              <a:t>Price rises and quantity falls.</a:t>
            </a:r>
          </a:p>
        </p:txBody>
      </p:sp>
      <p:sp>
        <p:nvSpPr>
          <p:cNvPr id="10" name="Oval 9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879" name="Text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1000">
              <a:latin typeface="Candara" pitchFamily="34" charset="0"/>
            </a:endParaRPr>
          </a:p>
          <a:p>
            <a:pPr eaLnBrk="1" hangingPunct="1"/>
            <a:endParaRPr lang="en-US" sz="1000">
              <a:latin typeface="Candar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181" y="6307666"/>
            <a:ext cx="105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5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694656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48200" y="1295400"/>
            <a:ext cx="44196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rgbClr val="E46C0A"/>
                </a:solidFill>
                <a:latin typeface="Century Gothic"/>
                <a:cs typeface="Century Gothic"/>
              </a:rPr>
              <a:t>THE COTTON SPIKE AND CRASH OF 2011</a:t>
            </a:r>
          </a:p>
          <a:p>
            <a:r>
              <a:rPr lang="en-US" sz="2800" dirty="0" smtClean="0">
                <a:latin typeface="Century Gothic"/>
                <a:cs typeface="Century Gothic"/>
              </a:rPr>
              <a:t>What caused the price spike?</a:t>
            </a:r>
          </a:p>
          <a:p>
            <a:pPr marL="457200" indent="-457200">
              <a:buFont typeface="Arial"/>
              <a:buChar char="•"/>
            </a:pPr>
            <a:r>
              <a:rPr lang="en-US" sz="2800" i="1" dirty="0" smtClean="0">
                <a:latin typeface="Century Gothic"/>
                <a:cs typeface="Century Gothic"/>
              </a:rPr>
              <a:t>Falling supply</a:t>
            </a:r>
          </a:p>
          <a:p>
            <a:pPr marL="457200" indent="-457200">
              <a:buFont typeface="Arial"/>
              <a:buChar char="•"/>
            </a:pPr>
            <a:r>
              <a:rPr lang="en-US" sz="2800" i="1" dirty="0" smtClean="0">
                <a:latin typeface="Century Gothic"/>
                <a:cs typeface="Century Gothic"/>
              </a:rPr>
              <a:t>Rising demand</a:t>
            </a:r>
          </a:p>
          <a:p>
            <a:pPr marL="457200" indent="-457200">
              <a:buFont typeface="Arial"/>
              <a:buChar char="•"/>
            </a:pPr>
            <a:r>
              <a:rPr lang="en-US" sz="2800" i="1" dirty="0" smtClean="0">
                <a:latin typeface="Century Gothic"/>
                <a:cs typeface="Century Gothic"/>
              </a:rPr>
              <a:t>Then, in response to higher prices, manufacturers switched to polyester (</a:t>
            </a:r>
            <a:r>
              <a:rPr lang="en-US" sz="2800" i="1" dirty="0">
                <a:latin typeface="Century Gothic"/>
                <a:cs typeface="Century Gothic"/>
              </a:rPr>
              <a:t>and eventually supply </a:t>
            </a:r>
            <a:r>
              <a:rPr lang="en-US" sz="2800" i="1" dirty="0" smtClean="0">
                <a:latin typeface="Century Gothic"/>
                <a:cs typeface="Century Gothic"/>
              </a:rPr>
              <a:t>increased also)</a:t>
            </a:r>
            <a:endParaRPr lang="en-US" sz="2800" i="1" dirty="0">
              <a:latin typeface="Century Gothic"/>
              <a:cs typeface="Century Gothic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76400"/>
            <a:ext cx="4532543" cy="35814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4682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entury Gothic"/>
                <a:cs typeface="Century Gothic"/>
              </a:rPr>
              <a:t>Which curve is it, anyway?</a:t>
            </a:r>
          </a:p>
          <a:p>
            <a:r>
              <a:rPr lang="en-US" sz="3200" dirty="0" smtClean="0">
                <a:latin typeface="Century Gothic"/>
                <a:cs typeface="Century Gothic"/>
              </a:rPr>
              <a:t>How do you know what caused a price change?</a:t>
            </a:r>
          </a:p>
          <a:p>
            <a:r>
              <a:rPr lang="en-US" sz="3200" dirty="0" smtClean="0">
                <a:latin typeface="Century Gothic"/>
                <a:cs typeface="Century Gothic"/>
              </a:rPr>
              <a:t>Look at the outcome: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if the price and quantity move</a:t>
            </a:r>
            <a:r>
              <a:rPr lang="en-US" sz="3200" dirty="0" smtClean="0">
                <a:solidFill>
                  <a:srgbClr val="990033"/>
                </a:solidFill>
                <a:latin typeface="Century Gothic"/>
                <a:cs typeface="Century Gothic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together,</a:t>
            </a:r>
            <a:r>
              <a:rPr lang="en-US" sz="3200" dirty="0" smtClean="0">
                <a:solidFill>
                  <a:srgbClr val="990033"/>
                </a:solidFill>
                <a:latin typeface="Century Gothic"/>
                <a:cs typeface="Century Gothic"/>
              </a:rPr>
              <a:t> it was a demand change.</a:t>
            </a:r>
            <a:r>
              <a:rPr lang="en-US" sz="3200" dirty="0" smtClean="0">
                <a:latin typeface="Century Gothic"/>
                <a:cs typeface="Century Gothic"/>
              </a:rPr>
              <a:t>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If they move in opposite directions, </a:t>
            </a:r>
            <a:r>
              <a:rPr lang="en-US" sz="3200" dirty="0" smtClean="0">
                <a:solidFill>
                  <a:srgbClr val="990033"/>
                </a:solidFill>
                <a:latin typeface="Century Gothic"/>
                <a:cs typeface="Century Gothic"/>
              </a:rPr>
              <a:t>a supply change.</a:t>
            </a:r>
            <a:endParaRPr lang="en-US" sz="3200" dirty="0">
              <a:solidFill>
                <a:srgbClr val="990033"/>
              </a:solidFill>
              <a:latin typeface="Century Gothic"/>
              <a:cs typeface="Century Gothic"/>
            </a:endParaRPr>
          </a:p>
        </p:txBody>
      </p:sp>
      <p:pic>
        <p:nvPicPr>
          <p:cNvPr id="3074" name="Picture 2" descr="Question 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0270" y="609601"/>
            <a:ext cx="202223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</p:spPr>
        <p:txBody>
          <a:bodyPr/>
          <a:lstStyle/>
          <a:p>
            <a:pPr>
              <a:defRPr/>
            </a:pPr>
            <a:r>
              <a:rPr lang="en-US" sz="1000" kern="0" cap="all" spc="1060" dirty="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028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2575" name="Straight Connector 86"/>
          <p:cNvCxnSpPr>
            <a:cxnSpLocks noChangeShapeType="1"/>
          </p:cNvCxnSpPr>
          <p:nvPr/>
        </p:nvCxnSpPr>
        <p:spPr bwMode="auto">
          <a:xfrm>
            <a:off x="5032375" y="3270250"/>
            <a:ext cx="0" cy="2681288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23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SIMULTANEOUS SHIFTS OF SUPPLY AND DEMAND</a:t>
            </a:r>
            <a:endParaRPr lang="en-US" sz="3600" dirty="0"/>
          </a:p>
        </p:txBody>
      </p:sp>
      <p:sp>
        <p:nvSpPr>
          <p:cNvPr id="612388" name="Text Box 36"/>
          <p:cNvSpPr txBox="1">
            <a:spLocks noChangeArrowheads="1"/>
          </p:cNvSpPr>
          <p:nvPr/>
        </p:nvSpPr>
        <p:spPr bwMode="auto">
          <a:xfrm>
            <a:off x="6324600" y="2743200"/>
            <a:ext cx="2819400" cy="9233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1588" indent="-1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>
                <a:latin typeface="Century Gothic"/>
                <a:cs typeface="Century Gothic"/>
              </a:rPr>
              <a:t>Two opposing forces determining the equilibrium </a:t>
            </a:r>
            <a:r>
              <a:rPr lang="en-US" dirty="0" smtClean="0">
                <a:latin typeface="Century Gothic"/>
                <a:cs typeface="Century Gothic"/>
              </a:rPr>
              <a:t>quantity: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612479" name="Text Box 127"/>
          <p:cNvSpPr txBox="1">
            <a:spLocks noChangeArrowheads="1"/>
          </p:cNvSpPr>
          <p:nvPr/>
        </p:nvSpPr>
        <p:spPr bwMode="auto">
          <a:xfrm>
            <a:off x="6324600" y="3648670"/>
            <a:ext cx="2819400" cy="9233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1588" indent="-1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>
                <a:latin typeface="Century Gothic"/>
                <a:cs typeface="Century Gothic"/>
              </a:rPr>
              <a:t>The increase in demand dominates the decrease in supply.</a:t>
            </a:r>
          </a:p>
        </p:txBody>
      </p:sp>
      <p:sp>
        <p:nvSpPr>
          <p:cNvPr id="548931" name="TextBox 30"/>
          <p:cNvSpPr txBox="1">
            <a:spLocks noChangeArrowheads="1"/>
          </p:cNvSpPr>
          <p:nvPr/>
        </p:nvSpPr>
        <p:spPr bwMode="auto">
          <a:xfrm>
            <a:off x="6477000" y="6019800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Quantity of cotton</a:t>
            </a:r>
          </a:p>
        </p:txBody>
      </p:sp>
      <p:cxnSp>
        <p:nvCxnSpPr>
          <p:cNvPr id="612530" name="Straight Connector 86"/>
          <p:cNvCxnSpPr>
            <a:cxnSpLocks noChangeShapeType="1"/>
          </p:cNvCxnSpPr>
          <p:nvPr/>
        </p:nvCxnSpPr>
        <p:spPr bwMode="auto">
          <a:xfrm>
            <a:off x="2300288" y="4502150"/>
            <a:ext cx="1993900" cy="7938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2531" name="Straight Connector 86"/>
          <p:cNvCxnSpPr>
            <a:cxnSpLocks noChangeShapeType="1"/>
          </p:cNvCxnSpPr>
          <p:nvPr/>
        </p:nvCxnSpPr>
        <p:spPr bwMode="auto">
          <a:xfrm>
            <a:off x="2300288" y="3259138"/>
            <a:ext cx="2754312" cy="11112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2532" name="Rectangle 180"/>
          <p:cNvSpPr>
            <a:spLocks noChangeArrowheads="1"/>
          </p:cNvSpPr>
          <p:nvPr/>
        </p:nvSpPr>
        <p:spPr bwMode="auto">
          <a:xfrm>
            <a:off x="4953000" y="6096000"/>
            <a:ext cx="185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Q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612533" name="Rectangle 181"/>
          <p:cNvSpPr>
            <a:spLocks noChangeArrowheads="1"/>
          </p:cNvSpPr>
          <p:nvPr/>
        </p:nvSpPr>
        <p:spPr bwMode="auto">
          <a:xfrm>
            <a:off x="5113338" y="614838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12534" name="Rectangle 182"/>
          <p:cNvSpPr>
            <a:spLocks noChangeArrowheads="1"/>
          </p:cNvSpPr>
          <p:nvPr/>
        </p:nvSpPr>
        <p:spPr bwMode="auto">
          <a:xfrm>
            <a:off x="4186238" y="6035675"/>
            <a:ext cx="185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Q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612535" name="Rectangle 183"/>
          <p:cNvSpPr>
            <a:spLocks noChangeArrowheads="1"/>
          </p:cNvSpPr>
          <p:nvPr/>
        </p:nvSpPr>
        <p:spPr bwMode="auto">
          <a:xfrm>
            <a:off x="4379913" y="614838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12536" name="Rectangle 184"/>
          <p:cNvSpPr>
            <a:spLocks noChangeArrowheads="1"/>
          </p:cNvSpPr>
          <p:nvPr/>
        </p:nvSpPr>
        <p:spPr bwMode="auto">
          <a:xfrm>
            <a:off x="1839913" y="3108325"/>
            <a:ext cx="1353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P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612537" name="Rectangle 185"/>
          <p:cNvSpPr>
            <a:spLocks noChangeArrowheads="1"/>
          </p:cNvSpPr>
          <p:nvPr/>
        </p:nvSpPr>
        <p:spPr bwMode="auto">
          <a:xfrm>
            <a:off x="1989138" y="322103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12538" name="Rectangle 186"/>
          <p:cNvSpPr>
            <a:spLocks noChangeArrowheads="1"/>
          </p:cNvSpPr>
          <p:nvPr/>
        </p:nvSpPr>
        <p:spPr bwMode="auto">
          <a:xfrm>
            <a:off x="1839913" y="4364038"/>
            <a:ext cx="1353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P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612539" name="Rectangle 187"/>
          <p:cNvSpPr>
            <a:spLocks noChangeArrowheads="1"/>
          </p:cNvSpPr>
          <p:nvPr/>
        </p:nvSpPr>
        <p:spPr bwMode="auto">
          <a:xfrm>
            <a:off x="1989138" y="447516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12540" name="Rectangle 188"/>
          <p:cNvSpPr>
            <a:spLocks noChangeArrowheads="1"/>
          </p:cNvSpPr>
          <p:nvPr/>
        </p:nvSpPr>
        <p:spPr bwMode="auto">
          <a:xfrm>
            <a:off x="5938838" y="2027238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612541" name="Rectangle 189"/>
          <p:cNvSpPr>
            <a:spLocks noChangeArrowheads="1"/>
          </p:cNvSpPr>
          <p:nvPr/>
        </p:nvSpPr>
        <p:spPr bwMode="auto">
          <a:xfrm>
            <a:off x="6076950" y="214153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12542" name="Rectangle 190"/>
          <p:cNvSpPr>
            <a:spLocks noChangeArrowheads="1"/>
          </p:cNvSpPr>
          <p:nvPr/>
        </p:nvSpPr>
        <p:spPr bwMode="auto">
          <a:xfrm>
            <a:off x="6507163" y="4887913"/>
            <a:ext cx="1627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612543" name="Rectangle 191"/>
          <p:cNvSpPr>
            <a:spLocks noChangeArrowheads="1"/>
          </p:cNvSpPr>
          <p:nvPr/>
        </p:nvSpPr>
        <p:spPr bwMode="auto">
          <a:xfrm>
            <a:off x="6694488" y="500538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12544" name="Rectangle 192"/>
          <p:cNvSpPr>
            <a:spLocks noChangeArrowheads="1"/>
          </p:cNvSpPr>
          <p:nvPr/>
        </p:nvSpPr>
        <p:spPr bwMode="auto">
          <a:xfrm>
            <a:off x="4664075" y="5095875"/>
            <a:ext cx="1627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612545" name="Rectangle 193"/>
          <p:cNvSpPr>
            <a:spLocks noChangeArrowheads="1"/>
          </p:cNvSpPr>
          <p:nvPr/>
        </p:nvSpPr>
        <p:spPr bwMode="auto">
          <a:xfrm>
            <a:off x="4854575" y="52133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12546" name="Rectangle 194"/>
          <p:cNvSpPr>
            <a:spLocks noChangeArrowheads="1"/>
          </p:cNvSpPr>
          <p:nvPr/>
        </p:nvSpPr>
        <p:spPr bwMode="auto">
          <a:xfrm>
            <a:off x="6534150" y="2027238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612547" name="Rectangle 195"/>
          <p:cNvSpPr>
            <a:spLocks noChangeArrowheads="1"/>
          </p:cNvSpPr>
          <p:nvPr/>
        </p:nvSpPr>
        <p:spPr bwMode="auto">
          <a:xfrm>
            <a:off x="6675438" y="214153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12548" name="Rectangle 196"/>
          <p:cNvSpPr>
            <a:spLocks noChangeArrowheads="1"/>
          </p:cNvSpPr>
          <p:nvPr/>
        </p:nvSpPr>
        <p:spPr bwMode="auto">
          <a:xfrm>
            <a:off x="4179888" y="4059238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612549" name="Rectangle 197"/>
          <p:cNvSpPr>
            <a:spLocks noChangeArrowheads="1"/>
          </p:cNvSpPr>
          <p:nvPr/>
        </p:nvSpPr>
        <p:spPr bwMode="auto">
          <a:xfrm>
            <a:off x="4318000" y="417036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12550" name="Rectangle 198"/>
          <p:cNvSpPr>
            <a:spLocks noChangeArrowheads="1"/>
          </p:cNvSpPr>
          <p:nvPr/>
        </p:nvSpPr>
        <p:spPr bwMode="auto">
          <a:xfrm>
            <a:off x="4916488" y="2782888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612551" name="Rectangle 199"/>
          <p:cNvSpPr>
            <a:spLocks noChangeArrowheads="1"/>
          </p:cNvSpPr>
          <p:nvPr/>
        </p:nvSpPr>
        <p:spPr bwMode="auto">
          <a:xfrm>
            <a:off x="5056188" y="290036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12552" name="Line 200"/>
          <p:cNvSpPr>
            <a:spLocks noChangeShapeType="1"/>
          </p:cNvSpPr>
          <p:nvPr/>
        </p:nvSpPr>
        <p:spPr bwMode="auto">
          <a:xfrm flipH="1">
            <a:off x="5734050" y="2813050"/>
            <a:ext cx="252413" cy="0"/>
          </a:xfrm>
          <a:prstGeom prst="line">
            <a:avLst/>
          </a:prstGeom>
          <a:noFill/>
          <a:ln w="444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2553" name="Freeform 201"/>
          <p:cNvSpPr>
            <a:spLocks/>
          </p:cNvSpPr>
          <p:nvPr/>
        </p:nvSpPr>
        <p:spPr bwMode="auto">
          <a:xfrm>
            <a:off x="5583238" y="2759075"/>
            <a:ext cx="204787" cy="107950"/>
          </a:xfrm>
          <a:custGeom>
            <a:avLst/>
            <a:gdLst>
              <a:gd name="T0" fmla="*/ 23 w 29"/>
              <a:gd name="T1" fmla="*/ 9 h 18"/>
              <a:gd name="T2" fmla="*/ 29 w 29"/>
              <a:gd name="T3" fmla="*/ 17 h 18"/>
              <a:gd name="T4" fmla="*/ 28 w 29"/>
              <a:gd name="T5" fmla="*/ 18 h 18"/>
              <a:gd name="T6" fmla="*/ 14 w 29"/>
              <a:gd name="T7" fmla="*/ 12 h 18"/>
              <a:gd name="T8" fmla="*/ 0 w 29"/>
              <a:gd name="T9" fmla="*/ 9 h 18"/>
              <a:gd name="T10" fmla="*/ 14 w 29"/>
              <a:gd name="T11" fmla="*/ 6 h 18"/>
              <a:gd name="T12" fmla="*/ 28 w 29"/>
              <a:gd name="T13" fmla="*/ 0 h 18"/>
              <a:gd name="T14" fmla="*/ 29 w 29"/>
              <a:gd name="T15" fmla="*/ 0 h 18"/>
              <a:gd name="T16" fmla="*/ 23 w 29"/>
              <a:gd name="T17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18">
                <a:moveTo>
                  <a:pt x="23" y="9"/>
                </a:moveTo>
                <a:cubicBezTo>
                  <a:pt x="29" y="17"/>
                  <a:pt x="29" y="17"/>
                  <a:pt x="29" y="17"/>
                </a:cubicBezTo>
                <a:cubicBezTo>
                  <a:pt x="28" y="18"/>
                  <a:pt x="28" y="18"/>
                  <a:pt x="28" y="18"/>
                </a:cubicBezTo>
                <a:cubicBezTo>
                  <a:pt x="14" y="12"/>
                  <a:pt x="14" y="12"/>
                  <a:pt x="14" y="12"/>
                </a:cubicBezTo>
                <a:cubicBezTo>
                  <a:pt x="9" y="11"/>
                  <a:pt x="4" y="10"/>
                  <a:pt x="0" y="9"/>
                </a:cubicBezTo>
                <a:cubicBezTo>
                  <a:pt x="4" y="8"/>
                  <a:pt x="9" y="7"/>
                  <a:pt x="14" y="6"/>
                </a:cubicBezTo>
                <a:cubicBezTo>
                  <a:pt x="28" y="0"/>
                  <a:pt x="28" y="0"/>
                  <a:pt x="28" y="0"/>
                </a:cubicBezTo>
                <a:cubicBezTo>
                  <a:pt x="29" y="0"/>
                  <a:pt x="29" y="0"/>
                  <a:pt x="29" y="0"/>
                </a:cubicBezTo>
                <a:lnTo>
                  <a:pt x="23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2554" name="Freeform 202"/>
          <p:cNvSpPr>
            <a:spLocks/>
          </p:cNvSpPr>
          <p:nvPr/>
        </p:nvSpPr>
        <p:spPr bwMode="auto">
          <a:xfrm>
            <a:off x="2206625" y="1601788"/>
            <a:ext cx="5337175" cy="4410075"/>
          </a:xfrm>
          <a:custGeom>
            <a:avLst/>
            <a:gdLst>
              <a:gd name="T0" fmla="*/ 2697 w 2697"/>
              <a:gd name="T1" fmla="*/ 2606 h 2606"/>
              <a:gd name="T2" fmla="*/ 0 w 2697"/>
              <a:gd name="T3" fmla="*/ 2606 h 2606"/>
              <a:gd name="T4" fmla="*/ 0 w 2697"/>
              <a:gd name="T5" fmla="*/ 0 h 2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97" h="2606">
                <a:moveTo>
                  <a:pt x="2697" y="2606"/>
                </a:moveTo>
                <a:lnTo>
                  <a:pt x="0" y="2606"/>
                </a:lnTo>
                <a:lnTo>
                  <a:pt x="0" y="0"/>
                </a:lnTo>
              </a:path>
            </a:pathLst>
          </a:custGeom>
          <a:noFill/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2555" name="Line 203"/>
          <p:cNvSpPr>
            <a:spLocks noChangeShapeType="1"/>
          </p:cNvSpPr>
          <p:nvPr/>
        </p:nvSpPr>
        <p:spPr bwMode="auto">
          <a:xfrm flipH="1" flipV="1">
            <a:off x="2349500" y="2649538"/>
            <a:ext cx="2562225" cy="2435225"/>
          </a:xfrm>
          <a:prstGeom prst="line">
            <a:avLst/>
          </a:prstGeom>
          <a:noFill/>
          <a:ln w="44450">
            <a:solidFill>
              <a:srgbClr val="AEC5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2556" name="Line 204"/>
          <p:cNvSpPr>
            <a:spLocks noChangeShapeType="1"/>
          </p:cNvSpPr>
          <p:nvPr/>
        </p:nvSpPr>
        <p:spPr bwMode="auto">
          <a:xfrm flipV="1">
            <a:off x="2744788" y="2346325"/>
            <a:ext cx="3241675" cy="3082925"/>
          </a:xfrm>
          <a:prstGeom prst="line">
            <a:avLst/>
          </a:prstGeom>
          <a:noFill/>
          <a:ln w="44450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2557" name="Line 205"/>
          <p:cNvSpPr>
            <a:spLocks noChangeShapeType="1"/>
          </p:cNvSpPr>
          <p:nvPr/>
        </p:nvSpPr>
        <p:spPr bwMode="auto">
          <a:xfrm flipV="1">
            <a:off x="3284538" y="2346325"/>
            <a:ext cx="3289300" cy="3132138"/>
          </a:xfrm>
          <a:prstGeom prst="line">
            <a:avLst/>
          </a:prstGeom>
          <a:noFill/>
          <a:ln w="44450">
            <a:solidFill>
              <a:srgbClr val="FAC0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2558" name="Oval 206"/>
          <p:cNvSpPr>
            <a:spLocks noChangeArrowheads="1"/>
          </p:cNvSpPr>
          <p:nvPr/>
        </p:nvSpPr>
        <p:spPr bwMode="auto">
          <a:xfrm>
            <a:off x="4232275" y="4448175"/>
            <a:ext cx="141288" cy="1222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2559" name="Line 207"/>
          <p:cNvSpPr>
            <a:spLocks noChangeShapeType="1"/>
          </p:cNvSpPr>
          <p:nvPr/>
        </p:nvSpPr>
        <p:spPr bwMode="auto">
          <a:xfrm>
            <a:off x="5392738" y="2238375"/>
            <a:ext cx="439737" cy="490538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2560" name="Line 208"/>
          <p:cNvSpPr>
            <a:spLocks noChangeShapeType="1"/>
          </p:cNvSpPr>
          <p:nvPr/>
        </p:nvSpPr>
        <p:spPr bwMode="auto">
          <a:xfrm>
            <a:off x="4719638" y="4757738"/>
            <a:ext cx="1614487" cy="0"/>
          </a:xfrm>
          <a:prstGeom prst="line">
            <a:avLst/>
          </a:prstGeom>
          <a:noFill/>
          <a:ln w="444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2561" name="Freeform 209"/>
          <p:cNvSpPr>
            <a:spLocks/>
          </p:cNvSpPr>
          <p:nvPr/>
        </p:nvSpPr>
        <p:spPr bwMode="auto">
          <a:xfrm>
            <a:off x="6276975" y="4703763"/>
            <a:ext cx="212725" cy="101600"/>
          </a:xfrm>
          <a:custGeom>
            <a:avLst/>
            <a:gdLst>
              <a:gd name="T0" fmla="*/ 6 w 30"/>
              <a:gd name="T1" fmla="*/ 9 h 17"/>
              <a:gd name="T2" fmla="*/ 0 w 30"/>
              <a:gd name="T3" fmla="*/ 0 h 17"/>
              <a:gd name="T4" fmla="*/ 1 w 30"/>
              <a:gd name="T5" fmla="*/ 0 h 17"/>
              <a:gd name="T6" fmla="*/ 15 w 30"/>
              <a:gd name="T7" fmla="*/ 5 h 17"/>
              <a:gd name="T8" fmla="*/ 30 w 30"/>
              <a:gd name="T9" fmla="*/ 9 h 17"/>
              <a:gd name="T10" fmla="*/ 15 w 30"/>
              <a:gd name="T11" fmla="*/ 12 h 17"/>
              <a:gd name="T12" fmla="*/ 1 w 30"/>
              <a:gd name="T13" fmla="*/ 17 h 17"/>
              <a:gd name="T14" fmla="*/ 0 w 30"/>
              <a:gd name="T15" fmla="*/ 17 h 17"/>
              <a:gd name="T16" fmla="*/ 6 w 30"/>
              <a:gd name="T17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" h="17">
                <a:moveTo>
                  <a:pt x="6" y="9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5" y="5"/>
                  <a:pt x="15" y="5"/>
                  <a:pt x="15" y="5"/>
                </a:cubicBezTo>
                <a:cubicBezTo>
                  <a:pt x="20" y="6"/>
                  <a:pt x="25" y="7"/>
                  <a:pt x="30" y="9"/>
                </a:cubicBezTo>
                <a:cubicBezTo>
                  <a:pt x="25" y="10"/>
                  <a:pt x="20" y="11"/>
                  <a:pt x="15" y="12"/>
                </a:cubicBezTo>
                <a:cubicBezTo>
                  <a:pt x="1" y="17"/>
                  <a:pt x="1" y="17"/>
                  <a:pt x="1" y="17"/>
                </a:cubicBezTo>
                <a:cubicBezTo>
                  <a:pt x="0" y="17"/>
                  <a:pt x="0" y="17"/>
                  <a:pt x="0" y="17"/>
                </a:cubicBezTo>
                <a:lnTo>
                  <a:pt x="6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2562" name="Line 210"/>
          <p:cNvSpPr>
            <a:spLocks noChangeShapeType="1"/>
          </p:cNvSpPr>
          <p:nvPr/>
        </p:nvSpPr>
        <p:spPr bwMode="auto">
          <a:xfrm>
            <a:off x="5335588" y="4835525"/>
            <a:ext cx="128587" cy="455613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2563" name="Rectangle 211"/>
          <p:cNvSpPr>
            <a:spLocks noChangeArrowheads="1"/>
          </p:cNvSpPr>
          <p:nvPr/>
        </p:nvSpPr>
        <p:spPr bwMode="auto">
          <a:xfrm>
            <a:off x="2362200" y="1232356"/>
            <a:ext cx="51054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(a) </a:t>
            </a:r>
            <a:r>
              <a:rPr lang="en-US" sz="1400" b="1" dirty="0">
                <a:solidFill>
                  <a:srgbClr val="000000"/>
                </a:solidFill>
                <a:latin typeface="Century Gothic"/>
                <a:cs typeface="Century Gothic"/>
              </a:rPr>
              <a:t>One possible outcome: </a:t>
            </a:r>
            <a:r>
              <a:rPr lang="en-US" sz="1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Price rises, quantity rises.</a:t>
            </a:r>
            <a:endParaRPr lang="en-US" sz="1400" b="1" dirty="0">
              <a:latin typeface="Century Gothic"/>
              <a:cs typeface="Century Gothic"/>
            </a:endParaRPr>
          </a:p>
        </p:txBody>
      </p:sp>
      <p:sp>
        <p:nvSpPr>
          <p:cNvPr id="612564" name="Freeform 212"/>
          <p:cNvSpPr>
            <a:spLocks/>
          </p:cNvSpPr>
          <p:nvPr/>
        </p:nvSpPr>
        <p:spPr bwMode="auto">
          <a:xfrm>
            <a:off x="5151438" y="5260975"/>
            <a:ext cx="1565275" cy="574675"/>
          </a:xfrm>
          <a:custGeom>
            <a:avLst/>
            <a:gdLst>
              <a:gd name="T0" fmla="*/ 221 w 221"/>
              <a:gd name="T1" fmla="*/ 79 h 95"/>
              <a:gd name="T2" fmla="*/ 205 w 221"/>
              <a:gd name="T3" fmla="*/ 95 h 95"/>
              <a:gd name="T4" fmla="*/ 16 w 221"/>
              <a:gd name="T5" fmla="*/ 95 h 95"/>
              <a:gd name="T6" fmla="*/ 0 w 221"/>
              <a:gd name="T7" fmla="*/ 79 h 95"/>
              <a:gd name="T8" fmla="*/ 0 w 221"/>
              <a:gd name="T9" fmla="*/ 16 h 95"/>
              <a:gd name="T10" fmla="*/ 16 w 221"/>
              <a:gd name="T11" fmla="*/ 0 h 95"/>
              <a:gd name="T12" fmla="*/ 205 w 221"/>
              <a:gd name="T13" fmla="*/ 0 h 95"/>
              <a:gd name="T14" fmla="*/ 221 w 221"/>
              <a:gd name="T15" fmla="*/ 16 h 95"/>
              <a:gd name="T16" fmla="*/ 221 w 221"/>
              <a:gd name="T17" fmla="*/ 7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1" h="95">
                <a:moveTo>
                  <a:pt x="221" y="79"/>
                </a:moveTo>
                <a:cubicBezTo>
                  <a:pt x="221" y="87"/>
                  <a:pt x="214" y="95"/>
                  <a:pt x="205" y="95"/>
                </a:cubicBezTo>
                <a:cubicBezTo>
                  <a:pt x="16" y="95"/>
                  <a:pt x="16" y="95"/>
                  <a:pt x="16" y="95"/>
                </a:cubicBezTo>
                <a:cubicBezTo>
                  <a:pt x="7" y="95"/>
                  <a:pt x="0" y="87"/>
                  <a:pt x="0" y="79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05" y="0"/>
                  <a:pt x="205" y="0"/>
                  <a:pt x="205" y="0"/>
                </a:cubicBezTo>
                <a:cubicBezTo>
                  <a:pt x="214" y="0"/>
                  <a:pt x="221" y="7"/>
                  <a:pt x="221" y="16"/>
                </a:cubicBezTo>
                <a:lnTo>
                  <a:pt x="221" y="79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2565" name="Line 213"/>
          <p:cNvSpPr>
            <a:spLocks noChangeShapeType="1"/>
          </p:cNvSpPr>
          <p:nvPr/>
        </p:nvSpPr>
        <p:spPr bwMode="auto">
          <a:xfrm flipH="1" flipV="1">
            <a:off x="3616325" y="1905000"/>
            <a:ext cx="3078163" cy="2925763"/>
          </a:xfrm>
          <a:prstGeom prst="line">
            <a:avLst/>
          </a:prstGeom>
          <a:noFill/>
          <a:ln w="44450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2566" name="Oval 214"/>
          <p:cNvSpPr>
            <a:spLocks noChangeArrowheads="1"/>
          </p:cNvSpPr>
          <p:nvPr/>
        </p:nvSpPr>
        <p:spPr bwMode="auto">
          <a:xfrm>
            <a:off x="4967288" y="3194050"/>
            <a:ext cx="142875" cy="1222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2567" name="Line 215"/>
          <p:cNvSpPr>
            <a:spLocks noChangeShapeType="1"/>
          </p:cNvSpPr>
          <p:nvPr/>
        </p:nvSpPr>
        <p:spPr bwMode="auto">
          <a:xfrm flipV="1">
            <a:off x="1973263" y="3522663"/>
            <a:ext cx="0" cy="847725"/>
          </a:xfrm>
          <a:prstGeom prst="line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2568" name="Freeform 216"/>
          <p:cNvSpPr>
            <a:spLocks/>
          </p:cNvSpPr>
          <p:nvPr/>
        </p:nvSpPr>
        <p:spPr bwMode="auto">
          <a:xfrm>
            <a:off x="1924050" y="3435350"/>
            <a:ext cx="100013" cy="115888"/>
          </a:xfrm>
          <a:custGeom>
            <a:avLst/>
            <a:gdLst>
              <a:gd name="T0" fmla="*/ 7 w 14"/>
              <a:gd name="T1" fmla="*/ 16 h 19"/>
              <a:gd name="T2" fmla="*/ 1 w 14"/>
              <a:gd name="T3" fmla="*/ 19 h 19"/>
              <a:gd name="T4" fmla="*/ 0 w 14"/>
              <a:gd name="T5" fmla="*/ 19 h 19"/>
              <a:gd name="T6" fmla="*/ 5 w 14"/>
              <a:gd name="T7" fmla="*/ 10 h 19"/>
              <a:gd name="T8" fmla="*/ 7 w 14"/>
              <a:gd name="T9" fmla="*/ 0 h 19"/>
              <a:gd name="T10" fmla="*/ 9 w 14"/>
              <a:gd name="T11" fmla="*/ 10 h 19"/>
              <a:gd name="T12" fmla="*/ 14 w 14"/>
              <a:gd name="T13" fmla="*/ 19 h 19"/>
              <a:gd name="T14" fmla="*/ 14 w 14"/>
              <a:gd name="T15" fmla="*/ 19 h 19"/>
              <a:gd name="T16" fmla="*/ 7 w 14"/>
              <a:gd name="T17" fmla="*/ 16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" h="19">
                <a:moveTo>
                  <a:pt x="7" y="16"/>
                </a:moveTo>
                <a:cubicBezTo>
                  <a:pt x="1" y="19"/>
                  <a:pt x="1" y="19"/>
                  <a:pt x="1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6"/>
                  <a:pt x="6" y="3"/>
                  <a:pt x="7" y="0"/>
                </a:cubicBezTo>
                <a:cubicBezTo>
                  <a:pt x="8" y="3"/>
                  <a:pt x="9" y="6"/>
                  <a:pt x="9" y="10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9"/>
                  <a:pt x="14" y="19"/>
                  <a:pt x="14" y="19"/>
                </a:cubicBezTo>
                <a:lnTo>
                  <a:pt x="7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2569" name="Line 217"/>
          <p:cNvSpPr>
            <a:spLocks noChangeShapeType="1"/>
          </p:cNvSpPr>
          <p:nvPr/>
        </p:nvSpPr>
        <p:spPr bwMode="auto">
          <a:xfrm>
            <a:off x="4473575" y="6181725"/>
            <a:ext cx="381000" cy="0"/>
          </a:xfrm>
          <a:prstGeom prst="line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2570" name="Freeform 218"/>
          <p:cNvSpPr>
            <a:spLocks/>
          </p:cNvSpPr>
          <p:nvPr/>
        </p:nvSpPr>
        <p:spPr bwMode="auto">
          <a:xfrm>
            <a:off x="4756150" y="6138863"/>
            <a:ext cx="155575" cy="84137"/>
          </a:xfrm>
          <a:custGeom>
            <a:avLst/>
            <a:gdLst>
              <a:gd name="T0" fmla="*/ 4 w 22"/>
              <a:gd name="T1" fmla="*/ 7 h 14"/>
              <a:gd name="T2" fmla="*/ 0 w 22"/>
              <a:gd name="T3" fmla="*/ 1 h 14"/>
              <a:gd name="T4" fmla="*/ 0 w 22"/>
              <a:gd name="T5" fmla="*/ 0 h 14"/>
              <a:gd name="T6" fmla="*/ 11 w 22"/>
              <a:gd name="T7" fmla="*/ 5 h 14"/>
              <a:gd name="T8" fmla="*/ 22 w 22"/>
              <a:gd name="T9" fmla="*/ 7 h 14"/>
              <a:gd name="T10" fmla="*/ 11 w 22"/>
              <a:gd name="T11" fmla="*/ 10 h 14"/>
              <a:gd name="T12" fmla="*/ 0 w 22"/>
              <a:gd name="T13" fmla="*/ 14 h 14"/>
              <a:gd name="T14" fmla="*/ 0 w 22"/>
              <a:gd name="T15" fmla="*/ 14 h 14"/>
              <a:gd name="T16" fmla="*/ 4 w 22"/>
              <a:gd name="T17" fmla="*/ 7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" h="14">
                <a:moveTo>
                  <a:pt x="4" y="7"/>
                </a:move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11" y="5"/>
                  <a:pt x="11" y="5"/>
                  <a:pt x="11" y="5"/>
                </a:cubicBezTo>
                <a:cubicBezTo>
                  <a:pt x="14" y="5"/>
                  <a:pt x="18" y="6"/>
                  <a:pt x="22" y="7"/>
                </a:cubicBezTo>
                <a:cubicBezTo>
                  <a:pt x="18" y="8"/>
                  <a:pt x="14" y="9"/>
                  <a:pt x="11" y="10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lnTo>
                  <a:pt x="4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2571" name="Freeform 219"/>
          <p:cNvSpPr>
            <a:spLocks/>
          </p:cNvSpPr>
          <p:nvPr/>
        </p:nvSpPr>
        <p:spPr bwMode="auto">
          <a:xfrm>
            <a:off x="4114800" y="1600200"/>
            <a:ext cx="1524000" cy="533400"/>
          </a:xfrm>
          <a:custGeom>
            <a:avLst/>
            <a:gdLst>
              <a:gd name="T0" fmla="*/ 174 w 174"/>
              <a:gd name="T1" fmla="*/ 118 h 134"/>
              <a:gd name="T2" fmla="*/ 158 w 174"/>
              <a:gd name="T3" fmla="*/ 134 h 134"/>
              <a:gd name="T4" fmla="*/ 16 w 174"/>
              <a:gd name="T5" fmla="*/ 134 h 134"/>
              <a:gd name="T6" fmla="*/ 0 w 174"/>
              <a:gd name="T7" fmla="*/ 118 h 134"/>
              <a:gd name="T8" fmla="*/ 0 w 174"/>
              <a:gd name="T9" fmla="*/ 16 h 134"/>
              <a:gd name="T10" fmla="*/ 16 w 174"/>
              <a:gd name="T11" fmla="*/ 0 h 134"/>
              <a:gd name="T12" fmla="*/ 158 w 174"/>
              <a:gd name="T13" fmla="*/ 0 h 134"/>
              <a:gd name="T14" fmla="*/ 174 w 174"/>
              <a:gd name="T15" fmla="*/ 16 h 134"/>
              <a:gd name="T16" fmla="*/ 174 w 174"/>
              <a:gd name="T17" fmla="*/ 118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4" h="134">
                <a:moveTo>
                  <a:pt x="174" y="118"/>
                </a:moveTo>
                <a:cubicBezTo>
                  <a:pt x="174" y="127"/>
                  <a:pt x="167" y="134"/>
                  <a:pt x="158" y="134"/>
                </a:cubicBezTo>
                <a:cubicBezTo>
                  <a:pt x="16" y="134"/>
                  <a:pt x="16" y="134"/>
                  <a:pt x="16" y="134"/>
                </a:cubicBezTo>
                <a:cubicBezTo>
                  <a:pt x="7" y="134"/>
                  <a:pt x="0" y="127"/>
                  <a:pt x="0" y="118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8"/>
                  <a:pt x="7" y="0"/>
                  <a:pt x="16" y="0"/>
                </a:cubicBezTo>
                <a:cubicBezTo>
                  <a:pt x="158" y="0"/>
                  <a:pt x="158" y="0"/>
                  <a:pt x="158" y="0"/>
                </a:cubicBezTo>
                <a:cubicBezTo>
                  <a:pt x="167" y="0"/>
                  <a:pt x="174" y="8"/>
                  <a:pt x="174" y="16"/>
                </a:cubicBezTo>
                <a:lnTo>
                  <a:pt x="174" y="118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8930" name="TextBox 29"/>
          <p:cNvSpPr txBox="1">
            <a:spLocks noChangeArrowheads="1"/>
          </p:cNvSpPr>
          <p:nvPr/>
        </p:nvSpPr>
        <p:spPr bwMode="auto">
          <a:xfrm>
            <a:off x="685800" y="1563688"/>
            <a:ext cx="1423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Price of cotton</a:t>
            </a:r>
          </a:p>
        </p:txBody>
      </p:sp>
      <p:sp>
        <p:nvSpPr>
          <p:cNvPr id="2" name="TextBox 29"/>
          <p:cNvSpPr txBox="1">
            <a:spLocks noChangeArrowheads="1"/>
          </p:cNvSpPr>
          <p:nvPr/>
        </p:nvSpPr>
        <p:spPr bwMode="auto">
          <a:xfrm>
            <a:off x="4038600" y="1600200"/>
            <a:ext cx="160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Small decrease in supply</a:t>
            </a:r>
          </a:p>
        </p:txBody>
      </p:sp>
      <p:sp>
        <p:nvSpPr>
          <p:cNvPr id="3" name="TextBox 29"/>
          <p:cNvSpPr txBox="1">
            <a:spLocks noChangeArrowheads="1"/>
          </p:cNvSpPr>
          <p:nvPr/>
        </p:nvSpPr>
        <p:spPr bwMode="auto">
          <a:xfrm>
            <a:off x="5029200" y="5257800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Large increase in demand</a:t>
            </a:r>
          </a:p>
        </p:txBody>
      </p:sp>
      <p:cxnSp>
        <p:nvCxnSpPr>
          <p:cNvPr id="612576" name="Straight Connector 86"/>
          <p:cNvCxnSpPr>
            <a:cxnSpLocks noChangeShapeType="1"/>
          </p:cNvCxnSpPr>
          <p:nvPr/>
        </p:nvCxnSpPr>
        <p:spPr bwMode="auto">
          <a:xfrm>
            <a:off x="4294188" y="4570413"/>
            <a:ext cx="0" cy="1381125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943282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2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1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1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1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1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1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1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1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1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1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1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1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1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1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1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1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1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1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1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1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1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388" grpId="0"/>
      <p:bldP spid="612479" grpId="0"/>
      <p:bldP spid="548931" grpId="0"/>
      <p:bldP spid="612532" grpId="0"/>
      <p:bldP spid="612533" grpId="0"/>
      <p:bldP spid="612534" grpId="0"/>
      <p:bldP spid="612535" grpId="0"/>
      <p:bldP spid="612537" grpId="0"/>
      <p:bldP spid="612538" grpId="0"/>
      <p:bldP spid="612539" grpId="0"/>
      <p:bldP spid="612540" grpId="0"/>
      <p:bldP spid="612541" grpId="0"/>
      <p:bldP spid="612542" grpId="0"/>
      <p:bldP spid="612543" grpId="0"/>
      <p:bldP spid="612544" grpId="0"/>
      <p:bldP spid="612545" grpId="0"/>
      <p:bldP spid="612546" grpId="0"/>
      <p:bldP spid="612547" grpId="0"/>
      <p:bldP spid="612548" grpId="0"/>
      <p:bldP spid="612549" grpId="0"/>
      <p:bldP spid="612550" grpId="0"/>
      <p:bldP spid="612551" grpId="0"/>
      <p:bldP spid="612552" grpId="0" animBg="1"/>
      <p:bldP spid="612553" grpId="0" animBg="1"/>
      <p:bldP spid="612554" grpId="0" animBg="1"/>
      <p:bldP spid="612555" grpId="0" animBg="1"/>
      <p:bldP spid="612556" grpId="0" animBg="1"/>
      <p:bldP spid="612557" grpId="0" animBg="1"/>
      <p:bldP spid="612558" grpId="0" animBg="1"/>
      <p:bldP spid="612559" grpId="0" animBg="1"/>
      <p:bldP spid="612560" grpId="0" animBg="1"/>
      <p:bldP spid="612561" grpId="0" animBg="1"/>
      <p:bldP spid="612562" grpId="0" animBg="1"/>
      <p:bldP spid="612563" grpId="0"/>
      <p:bldP spid="612564" grpId="0" animBg="1"/>
      <p:bldP spid="612565" grpId="0" animBg="1"/>
      <p:bldP spid="612566" grpId="0" animBg="1"/>
      <p:bldP spid="612567" grpId="0" animBg="1"/>
      <p:bldP spid="612568" grpId="0" animBg="1"/>
      <p:bldP spid="612569" grpId="0" animBg="1"/>
      <p:bldP spid="612570" grpId="0" animBg="1"/>
      <p:bldP spid="612571" grpId="0" animBg="1"/>
      <p:bldP spid="548930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6" descr="Money0616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674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itle 4"/>
          <p:cNvSpPr>
            <a:spLocks noGrp="1"/>
          </p:cNvSpPr>
          <p:nvPr>
            <p:ph type="title"/>
          </p:nvPr>
        </p:nvSpPr>
        <p:spPr bwMode="auto">
          <a:solidFill>
            <a:schemeClr val="bg1">
              <a:alpha val="47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9BBB59"/>
                </a:solidFill>
              </a:rPr>
              <a:t>DEMAND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667000"/>
            <a:ext cx="6477000" cy="3733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ea typeface="ＭＳ Ｐゴシック"/>
                <a:cs typeface="Arial" pitchFamily="34" charset="0"/>
              </a:rPr>
              <a:t>Demand represents the behavior of buyers.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ea typeface="ＭＳ Ｐゴシック"/>
                <a:cs typeface="Arial" pitchFamily="34" charset="0"/>
              </a:rPr>
              <a:t>A </a:t>
            </a:r>
            <a:r>
              <a:rPr lang="en-US" sz="2800" dirty="0" smtClean="0">
                <a:solidFill>
                  <a:srgbClr val="990033"/>
                </a:solidFill>
                <a:ea typeface="ＭＳ Ｐゴシック"/>
                <a:cs typeface="Arial" pitchFamily="34" charset="0"/>
              </a:rPr>
              <a:t>demand curve </a:t>
            </a:r>
            <a:r>
              <a:rPr lang="en-US" sz="2800" dirty="0" smtClean="0">
                <a:ea typeface="ＭＳ Ｐゴシック"/>
                <a:cs typeface="Arial" pitchFamily="34" charset="0"/>
              </a:rPr>
              <a:t>shows the quantity demanded at various prices.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ea typeface="ＭＳ Ｐゴシック"/>
                <a:cs typeface="Arial" pitchFamily="34" charset="0"/>
              </a:rPr>
              <a:t>The </a:t>
            </a:r>
            <a:r>
              <a:rPr lang="en-US" sz="2800" dirty="0" smtClean="0">
                <a:solidFill>
                  <a:srgbClr val="990033"/>
                </a:solidFill>
                <a:ea typeface="ＭＳ Ｐゴシック"/>
                <a:cs typeface="Arial" pitchFamily="34" charset="0"/>
              </a:rPr>
              <a:t>quantity demanded</a:t>
            </a:r>
            <a:r>
              <a:rPr lang="en-US" sz="2800" dirty="0">
                <a:solidFill>
                  <a:srgbClr val="990033"/>
                </a:solidFill>
                <a:ea typeface="ＭＳ Ｐゴシック"/>
                <a:cs typeface="Arial" pitchFamily="34" charset="0"/>
              </a:rPr>
              <a:t>:</a:t>
            </a:r>
            <a:r>
              <a:rPr lang="en-US" sz="2800" dirty="0">
                <a:ea typeface="ＭＳ Ｐゴシック"/>
                <a:cs typeface="Arial" pitchFamily="34" charset="0"/>
              </a:rPr>
              <a:t> </a:t>
            </a:r>
            <a:r>
              <a:rPr lang="en-US" sz="2800" dirty="0" smtClean="0">
                <a:ea typeface="ＭＳ Ｐゴシック"/>
                <a:cs typeface="Arial" pitchFamily="34" charset="0"/>
              </a:rPr>
              <a:t>the quantity that buyers are willing (and able) to purchase at a particular price.</a:t>
            </a:r>
          </a:p>
          <a:p>
            <a:pPr fontAlgn="auto">
              <a:spcAft>
                <a:spcPts val="0"/>
              </a:spcAft>
              <a:defRPr/>
            </a:pPr>
            <a:endParaRPr lang="en-US" sz="2800" dirty="0" smtClean="0">
              <a:ea typeface="ＭＳ Ｐゴシック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19" name="TextBox 8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1000">
              <a:latin typeface="Candara" pitchFamily="34" charset="0"/>
            </a:endParaRPr>
          </a:p>
          <a:p>
            <a:pPr eaLnBrk="1" hangingPunct="1"/>
            <a:endParaRPr lang="en-US" sz="1000">
              <a:latin typeface="Candara" pitchFamily="34" charset="0"/>
            </a:endParaRPr>
          </a:p>
        </p:txBody>
      </p:sp>
      <p:pic>
        <p:nvPicPr>
          <p:cNvPr id="9" name="Picture 2" descr="C:\The LINDAHL Files\Solina Publisher projects\Cowen Tabarrok PPTs\MICRO Hi-Res ART\Chapter 02\Cowen_UN2_PH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459" y="2209800"/>
            <a:ext cx="2308542" cy="3443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6400801" y="1617133"/>
            <a:ext cx="2743200" cy="6096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28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Arial" charset="0"/>
              <a:buNone/>
              <a:defRPr/>
            </a:pPr>
            <a:r>
              <a:rPr lang="en-US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j-ea"/>
                <a:cs typeface="Century Gothic"/>
              </a:rPr>
              <a:t>What made him buy it?</a:t>
            </a:r>
            <a:endParaRPr lang="en-US" sz="18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ea typeface="+mj-ea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03358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SIMULTANEOUS SHIFTS OF SUPPLY AND DEMAND</a:t>
            </a:r>
            <a:endParaRPr lang="en-US" sz="3600" dirty="0"/>
          </a:p>
        </p:txBody>
      </p:sp>
      <p:sp>
        <p:nvSpPr>
          <p:cNvPr id="614515" name="Text Box 115"/>
          <p:cNvSpPr txBox="1">
            <a:spLocks noChangeArrowheads="1"/>
          </p:cNvSpPr>
          <p:nvPr/>
        </p:nvSpPr>
        <p:spPr bwMode="auto">
          <a:xfrm>
            <a:off x="6477000" y="2362200"/>
            <a:ext cx="2667000" cy="9233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1588" indent="-1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>
                <a:latin typeface="Century Gothic"/>
                <a:cs typeface="Century Gothic"/>
              </a:rPr>
              <a:t>Two opposing forces determining the equilibrium </a:t>
            </a:r>
            <a:r>
              <a:rPr lang="en-US" dirty="0" smtClean="0">
                <a:latin typeface="Century Gothic"/>
                <a:cs typeface="Century Gothic"/>
              </a:rPr>
              <a:t>quantity: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614565" name="AutoShape 165"/>
          <p:cNvSpPr>
            <a:spLocks noChangeAspect="1" noChangeArrowheads="1" noTextEdit="1"/>
          </p:cNvSpPr>
          <p:nvPr/>
        </p:nvSpPr>
        <p:spPr bwMode="auto">
          <a:xfrm>
            <a:off x="6324600" y="7239000"/>
            <a:ext cx="14954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614566" name="Straight Connector 86"/>
          <p:cNvCxnSpPr>
            <a:cxnSpLocks noChangeShapeType="1"/>
          </p:cNvCxnSpPr>
          <p:nvPr/>
        </p:nvCxnSpPr>
        <p:spPr bwMode="auto">
          <a:xfrm>
            <a:off x="3894138" y="3275013"/>
            <a:ext cx="0" cy="2655887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567" name="Straight Connector 86"/>
          <p:cNvCxnSpPr>
            <a:cxnSpLocks noChangeShapeType="1"/>
          </p:cNvCxnSpPr>
          <p:nvPr/>
        </p:nvCxnSpPr>
        <p:spPr bwMode="auto">
          <a:xfrm>
            <a:off x="1895475" y="3265488"/>
            <a:ext cx="1998663" cy="9525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568" name="Straight Connector 86"/>
          <p:cNvCxnSpPr>
            <a:cxnSpLocks noChangeShapeType="1"/>
          </p:cNvCxnSpPr>
          <p:nvPr/>
        </p:nvCxnSpPr>
        <p:spPr bwMode="auto">
          <a:xfrm>
            <a:off x="4292600" y="4291013"/>
            <a:ext cx="0" cy="1639887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569" name="Straight Connector 86"/>
          <p:cNvCxnSpPr>
            <a:cxnSpLocks noChangeShapeType="1"/>
          </p:cNvCxnSpPr>
          <p:nvPr/>
        </p:nvCxnSpPr>
        <p:spPr bwMode="auto">
          <a:xfrm>
            <a:off x="1974850" y="4291013"/>
            <a:ext cx="2317750" cy="11112"/>
          </a:xfrm>
          <a:prstGeom prst="line">
            <a:avLst/>
          </a:prstGeom>
          <a:noFill/>
          <a:ln w="22225">
            <a:solidFill>
              <a:srgbClr val="9C9C9C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570" name="Rectangle 170"/>
          <p:cNvSpPr>
            <a:spLocks noChangeArrowheads="1"/>
          </p:cNvSpPr>
          <p:nvPr/>
        </p:nvSpPr>
        <p:spPr bwMode="auto">
          <a:xfrm>
            <a:off x="4267200" y="6096000"/>
            <a:ext cx="185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Q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614571" name="Rectangle 171"/>
          <p:cNvSpPr>
            <a:spLocks noChangeArrowheads="1"/>
          </p:cNvSpPr>
          <p:nvPr/>
        </p:nvSpPr>
        <p:spPr bwMode="auto">
          <a:xfrm>
            <a:off x="4419600" y="62484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14572" name="Rectangle 172"/>
          <p:cNvSpPr>
            <a:spLocks noChangeArrowheads="1"/>
          </p:cNvSpPr>
          <p:nvPr/>
        </p:nvSpPr>
        <p:spPr bwMode="auto">
          <a:xfrm>
            <a:off x="3810000" y="6096000"/>
            <a:ext cx="185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Q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614573" name="Rectangle 173"/>
          <p:cNvSpPr>
            <a:spLocks noChangeArrowheads="1"/>
          </p:cNvSpPr>
          <p:nvPr/>
        </p:nvSpPr>
        <p:spPr bwMode="auto">
          <a:xfrm>
            <a:off x="3886200" y="62484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14574" name="Rectangle 174"/>
          <p:cNvSpPr>
            <a:spLocks noChangeArrowheads="1"/>
          </p:cNvSpPr>
          <p:nvPr/>
        </p:nvSpPr>
        <p:spPr bwMode="auto">
          <a:xfrm>
            <a:off x="1503363" y="3108325"/>
            <a:ext cx="1353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P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614575" name="Rectangle 175"/>
          <p:cNvSpPr>
            <a:spLocks noChangeArrowheads="1"/>
          </p:cNvSpPr>
          <p:nvPr/>
        </p:nvSpPr>
        <p:spPr bwMode="auto">
          <a:xfrm>
            <a:off x="1639888" y="32289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14576" name="Rectangle 176"/>
          <p:cNvSpPr>
            <a:spLocks noChangeArrowheads="1"/>
          </p:cNvSpPr>
          <p:nvPr/>
        </p:nvSpPr>
        <p:spPr bwMode="auto">
          <a:xfrm>
            <a:off x="1503363" y="4149725"/>
            <a:ext cx="1353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P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614577" name="Rectangle 177"/>
          <p:cNvSpPr>
            <a:spLocks noChangeArrowheads="1"/>
          </p:cNvSpPr>
          <p:nvPr/>
        </p:nvSpPr>
        <p:spPr bwMode="auto">
          <a:xfrm>
            <a:off x="1639888" y="426878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14578" name="Rectangle 178"/>
          <p:cNvSpPr>
            <a:spLocks noChangeArrowheads="1"/>
          </p:cNvSpPr>
          <p:nvPr/>
        </p:nvSpPr>
        <p:spPr bwMode="auto">
          <a:xfrm>
            <a:off x="4976813" y="1778000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614579" name="Rectangle 179"/>
          <p:cNvSpPr>
            <a:spLocks noChangeArrowheads="1"/>
          </p:cNvSpPr>
          <p:nvPr/>
        </p:nvSpPr>
        <p:spPr bwMode="auto">
          <a:xfrm>
            <a:off x="5103813" y="189706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14580" name="Rectangle 180"/>
          <p:cNvSpPr>
            <a:spLocks noChangeArrowheads="1"/>
          </p:cNvSpPr>
          <p:nvPr/>
        </p:nvSpPr>
        <p:spPr bwMode="auto">
          <a:xfrm>
            <a:off x="5568950" y="5170488"/>
            <a:ext cx="1627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614581" name="Rectangle 181"/>
          <p:cNvSpPr>
            <a:spLocks noChangeArrowheads="1"/>
          </p:cNvSpPr>
          <p:nvPr/>
        </p:nvSpPr>
        <p:spPr bwMode="auto">
          <a:xfrm>
            <a:off x="5738813" y="529113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14582" name="Rectangle 182"/>
          <p:cNvSpPr>
            <a:spLocks noChangeArrowheads="1"/>
          </p:cNvSpPr>
          <p:nvPr/>
        </p:nvSpPr>
        <p:spPr bwMode="auto">
          <a:xfrm>
            <a:off x="5187950" y="5438775"/>
            <a:ext cx="1627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614583" name="Rectangle 183"/>
          <p:cNvSpPr>
            <a:spLocks noChangeArrowheads="1"/>
          </p:cNvSpPr>
          <p:nvPr/>
        </p:nvSpPr>
        <p:spPr bwMode="auto">
          <a:xfrm>
            <a:off x="5359400" y="555783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14584" name="Rectangle 184"/>
          <p:cNvSpPr>
            <a:spLocks noChangeArrowheads="1"/>
          </p:cNvSpPr>
          <p:nvPr/>
        </p:nvSpPr>
        <p:spPr bwMode="auto">
          <a:xfrm>
            <a:off x="5772150" y="2312988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614585" name="Rectangle 185"/>
          <p:cNvSpPr>
            <a:spLocks noChangeArrowheads="1"/>
          </p:cNvSpPr>
          <p:nvPr/>
        </p:nvSpPr>
        <p:spPr bwMode="auto">
          <a:xfrm>
            <a:off x="5897563" y="24288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14586" name="Rectangle 186"/>
          <p:cNvSpPr>
            <a:spLocks noChangeArrowheads="1"/>
          </p:cNvSpPr>
          <p:nvPr/>
        </p:nvSpPr>
        <p:spPr bwMode="auto">
          <a:xfrm>
            <a:off x="4175125" y="3833813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614587" name="Rectangle 187"/>
          <p:cNvSpPr>
            <a:spLocks noChangeArrowheads="1"/>
          </p:cNvSpPr>
          <p:nvPr/>
        </p:nvSpPr>
        <p:spPr bwMode="auto">
          <a:xfrm>
            <a:off x="4302125" y="39528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14588" name="Rectangle 188"/>
          <p:cNvSpPr>
            <a:spLocks noChangeArrowheads="1"/>
          </p:cNvSpPr>
          <p:nvPr/>
        </p:nvSpPr>
        <p:spPr bwMode="auto">
          <a:xfrm>
            <a:off x="3775075" y="2781300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614589" name="Rectangle 189"/>
          <p:cNvSpPr>
            <a:spLocks noChangeArrowheads="1"/>
          </p:cNvSpPr>
          <p:nvPr/>
        </p:nvSpPr>
        <p:spPr bwMode="auto">
          <a:xfrm>
            <a:off x="3902075" y="29019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14590" name="Line 190"/>
          <p:cNvSpPr>
            <a:spLocks noChangeShapeType="1"/>
          </p:cNvSpPr>
          <p:nvPr/>
        </p:nvSpPr>
        <p:spPr bwMode="auto">
          <a:xfrm>
            <a:off x="4899025" y="4859338"/>
            <a:ext cx="230188" cy="0"/>
          </a:xfrm>
          <a:prstGeom prst="line">
            <a:avLst/>
          </a:prstGeom>
          <a:noFill/>
          <a:ln w="492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4591" name="Freeform 191"/>
          <p:cNvSpPr>
            <a:spLocks/>
          </p:cNvSpPr>
          <p:nvPr/>
        </p:nvSpPr>
        <p:spPr bwMode="auto">
          <a:xfrm>
            <a:off x="5084763" y="4802188"/>
            <a:ext cx="185737" cy="111125"/>
          </a:xfrm>
          <a:custGeom>
            <a:avLst/>
            <a:gdLst>
              <a:gd name="T0" fmla="*/ 5 w 29"/>
              <a:gd name="T1" fmla="*/ 9 h 18"/>
              <a:gd name="T2" fmla="*/ 0 w 29"/>
              <a:gd name="T3" fmla="*/ 0 h 18"/>
              <a:gd name="T4" fmla="*/ 0 w 29"/>
              <a:gd name="T5" fmla="*/ 0 h 18"/>
              <a:gd name="T6" fmla="*/ 14 w 29"/>
              <a:gd name="T7" fmla="*/ 5 h 18"/>
              <a:gd name="T8" fmla="*/ 29 w 29"/>
              <a:gd name="T9" fmla="*/ 9 h 18"/>
              <a:gd name="T10" fmla="*/ 14 w 29"/>
              <a:gd name="T11" fmla="*/ 12 h 18"/>
              <a:gd name="T12" fmla="*/ 0 w 29"/>
              <a:gd name="T13" fmla="*/ 18 h 18"/>
              <a:gd name="T14" fmla="*/ 0 w 29"/>
              <a:gd name="T15" fmla="*/ 17 h 18"/>
              <a:gd name="T16" fmla="*/ 5 w 29"/>
              <a:gd name="T17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18">
                <a:moveTo>
                  <a:pt x="5" y="9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4" y="5"/>
                  <a:pt x="14" y="5"/>
                  <a:pt x="14" y="5"/>
                </a:cubicBezTo>
                <a:cubicBezTo>
                  <a:pt x="19" y="7"/>
                  <a:pt x="24" y="8"/>
                  <a:pt x="29" y="9"/>
                </a:cubicBezTo>
                <a:cubicBezTo>
                  <a:pt x="24" y="10"/>
                  <a:pt x="19" y="11"/>
                  <a:pt x="14" y="12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7"/>
                  <a:pt x="0" y="17"/>
                  <a:pt x="0" y="17"/>
                </a:cubicBezTo>
                <a:lnTo>
                  <a:pt x="5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4592" name="Freeform 192"/>
          <p:cNvSpPr>
            <a:spLocks/>
          </p:cNvSpPr>
          <p:nvPr/>
        </p:nvSpPr>
        <p:spPr bwMode="auto">
          <a:xfrm>
            <a:off x="1835150" y="1479550"/>
            <a:ext cx="4826000" cy="4562475"/>
          </a:xfrm>
          <a:custGeom>
            <a:avLst/>
            <a:gdLst>
              <a:gd name="T0" fmla="*/ 2898 w 2898"/>
              <a:gd name="T1" fmla="*/ 2803 h 2803"/>
              <a:gd name="T2" fmla="*/ 0 w 2898"/>
              <a:gd name="T3" fmla="*/ 2803 h 2803"/>
              <a:gd name="T4" fmla="*/ 0 w 2898"/>
              <a:gd name="T5" fmla="*/ 0 h 2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98" h="2803">
                <a:moveTo>
                  <a:pt x="2898" y="2803"/>
                </a:moveTo>
                <a:lnTo>
                  <a:pt x="0" y="2803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4593" name="Line 193"/>
          <p:cNvSpPr>
            <a:spLocks noChangeShapeType="1"/>
          </p:cNvSpPr>
          <p:nvPr/>
        </p:nvSpPr>
        <p:spPr bwMode="auto">
          <a:xfrm flipH="1" flipV="1">
            <a:off x="2449513" y="2289175"/>
            <a:ext cx="2841625" cy="3082925"/>
          </a:xfrm>
          <a:prstGeom prst="line">
            <a:avLst/>
          </a:prstGeom>
          <a:noFill/>
          <a:ln w="49213">
            <a:solidFill>
              <a:srgbClr val="AEC5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4594" name="Line 194"/>
          <p:cNvSpPr>
            <a:spLocks noChangeShapeType="1"/>
          </p:cNvSpPr>
          <p:nvPr/>
        </p:nvSpPr>
        <p:spPr bwMode="auto">
          <a:xfrm flipV="1">
            <a:off x="2341563" y="2100263"/>
            <a:ext cx="2627312" cy="2851150"/>
          </a:xfrm>
          <a:prstGeom prst="line">
            <a:avLst/>
          </a:prstGeom>
          <a:noFill/>
          <a:ln w="4921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4595" name="Line 195"/>
          <p:cNvSpPr>
            <a:spLocks noChangeShapeType="1"/>
          </p:cNvSpPr>
          <p:nvPr/>
        </p:nvSpPr>
        <p:spPr bwMode="auto">
          <a:xfrm flipV="1">
            <a:off x="3181350" y="2638425"/>
            <a:ext cx="2646363" cy="2878138"/>
          </a:xfrm>
          <a:prstGeom prst="line">
            <a:avLst/>
          </a:prstGeom>
          <a:noFill/>
          <a:ln w="49213">
            <a:solidFill>
              <a:srgbClr val="FAC0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4596" name="Line 196"/>
          <p:cNvSpPr>
            <a:spLocks noChangeShapeType="1"/>
          </p:cNvSpPr>
          <p:nvPr/>
        </p:nvSpPr>
        <p:spPr bwMode="auto">
          <a:xfrm>
            <a:off x="4206875" y="2157413"/>
            <a:ext cx="762000" cy="638175"/>
          </a:xfrm>
          <a:prstGeom prst="line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4597" name="Line 197"/>
          <p:cNvSpPr>
            <a:spLocks noChangeShapeType="1"/>
          </p:cNvSpPr>
          <p:nvPr/>
        </p:nvSpPr>
        <p:spPr bwMode="auto">
          <a:xfrm flipH="1">
            <a:off x="4597400" y="2884488"/>
            <a:ext cx="871538" cy="0"/>
          </a:xfrm>
          <a:prstGeom prst="line">
            <a:avLst/>
          </a:prstGeom>
          <a:noFill/>
          <a:ln w="492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4598" name="Freeform 198"/>
          <p:cNvSpPr>
            <a:spLocks/>
          </p:cNvSpPr>
          <p:nvPr/>
        </p:nvSpPr>
        <p:spPr bwMode="auto">
          <a:xfrm>
            <a:off x="4462463" y="2827338"/>
            <a:ext cx="187325" cy="112712"/>
          </a:xfrm>
          <a:custGeom>
            <a:avLst/>
            <a:gdLst>
              <a:gd name="T0" fmla="*/ 24 w 29"/>
              <a:gd name="T1" fmla="*/ 9 h 18"/>
              <a:gd name="T2" fmla="*/ 29 w 29"/>
              <a:gd name="T3" fmla="*/ 18 h 18"/>
              <a:gd name="T4" fmla="*/ 29 w 29"/>
              <a:gd name="T5" fmla="*/ 18 h 18"/>
              <a:gd name="T6" fmla="*/ 15 w 29"/>
              <a:gd name="T7" fmla="*/ 12 h 18"/>
              <a:gd name="T8" fmla="*/ 0 w 29"/>
              <a:gd name="T9" fmla="*/ 9 h 18"/>
              <a:gd name="T10" fmla="*/ 15 w 29"/>
              <a:gd name="T11" fmla="*/ 6 h 18"/>
              <a:gd name="T12" fmla="*/ 29 w 29"/>
              <a:gd name="T13" fmla="*/ 0 h 18"/>
              <a:gd name="T14" fmla="*/ 29 w 29"/>
              <a:gd name="T15" fmla="*/ 0 h 18"/>
              <a:gd name="T16" fmla="*/ 24 w 29"/>
              <a:gd name="T17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18">
                <a:moveTo>
                  <a:pt x="24" y="9"/>
                </a:move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15" y="12"/>
                  <a:pt x="15" y="12"/>
                  <a:pt x="15" y="12"/>
                </a:cubicBezTo>
                <a:cubicBezTo>
                  <a:pt x="10" y="11"/>
                  <a:pt x="5" y="10"/>
                  <a:pt x="0" y="9"/>
                </a:cubicBezTo>
                <a:cubicBezTo>
                  <a:pt x="5" y="8"/>
                  <a:pt x="10" y="7"/>
                  <a:pt x="15" y="6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lnTo>
                  <a:pt x="24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4599" name="Rectangle 199"/>
          <p:cNvSpPr>
            <a:spLocks noChangeArrowheads="1"/>
          </p:cNvSpPr>
          <p:nvPr/>
        </p:nvSpPr>
        <p:spPr bwMode="auto">
          <a:xfrm>
            <a:off x="2133600" y="1076979"/>
            <a:ext cx="61722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(b) </a:t>
            </a:r>
            <a:r>
              <a:rPr lang="en-US" sz="1400" b="1" dirty="0">
                <a:solidFill>
                  <a:srgbClr val="000000"/>
                </a:solidFill>
                <a:latin typeface="Century Gothic"/>
                <a:cs typeface="Century Gothic"/>
              </a:rPr>
              <a:t>Another </a:t>
            </a:r>
            <a:r>
              <a:rPr lang="en-US" sz="1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possible outcome: price rises, quantity falls</a:t>
            </a:r>
            <a:endParaRPr lang="en-US" sz="1400" b="1" dirty="0">
              <a:latin typeface="Century Gothic"/>
              <a:cs typeface="Century Gothic"/>
            </a:endParaRPr>
          </a:p>
        </p:txBody>
      </p:sp>
      <p:sp>
        <p:nvSpPr>
          <p:cNvPr id="614600" name="Oval 200"/>
          <p:cNvSpPr>
            <a:spLocks noChangeArrowheads="1"/>
          </p:cNvSpPr>
          <p:nvPr/>
        </p:nvSpPr>
        <p:spPr bwMode="auto">
          <a:xfrm>
            <a:off x="4232275" y="4237038"/>
            <a:ext cx="127000" cy="1254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4601" name="Line 201"/>
          <p:cNvSpPr>
            <a:spLocks noChangeShapeType="1"/>
          </p:cNvSpPr>
          <p:nvPr/>
        </p:nvSpPr>
        <p:spPr bwMode="auto">
          <a:xfrm flipH="1" flipV="1">
            <a:off x="2784475" y="2044700"/>
            <a:ext cx="2819400" cy="3063875"/>
          </a:xfrm>
          <a:prstGeom prst="line">
            <a:avLst/>
          </a:prstGeom>
          <a:noFill/>
          <a:ln w="4921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4602" name="Oval 202"/>
          <p:cNvSpPr>
            <a:spLocks noChangeArrowheads="1"/>
          </p:cNvSpPr>
          <p:nvPr/>
        </p:nvSpPr>
        <p:spPr bwMode="auto">
          <a:xfrm>
            <a:off x="3835400" y="3197225"/>
            <a:ext cx="128588" cy="1254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4603" name="Line 203"/>
          <p:cNvSpPr>
            <a:spLocks noChangeShapeType="1"/>
          </p:cNvSpPr>
          <p:nvPr/>
        </p:nvSpPr>
        <p:spPr bwMode="auto">
          <a:xfrm flipV="1">
            <a:off x="1624013" y="3516313"/>
            <a:ext cx="0" cy="639762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4604" name="Freeform 204"/>
          <p:cNvSpPr>
            <a:spLocks/>
          </p:cNvSpPr>
          <p:nvPr/>
        </p:nvSpPr>
        <p:spPr bwMode="auto">
          <a:xfrm>
            <a:off x="1579563" y="3429000"/>
            <a:ext cx="90487" cy="125413"/>
          </a:xfrm>
          <a:custGeom>
            <a:avLst/>
            <a:gdLst>
              <a:gd name="T0" fmla="*/ 7 w 14"/>
              <a:gd name="T1" fmla="*/ 16 h 20"/>
              <a:gd name="T2" fmla="*/ 1 w 14"/>
              <a:gd name="T3" fmla="*/ 20 h 20"/>
              <a:gd name="T4" fmla="*/ 0 w 14"/>
              <a:gd name="T5" fmla="*/ 19 h 20"/>
              <a:gd name="T6" fmla="*/ 5 w 14"/>
              <a:gd name="T7" fmla="*/ 10 h 20"/>
              <a:gd name="T8" fmla="*/ 7 w 14"/>
              <a:gd name="T9" fmla="*/ 0 h 20"/>
              <a:gd name="T10" fmla="*/ 9 w 14"/>
              <a:gd name="T11" fmla="*/ 10 h 20"/>
              <a:gd name="T12" fmla="*/ 14 w 14"/>
              <a:gd name="T13" fmla="*/ 19 h 20"/>
              <a:gd name="T14" fmla="*/ 14 w 14"/>
              <a:gd name="T15" fmla="*/ 20 h 20"/>
              <a:gd name="T16" fmla="*/ 7 w 14"/>
              <a:gd name="T17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" h="20">
                <a:moveTo>
                  <a:pt x="7" y="16"/>
                </a:moveTo>
                <a:cubicBezTo>
                  <a:pt x="1" y="20"/>
                  <a:pt x="1" y="20"/>
                  <a:pt x="1" y="20"/>
                </a:cubicBezTo>
                <a:cubicBezTo>
                  <a:pt x="0" y="19"/>
                  <a:pt x="0" y="19"/>
                  <a:pt x="0" y="19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7"/>
                  <a:pt x="6" y="3"/>
                  <a:pt x="7" y="0"/>
                </a:cubicBezTo>
                <a:cubicBezTo>
                  <a:pt x="8" y="3"/>
                  <a:pt x="9" y="7"/>
                  <a:pt x="9" y="10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20"/>
                  <a:pt x="14" y="20"/>
                  <a:pt x="14" y="20"/>
                </a:cubicBezTo>
                <a:lnTo>
                  <a:pt x="7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4605" name="Line 205"/>
          <p:cNvSpPr>
            <a:spLocks noChangeShapeType="1"/>
          </p:cNvSpPr>
          <p:nvPr/>
        </p:nvSpPr>
        <p:spPr bwMode="auto">
          <a:xfrm flipH="1">
            <a:off x="4040188" y="6218238"/>
            <a:ext cx="211137" cy="0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4606" name="Freeform 206"/>
          <p:cNvSpPr>
            <a:spLocks/>
          </p:cNvSpPr>
          <p:nvPr/>
        </p:nvSpPr>
        <p:spPr bwMode="auto">
          <a:xfrm>
            <a:off x="3981450" y="6173788"/>
            <a:ext cx="141288" cy="87312"/>
          </a:xfrm>
          <a:custGeom>
            <a:avLst/>
            <a:gdLst>
              <a:gd name="T0" fmla="*/ 18 w 22"/>
              <a:gd name="T1" fmla="*/ 7 h 14"/>
              <a:gd name="T2" fmla="*/ 22 w 22"/>
              <a:gd name="T3" fmla="*/ 14 h 14"/>
              <a:gd name="T4" fmla="*/ 22 w 22"/>
              <a:gd name="T5" fmla="*/ 14 h 14"/>
              <a:gd name="T6" fmla="*/ 12 w 22"/>
              <a:gd name="T7" fmla="*/ 10 h 14"/>
              <a:gd name="T8" fmla="*/ 0 w 22"/>
              <a:gd name="T9" fmla="*/ 7 h 14"/>
              <a:gd name="T10" fmla="*/ 12 w 22"/>
              <a:gd name="T11" fmla="*/ 5 h 14"/>
              <a:gd name="T12" fmla="*/ 22 w 22"/>
              <a:gd name="T13" fmla="*/ 0 h 14"/>
              <a:gd name="T14" fmla="*/ 22 w 22"/>
              <a:gd name="T15" fmla="*/ 1 h 14"/>
              <a:gd name="T16" fmla="*/ 18 w 22"/>
              <a:gd name="T17" fmla="*/ 7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" h="14">
                <a:moveTo>
                  <a:pt x="18" y="7"/>
                </a:move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12" y="10"/>
                  <a:pt x="12" y="10"/>
                  <a:pt x="12" y="10"/>
                </a:cubicBezTo>
                <a:cubicBezTo>
                  <a:pt x="8" y="9"/>
                  <a:pt x="4" y="8"/>
                  <a:pt x="0" y="7"/>
                </a:cubicBezTo>
                <a:cubicBezTo>
                  <a:pt x="4" y="6"/>
                  <a:pt x="8" y="5"/>
                  <a:pt x="12" y="5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1"/>
                  <a:pt x="22" y="1"/>
                  <a:pt x="22" y="1"/>
                </a:cubicBez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4607" name="Line 207"/>
          <p:cNvSpPr>
            <a:spLocks noChangeShapeType="1"/>
          </p:cNvSpPr>
          <p:nvPr/>
        </p:nvSpPr>
        <p:spPr bwMode="auto">
          <a:xfrm flipV="1">
            <a:off x="5006975" y="4381500"/>
            <a:ext cx="212725" cy="393700"/>
          </a:xfrm>
          <a:prstGeom prst="line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14608" name="Freeform 208"/>
          <p:cNvSpPr>
            <a:spLocks/>
          </p:cNvSpPr>
          <p:nvPr/>
        </p:nvSpPr>
        <p:spPr bwMode="auto">
          <a:xfrm>
            <a:off x="5084763" y="3886200"/>
            <a:ext cx="1468437" cy="523220"/>
          </a:xfrm>
          <a:custGeom>
            <a:avLst/>
            <a:gdLst>
              <a:gd name="T0" fmla="*/ 174 w 174"/>
              <a:gd name="T1" fmla="*/ 117 h 133"/>
              <a:gd name="T2" fmla="*/ 158 w 174"/>
              <a:gd name="T3" fmla="*/ 133 h 133"/>
              <a:gd name="T4" fmla="*/ 16 w 174"/>
              <a:gd name="T5" fmla="*/ 133 h 133"/>
              <a:gd name="T6" fmla="*/ 0 w 174"/>
              <a:gd name="T7" fmla="*/ 117 h 133"/>
              <a:gd name="T8" fmla="*/ 0 w 174"/>
              <a:gd name="T9" fmla="*/ 16 h 133"/>
              <a:gd name="T10" fmla="*/ 16 w 174"/>
              <a:gd name="T11" fmla="*/ 0 h 133"/>
              <a:gd name="T12" fmla="*/ 158 w 174"/>
              <a:gd name="T13" fmla="*/ 0 h 133"/>
              <a:gd name="T14" fmla="*/ 174 w 174"/>
              <a:gd name="T15" fmla="*/ 16 h 133"/>
              <a:gd name="T16" fmla="*/ 174 w 174"/>
              <a:gd name="T17" fmla="*/ 117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4" h="133">
                <a:moveTo>
                  <a:pt x="174" y="117"/>
                </a:moveTo>
                <a:cubicBezTo>
                  <a:pt x="174" y="126"/>
                  <a:pt x="167" y="133"/>
                  <a:pt x="158" y="133"/>
                </a:cubicBezTo>
                <a:cubicBezTo>
                  <a:pt x="16" y="133"/>
                  <a:pt x="16" y="133"/>
                  <a:pt x="16" y="133"/>
                </a:cubicBezTo>
                <a:cubicBezTo>
                  <a:pt x="7" y="133"/>
                  <a:pt x="0" y="126"/>
                  <a:pt x="0" y="11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58" y="0"/>
                  <a:pt x="158" y="0"/>
                  <a:pt x="158" y="0"/>
                </a:cubicBezTo>
                <a:cubicBezTo>
                  <a:pt x="167" y="0"/>
                  <a:pt x="174" y="7"/>
                  <a:pt x="174" y="16"/>
                </a:cubicBezTo>
                <a:lnTo>
                  <a:pt x="174" y="117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8930" name="TextBox 29"/>
          <p:cNvSpPr txBox="1">
            <a:spLocks noChangeArrowheads="1"/>
          </p:cNvSpPr>
          <p:nvPr/>
        </p:nvSpPr>
        <p:spPr bwMode="auto">
          <a:xfrm>
            <a:off x="228600" y="1368623"/>
            <a:ext cx="1676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Price of </a:t>
            </a:r>
            <a:r>
              <a:rPr lang="en-US" sz="1400" dirty="0" smtClean="0">
                <a:latin typeface="Century Gothic"/>
                <a:ea typeface="MS PGothic" pitchFamily="34" charset="-128"/>
                <a:cs typeface="Century Gothic"/>
              </a:rPr>
              <a:t>cotton</a:t>
            </a:r>
            <a:endParaRPr lang="en-US" sz="1400" dirty="0"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548931" name="TextBox 30"/>
          <p:cNvSpPr txBox="1">
            <a:spLocks noChangeArrowheads="1"/>
          </p:cNvSpPr>
          <p:nvPr/>
        </p:nvSpPr>
        <p:spPr bwMode="auto">
          <a:xfrm>
            <a:off x="4876800" y="6096000"/>
            <a:ext cx="2078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Quantity of cotton</a:t>
            </a:r>
          </a:p>
        </p:txBody>
      </p:sp>
      <p:sp>
        <p:nvSpPr>
          <p:cNvPr id="614611" name="Freeform 211"/>
          <p:cNvSpPr>
            <a:spLocks/>
          </p:cNvSpPr>
          <p:nvPr/>
        </p:nvSpPr>
        <p:spPr bwMode="auto">
          <a:xfrm>
            <a:off x="3254375" y="1633538"/>
            <a:ext cx="1038225" cy="679450"/>
          </a:xfrm>
          <a:custGeom>
            <a:avLst/>
            <a:gdLst>
              <a:gd name="T0" fmla="*/ 227 w 227"/>
              <a:gd name="T1" fmla="*/ 80 h 96"/>
              <a:gd name="T2" fmla="*/ 211 w 227"/>
              <a:gd name="T3" fmla="*/ 96 h 96"/>
              <a:gd name="T4" fmla="*/ 16 w 227"/>
              <a:gd name="T5" fmla="*/ 96 h 96"/>
              <a:gd name="T6" fmla="*/ 0 w 227"/>
              <a:gd name="T7" fmla="*/ 80 h 96"/>
              <a:gd name="T8" fmla="*/ 0 w 227"/>
              <a:gd name="T9" fmla="*/ 16 h 96"/>
              <a:gd name="T10" fmla="*/ 16 w 227"/>
              <a:gd name="T11" fmla="*/ 0 h 96"/>
              <a:gd name="T12" fmla="*/ 211 w 227"/>
              <a:gd name="T13" fmla="*/ 0 h 96"/>
              <a:gd name="T14" fmla="*/ 227 w 227"/>
              <a:gd name="T15" fmla="*/ 16 h 96"/>
              <a:gd name="T16" fmla="*/ 227 w 227"/>
              <a:gd name="T17" fmla="*/ 8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7" h="96">
                <a:moveTo>
                  <a:pt x="227" y="80"/>
                </a:moveTo>
                <a:cubicBezTo>
                  <a:pt x="227" y="89"/>
                  <a:pt x="219" y="96"/>
                  <a:pt x="211" y="96"/>
                </a:cubicBezTo>
                <a:cubicBezTo>
                  <a:pt x="16" y="96"/>
                  <a:pt x="16" y="96"/>
                  <a:pt x="16" y="96"/>
                </a:cubicBezTo>
                <a:cubicBezTo>
                  <a:pt x="7" y="96"/>
                  <a:pt x="0" y="89"/>
                  <a:pt x="0" y="80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8"/>
                  <a:pt x="7" y="0"/>
                  <a:pt x="16" y="0"/>
                </a:cubicBezTo>
                <a:cubicBezTo>
                  <a:pt x="211" y="0"/>
                  <a:pt x="211" y="0"/>
                  <a:pt x="211" y="0"/>
                </a:cubicBezTo>
                <a:cubicBezTo>
                  <a:pt x="219" y="0"/>
                  <a:pt x="227" y="8"/>
                  <a:pt x="227" y="16"/>
                </a:cubicBezTo>
                <a:lnTo>
                  <a:pt x="227" y="80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" name="TextBox 29"/>
          <p:cNvSpPr txBox="1">
            <a:spLocks noChangeArrowheads="1"/>
          </p:cNvSpPr>
          <p:nvPr/>
        </p:nvSpPr>
        <p:spPr bwMode="auto">
          <a:xfrm>
            <a:off x="3200400" y="1600200"/>
            <a:ext cx="10382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Large decrease in supply</a:t>
            </a:r>
          </a:p>
        </p:txBody>
      </p:sp>
      <p:sp>
        <p:nvSpPr>
          <p:cNvPr id="3" name="TextBox 29"/>
          <p:cNvSpPr txBox="1">
            <a:spLocks noChangeArrowheads="1"/>
          </p:cNvSpPr>
          <p:nvPr/>
        </p:nvSpPr>
        <p:spPr bwMode="auto">
          <a:xfrm>
            <a:off x="5105400" y="3886200"/>
            <a:ext cx="144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entury Gothic"/>
                <a:ea typeface="MS PGothic" pitchFamily="34" charset="-128"/>
                <a:cs typeface="Century Gothic"/>
              </a:rPr>
              <a:t>Small increase in demand</a:t>
            </a:r>
          </a:p>
        </p:txBody>
      </p:sp>
      <p:sp>
        <p:nvSpPr>
          <p:cNvPr id="54" name="Text Box 127"/>
          <p:cNvSpPr txBox="1">
            <a:spLocks noChangeArrowheads="1"/>
          </p:cNvSpPr>
          <p:nvPr/>
        </p:nvSpPr>
        <p:spPr bwMode="auto">
          <a:xfrm>
            <a:off x="6477000" y="3200400"/>
            <a:ext cx="2667000" cy="9233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1588" indent="-1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>
                <a:latin typeface="Century Gothic"/>
                <a:cs typeface="Century Gothic"/>
              </a:rPr>
              <a:t>The </a:t>
            </a:r>
            <a:r>
              <a:rPr lang="en-US" dirty="0" smtClean="0">
                <a:latin typeface="Century Gothic"/>
                <a:cs typeface="Century Gothic"/>
              </a:rPr>
              <a:t>decrease </a:t>
            </a:r>
            <a:r>
              <a:rPr lang="en-US" dirty="0">
                <a:latin typeface="Century Gothic"/>
                <a:cs typeface="Century Gothic"/>
              </a:rPr>
              <a:t>in </a:t>
            </a:r>
            <a:r>
              <a:rPr lang="en-US" dirty="0" smtClean="0">
                <a:latin typeface="Century Gothic"/>
                <a:cs typeface="Century Gothic"/>
              </a:rPr>
              <a:t>supply dominates </a:t>
            </a:r>
            <a:r>
              <a:rPr lang="en-US" dirty="0">
                <a:latin typeface="Century Gothic"/>
                <a:cs typeface="Century Gothic"/>
              </a:rPr>
              <a:t>the </a:t>
            </a:r>
            <a:r>
              <a:rPr lang="en-US" dirty="0" smtClean="0">
                <a:latin typeface="Century Gothic"/>
                <a:cs typeface="Century Gothic"/>
              </a:rPr>
              <a:t>increase </a:t>
            </a:r>
            <a:r>
              <a:rPr lang="en-US" dirty="0">
                <a:latin typeface="Century Gothic"/>
                <a:cs typeface="Century Gothic"/>
              </a:rPr>
              <a:t>in demand.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827066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4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4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4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4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14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1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4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1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1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14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1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1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1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4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1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1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1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14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14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14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1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14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14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14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1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14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14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15" grpId="0"/>
      <p:bldP spid="614570" grpId="0"/>
      <p:bldP spid="614571" grpId="0"/>
      <p:bldP spid="614571" grpId="1"/>
      <p:bldP spid="614572" grpId="0"/>
      <p:bldP spid="614573" grpId="0"/>
      <p:bldP spid="614574" grpId="0"/>
      <p:bldP spid="614575" grpId="0"/>
      <p:bldP spid="614576" grpId="0"/>
      <p:bldP spid="614577" grpId="0"/>
      <p:bldP spid="614578" grpId="0"/>
      <p:bldP spid="614579" grpId="0"/>
      <p:bldP spid="614580" grpId="0"/>
      <p:bldP spid="614581" grpId="0"/>
      <p:bldP spid="614582" grpId="0"/>
      <p:bldP spid="614583" grpId="0"/>
      <p:bldP spid="614584" grpId="0"/>
      <p:bldP spid="614585" grpId="0"/>
      <p:bldP spid="614586" grpId="0"/>
      <p:bldP spid="614587" grpId="0"/>
      <p:bldP spid="614588" grpId="0"/>
      <p:bldP spid="614589" grpId="0"/>
      <p:bldP spid="614590" grpId="0" animBg="1"/>
      <p:bldP spid="614591" grpId="0" animBg="1"/>
      <p:bldP spid="614592" grpId="0" animBg="1"/>
      <p:bldP spid="614592" grpId="1" animBg="1"/>
      <p:bldP spid="614593" grpId="0" animBg="1"/>
      <p:bldP spid="614594" grpId="0" animBg="1"/>
      <p:bldP spid="614595" grpId="0" animBg="1"/>
      <p:bldP spid="614596" grpId="0" animBg="1"/>
      <p:bldP spid="614597" grpId="0" animBg="1"/>
      <p:bldP spid="614598" grpId="0" animBg="1"/>
      <p:bldP spid="614599" grpId="0"/>
      <p:bldP spid="614600" grpId="0" animBg="1"/>
      <p:bldP spid="614601" grpId="0" animBg="1"/>
      <p:bldP spid="614602" grpId="0" animBg="1"/>
      <p:bldP spid="614603" grpId="0" animBg="1"/>
      <p:bldP spid="614604" grpId="0" animBg="1"/>
      <p:bldP spid="614605" grpId="0" animBg="1"/>
      <p:bldP spid="614606" grpId="0" animBg="1"/>
      <p:bldP spid="614607" grpId="0" animBg="1"/>
      <p:bldP spid="614608" grpId="0" animBg="1"/>
      <p:bldP spid="548930" grpId="0"/>
      <p:bldP spid="548931" grpId="0"/>
      <p:bldP spid="614611" grpId="0" animBg="1"/>
      <p:bldP spid="2" grpId="0"/>
      <p:bldP spid="3" grpId="0"/>
      <p:bldP spid="5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060950"/>
          </a:xfrm>
        </p:spPr>
        <p:txBody>
          <a:bodyPr>
            <a:noAutofit/>
          </a:bodyPr>
          <a:lstStyle/>
          <a:p>
            <a:r>
              <a:rPr lang="en-US" sz="2800" dirty="0"/>
              <a:t>Consumers in Mayville consider houses and apartments to be substitutes. There is </a:t>
            </a:r>
            <a:r>
              <a:rPr lang="en-US" sz="2800" dirty="0" smtClean="0"/>
              <a:t>an increase </a:t>
            </a:r>
            <a:r>
              <a:rPr lang="en-US" sz="2800" dirty="0"/>
              <a:t>in the price of houses in Mayville at the same time three new apartment </a:t>
            </a:r>
            <a:r>
              <a:rPr lang="en-US" sz="2800" dirty="0" smtClean="0"/>
              <a:t>buildings open there. </a:t>
            </a:r>
            <a:r>
              <a:rPr lang="en-US" sz="2800" dirty="0"/>
              <a:t>In the market for apartments in </a:t>
            </a:r>
            <a:r>
              <a:rPr lang="en-US" sz="2800" dirty="0" smtClean="0"/>
              <a:t>Mayville:</a:t>
            </a:r>
            <a:endParaRPr lang="en-US" sz="2800" dirty="0"/>
          </a:p>
          <a:p>
            <a:pPr marL="457200" indent="-457200">
              <a:buFont typeface="+mj-lt"/>
              <a:buAutoNum type="alphaLcParenR"/>
            </a:pPr>
            <a:r>
              <a:rPr lang="en-US" sz="2800" dirty="0" smtClean="0"/>
              <a:t>the </a:t>
            </a:r>
            <a:r>
              <a:rPr lang="en-US" sz="2800" dirty="0"/>
              <a:t>equilibrium price will </a:t>
            </a:r>
            <a:r>
              <a:rPr lang="en-US" sz="2800" dirty="0" smtClean="0"/>
              <a:t>rise.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800" dirty="0" smtClean="0"/>
              <a:t>the </a:t>
            </a:r>
            <a:r>
              <a:rPr lang="en-US" sz="2800" dirty="0"/>
              <a:t>equilibrium price will </a:t>
            </a:r>
            <a:r>
              <a:rPr lang="en-US" sz="2800" dirty="0" smtClean="0"/>
              <a:t>fall.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800" dirty="0" smtClean="0"/>
              <a:t>the </a:t>
            </a:r>
            <a:r>
              <a:rPr lang="en-US" sz="2800" dirty="0"/>
              <a:t>equilibrium quantity will </a:t>
            </a:r>
            <a:r>
              <a:rPr lang="en-US" sz="2800" dirty="0" smtClean="0"/>
              <a:t>rise.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800" dirty="0" smtClean="0"/>
              <a:t>the </a:t>
            </a:r>
            <a:r>
              <a:rPr lang="en-US" sz="2800" dirty="0"/>
              <a:t>equilibrium quantity will </a:t>
            </a:r>
            <a:r>
              <a:rPr lang="en-US" sz="2800" dirty="0" smtClean="0"/>
              <a:t>fall.</a:t>
            </a:r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043753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ques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4640581"/>
            <a:ext cx="2285999" cy="221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COMPETITIVE MARKETS—AND OTHERS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markets are not competitive (as we’ll see in future chapters), things get a little more complicated.</a:t>
            </a:r>
          </a:p>
          <a:p>
            <a:endParaRPr lang="en-US" dirty="0"/>
          </a:p>
          <a:p>
            <a:r>
              <a:rPr lang="en-US" dirty="0" smtClean="0"/>
              <a:t>For instance, large sellers will have to predict how their production, marketing, and pricing decisions will affect the entire market (and their own profits).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7366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DEMAND SCHEDULE AND THE DEMAND CURVE</a:t>
            </a:r>
            <a:endParaRPr lang="en-US" sz="3600" dirty="0"/>
          </a:p>
        </p:txBody>
      </p:sp>
      <p:sp>
        <p:nvSpPr>
          <p:cNvPr id="56" name="Line 789"/>
          <p:cNvSpPr>
            <a:spLocks noChangeShapeType="1"/>
          </p:cNvSpPr>
          <p:nvPr/>
        </p:nvSpPr>
        <p:spPr bwMode="auto">
          <a:xfrm flipV="1">
            <a:off x="1154113" y="1874520"/>
            <a:ext cx="1587" cy="384048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7" name="Freeform 790"/>
          <p:cNvSpPr>
            <a:spLocks/>
          </p:cNvSpPr>
          <p:nvPr/>
        </p:nvSpPr>
        <p:spPr bwMode="auto">
          <a:xfrm>
            <a:off x="1154113" y="5649913"/>
            <a:ext cx="176212" cy="152400"/>
          </a:xfrm>
          <a:custGeom>
            <a:avLst/>
            <a:gdLst>
              <a:gd name="T0" fmla="*/ 71 w 71"/>
              <a:gd name="T1" fmla="*/ 71 h 71"/>
              <a:gd name="T2" fmla="*/ 0 w 71"/>
              <a:gd name="T3" fmla="*/ 71 h 71"/>
              <a:gd name="T4" fmla="*/ 0 w 71"/>
              <a:gd name="T5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1" h="71">
                <a:moveTo>
                  <a:pt x="71" y="71"/>
                </a:moveTo>
                <a:lnTo>
                  <a:pt x="0" y="71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" name="Line 791"/>
          <p:cNvSpPr>
            <a:spLocks noChangeShapeType="1"/>
          </p:cNvSpPr>
          <p:nvPr/>
        </p:nvSpPr>
        <p:spPr bwMode="auto">
          <a:xfrm flipH="1">
            <a:off x="1423988" y="5802313"/>
            <a:ext cx="3957637" cy="15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" name="Rectangle 792"/>
          <p:cNvSpPr>
            <a:spLocks noChangeArrowheads="1"/>
          </p:cNvSpPr>
          <p:nvPr/>
        </p:nvSpPr>
        <p:spPr bwMode="auto">
          <a:xfrm>
            <a:off x="1804988" y="583723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" name="Rectangle 793"/>
          <p:cNvSpPr>
            <a:spLocks noChangeArrowheads="1"/>
          </p:cNvSpPr>
          <p:nvPr/>
        </p:nvSpPr>
        <p:spPr bwMode="auto">
          <a:xfrm>
            <a:off x="954088" y="583723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1" name="Rectangle 794"/>
          <p:cNvSpPr>
            <a:spLocks noChangeArrowheads="1"/>
          </p:cNvSpPr>
          <p:nvPr/>
        </p:nvSpPr>
        <p:spPr bwMode="auto">
          <a:xfrm>
            <a:off x="2508250" y="583723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2" name="Rectangle 795"/>
          <p:cNvSpPr>
            <a:spLocks noChangeArrowheads="1"/>
          </p:cNvSpPr>
          <p:nvPr/>
        </p:nvSpPr>
        <p:spPr bwMode="auto">
          <a:xfrm>
            <a:off x="3157538" y="5837238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3" name="Rectangle 796"/>
          <p:cNvSpPr>
            <a:spLocks noChangeArrowheads="1"/>
          </p:cNvSpPr>
          <p:nvPr/>
        </p:nvSpPr>
        <p:spPr bwMode="auto">
          <a:xfrm>
            <a:off x="4564063" y="5837238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4" name="Rectangle 797"/>
          <p:cNvSpPr>
            <a:spLocks noChangeArrowheads="1"/>
          </p:cNvSpPr>
          <p:nvPr/>
        </p:nvSpPr>
        <p:spPr bwMode="auto">
          <a:xfrm>
            <a:off x="3857625" y="5837238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5" name="Rectangle 798"/>
          <p:cNvSpPr>
            <a:spLocks noChangeArrowheads="1"/>
          </p:cNvSpPr>
          <p:nvPr/>
        </p:nvSpPr>
        <p:spPr bwMode="auto">
          <a:xfrm>
            <a:off x="5265738" y="5837238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6" name="Line 809"/>
          <p:cNvSpPr>
            <a:spLocks noChangeShapeType="1"/>
          </p:cNvSpPr>
          <p:nvPr/>
        </p:nvSpPr>
        <p:spPr bwMode="auto">
          <a:xfrm>
            <a:off x="1154113" y="2854325"/>
            <a:ext cx="141287" cy="158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7" name="Line 810"/>
          <p:cNvSpPr>
            <a:spLocks noChangeShapeType="1"/>
          </p:cNvSpPr>
          <p:nvPr/>
        </p:nvSpPr>
        <p:spPr bwMode="auto">
          <a:xfrm>
            <a:off x="1154113" y="3275013"/>
            <a:ext cx="141287" cy="15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8" name="Line 811"/>
          <p:cNvSpPr>
            <a:spLocks noChangeShapeType="1"/>
          </p:cNvSpPr>
          <p:nvPr/>
        </p:nvSpPr>
        <p:spPr bwMode="auto">
          <a:xfrm>
            <a:off x="1154113" y="3698875"/>
            <a:ext cx="141287" cy="317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9" name="Line 812"/>
          <p:cNvSpPr>
            <a:spLocks noChangeShapeType="1"/>
          </p:cNvSpPr>
          <p:nvPr/>
        </p:nvSpPr>
        <p:spPr bwMode="auto">
          <a:xfrm>
            <a:off x="1154113" y="4119563"/>
            <a:ext cx="141287" cy="317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" name="Line 813"/>
          <p:cNvSpPr>
            <a:spLocks noChangeShapeType="1"/>
          </p:cNvSpPr>
          <p:nvPr/>
        </p:nvSpPr>
        <p:spPr bwMode="auto">
          <a:xfrm>
            <a:off x="1154113" y="4537075"/>
            <a:ext cx="141287" cy="317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1" name="Line 814"/>
          <p:cNvSpPr>
            <a:spLocks noChangeShapeType="1"/>
          </p:cNvSpPr>
          <p:nvPr/>
        </p:nvSpPr>
        <p:spPr bwMode="auto">
          <a:xfrm>
            <a:off x="1154113" y="4957763"/>
            <a:ext cx="141287" cy="15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2" name="Line 815"/>
          <p:cNvSpPr>
            <a:spLocks noChangeShapeType="1"/>
          </p:cNvSpPr>
          <p:nvPr/>
        </p:nvSpPr>
        <p:spPr bwMode="auto">
          <a:xfrm>
            <a:off x="1154113" y="5381625"/>
            <a:ext cx="141287" cy="47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3" name="Line 816"/>
          <p:cNvSpPr>
            <a:spLocks noChangeShapeType="1"/>
          </p:cNvSpPr>
          <p:nvPr/>
        </p:nvSpPr>
        <p:spPr bwMode="auto">
          <a:xfrm flipV="1">
            <a:off x="1860550" y="5680075"/>
            <a:ext cx="4763" cy="1222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" name="Line 817"/>
          <p:cNvSpPr>
            <a:spLocks noChangeShapeType="1"/>
          </p:cNvSpPr>
          <p:nvPr/>
        </p:nvSpPr>
        <p:spPr bwMode="auto">
          <a:xfrm flipV="1">
            <a:off x="2563813" y="5680075"/>
            <a:ext cx="3175" cy="1222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5" name="Line 818"/>
          <p:cNvSpPr>
            <a:spLocks noChangeShapeType="1"/>
          </p:cNvSpPr>
          <p:nvPr/>
        </p:nvSpPr>
        <p:spPr bwMode="auto">
          <a:xfrm flipV="1">
            <a:off x="3265488" y="5680075"/>
            <a:ext cx="1587" cy="1222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6" name="Line 819"/>
          <p:cNvSpPr>
            <a:spLocks noChangeShapeType="1"/>
          </p:cNvSpPr>
          <p:nvPr/>
        </p:nvSpPr>
        <p:spPr bwMode="auto">
          <a:xfrm flipV="1">
            <a:off x="3965575" y="5680075"/>
            <a:ext cx="3175" cy="1222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7" name="Line 820"/>
          <p:cNvSpPr>
            <a:spLocks noChangeShapeType="1"/>
          </p:cNvSpPr>
          <p:nvPr/>
        </p:nvSpPr>
        <p:spPr bwMode="auto">
          <a:xfrm flipV="1">
            <a:off x="4673600" y="5680075"/>
            <a:ext cx="1588" cy="1222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8" name="Line 821"/>
          <p:cNvSpPr>
            <a:spLocks noChangeShapeType="1"/>
          </p:cNvSpPr>
          <p:nvPr/>
        </p:nvSpPr>
        <p:spPr bwMode="auto">
          <a:xfrm flipV="1">
            <a:off x="5376863" y="5680075"/>
            <a:ext cx="1587" cy="1222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9" name="Rectangle 822"/>
          <p:cNvSpPr>
            <a:spLocks noChangeArrowheads="1"/>
          </p:cNvSpPr>
          <p:nvPr/>
        </p:nvSpPr>
        <p:spPr bwMode="auto">
          <a:xfrm>
            <a:off x="582613" y="2746375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$2.00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80" name="Rectangle 823"/>
          <p:cNvSpPr>
            <a:spLocks noChangeArrowheads="1"/>
          </p:cNvSpPr>
          <p:nvPr/>
        </p:nvSpPr>
        <p:spPr bwMode="auto">
          <a:xfrm>
            <a:off x="692150" y="316706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1.75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81" name="Rectangle 824"/>
          <p:cNvSpPr>
            <a:spLocks noChangeArrowheads="1"/>
          </p:cNvSpPr>
          <p:nvPr/>
        </p:nvSpPr>
        <p:spPr bwMode="auto">
          <a:xfrm>
            <a:off x="692150" y="3589338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82" name="Rectangle 825"/>
          <p:cNvSpPr>
            <a:spLocks noChangeArrowheads="1"/>
          </p:cNvSpPr>
          <p:nvPr/>
        </p:nvSpPr>
        <p:spPr bwMode="auto">
          <a:xfrm>
            <a:off x="692150" y="401002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1.25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83" name="Rectangle 826"/>
          <p:cNvSpPr>
            <a:spLocks noChangeArrowheads="1"/>
          </p:cNvSpPr>
          <p:nvPr/>
        </p:nvSpPr>
        <p:spPr bwMode="auto">
          <a:xfrm>
            <a:off x="692150" y="442912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84" name="Rectangle 827"/>
          <p:cNvSpPr>
            <a:spLocks noChangeArrowheads="1"/>
          </p:cNvSpPr>
          <p:nvPr/>
        </p:nvSpPr>
        <p:spPr bwMode="auto">
          <a:xfrm>
            <a:off x="692150" y="485457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0.75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85" name="Rectangle 828"/>
          <p:cNvSpPr>
            <a:spLocks noChangeArrowheads="1"/>
          </p:cNvSpPr>
          <p:nvPr/>
        </p:nvSpPr>
        <p:spPr bwMode="auto">
          <a:xfrm>
            <a:off x="692150" y="5272088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86" name="Freeform 855"/>
          <p:cNvSpPr>
            <a:spLocks/>
          </p:cNvSpPr>
          <p:nvPr/>
        </p:nvSpPr>
        <p:spPr bwMode="auto">
          <a:xfrm>
            <a:off x="1600200" y="4800600"/>
            <a:ext cx="1552575" cy="762000"/>
          </a:xfrm>
          <a:custGeom>
            <a:avLst/>
            <a:gdLst>
              <a:gd name="T0" fmla="*/ 242 w 242"/>
              <a:gd name="T1" fmla="*/ 113 h 134"/>
              <a:gd name="T2" fmla="*/ 226 w 242"/>
              <a:gd name="T3" fmla="*/ 134 h 134"/>
              <a:gd name="T4" fmla="*/ 16 w 242"/>
              <a:gd name="T5" fmla="*/ 134 h 134"/>
              <a:gd name="T6" fmla="*/ 0 w 242"/>
              <a:gd name="T7" fmla="*/ 113 h 134"/>
              <a:gd name="T8" fmla="*/ 0 w 242"/>
              <a:gd name="T9" fmla="*/ 21 h 134"/>
              <a:gd name="T10" fmla="*/ 16 w 242"/>
              <a:gd name="T11" fmla="*/ 0 h 134"/>
              <a:gd name="T12" fmla="*/ 226 w 242"/>
              <a:gd name="T13" fmla="*/ 0 h 134"/>
              <a:gd name="T14" fmla="*/ 242 w 242"/>
              <a:gd name="T15" fmla="*/ 21 h 134"/>
              <a:gd name="T16" fmla="*/ 242 w 242"/>
              <a:gd name="T17" fmla="*/ 113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2" h="134">
                <a:moveTo>
                  <a:pt x="242" y="113"/>
                </a:moveTo>
                <a:cubicBezTo>
                  <a:pt x="242" y="124"/>
                  <a:pt x="234" y="134"/>
                  <a:pt x="226" y="134"/>
                </a:cubicBezTo>
                <a:cubicBezTo>
                  <a:pt x="16" y="134"/>
                  <a:pt x="16" y="134"/>
                  <a:pt x="16" y="134"/>
                </a:cubicBezTo>
                <a:cubicBezTo>
                  <a:pt x="8" y="134"/>
                  <a:pt x="0" y="124"/>
                  <a:pt x="0" y="113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10"/>
                  <a:pt x="8" y="0"/>
                  <a:pt x="16" y="0"/>
                </a:cubicBezTo>
                <a:cubicBezTo>
                  <a:pt x="226" y="0"/>
                  <a:pt x="226" y="0"/>
                  <a:pt x="226" y="0"/>
                </a:cubicBezTo>
                <a:cubicBezTo>
                  <a:pt x="234" y="0"/>
                  <a:pt x="242" y="10"/>
                  <a:pt x="242" y="21"/>
                </a:cubicBezTo>
                <a:lnTo>
                  <a:pt x="242" y="113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i="1" dirty="0">
              <a:latin typeface="Century Gothic"/>
              <a:cs typeface="Century Gothic"/>
            </a:endParaRPr>
          </a:p>
        </p:txBody>
      </p:sp>
      <p:sp>
        <p:nvSpPr>
          <p:cNvPr id="87" name="Line 874"/>
          <p:cNvSpPr>
            <a:spLocks noChangeShapeType="1"/>
          </p:cNvSpPr>
          <p:nvPr/>
        </p:nvSpPr>
        <p:spPr bwMode="auto">
          <a:xfrm flipV="1">
            <a:off x="1095375" y="5537200"/>
            <a:ext cx="123825" cy="603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88" name="Line 875"/>
          <p:cNvSpPr>
            <a:spLocks noChangeShapeType="1"/>
          </p:cNvSpPr>
          <p:nvPr/>
        </p:nvSpPr>
        <p:spPr bwMode="auto">
          <a:xfrm flipV="1">
            <a:off x="1095375" y="5618163"/>
            <a:ext cx="123825" cy="61912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89" name="Line 876"/>
          <p:cNvSpPr>
            <a:spLocks noChangeShapeType="1"/>
          </p:cNvSpPr>
          <p:nvPr/>
        </p:nvSpPr>
        <p:spPr bwMode="auto">
          <a:xfrm flipH="1">
            <a:off x="1295400" y="5746750"/>
            <a:ext cx="71438" cy="1063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0" name="Line 877"/>
          <p:cNvSpPr>
            <a:spLocks noChangeShapeType="1"/>
          </p:cNvSpPr>
          <p:nvPr/>
        </p:nvSpPr>
        <p:spPr bwMode="auto">
          <a:xfrm flipH="1">
            <a:off x="1390650" y="5746750"/>
            <a:ext cx="69850" cy="1063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1" name="Rectangle 878"/>
          <p:cNvSpPr>
            <a:spLocks noChangeArrowheads="1"/>
          </p:cNvSpPr>
          <p:nvPr/>
        </p:nvSpPr>
        <p:spPr bwMode="auto">
          <a:xfrm>
            <a:off x="120650" y="1424226"/>
            <a:ext cx="10985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/>
            <a:endParaRPr lang="en-US" sz="1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588" indent="-1588" algn="ctr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Price of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cotton </a:t>
            </a:r>
          </a:p>
          <a:p>
            <a:pPr marL="1588" indent="-1588" algn="ctr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(per pound)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92" name="Rectangle 879"/>
          <p:cNvSpPr>
            <a:spLocks noChangeArrowheads="1"/>
          </p:cNvSpPr>
          <p:nvPr/>
        </p:nvSpPr>
        <p:spPr bwMode="auto">
          <a:xfrm>
            <a:off x="3462338" y="6116638"/>
            <a:ext cx="21764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Quantity of cotton </a:t>
            </a:r>
          </a:p>
          <a:p>
            <a:pPr marL="1588" indent="-1588" algn="ctr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(per pound)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94" name="Freeform 839"/>
          <p:cNvSpPr>
            <a:spLocks/>
          </p:cNvSpPr>
          <p:nvPr/>
        </p:nvSpPr>
        <p:spPr bwMode="auto">
          <a:xfrm>
            <a:off x="1897063" y="2854325"/>
            <a:ext cx="2493962" cy="2527300"/>
          </a:xfrm>
          <a:custGeom>
            <a:avLst/>
            <a:gdLst>
              <a:gd name="T0" fmla="*/ 0 w 423"/>
              <a:gd name="T1" fmla="*/ 0 h 494"/>
              <a:gd name="T2" fmla="*/ 423 w 423"/>
              <a:gd name="T3" fmla="*/ 494 h 49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3" h="494">
                <a:moveTo>
                  <a:pt x="0" y="0"/>
                </a:moveTo>
                <a:cubicBezTo>
                  <a:pt x="23" y="133"/>
                  <a:pt x="158" y="409"/>
                  <a:pt x="423" y="494"/>
                </a:cubicBezTo>
              </a:path>
            </a:pathLst>
          </a:custGeom>
          <a:noFill/>
          <a:ln w="30163" cap="flat">
            <a:solidFill>
              <a:srgbClr val="3C5D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6" name="Oval 840"/>
          <p:cNvSpPr>
            <a:spLocks noChangeArrowheads="1"/>
          </p:cNvSpPr>
          <p:nvPr/>
        </p:nvSpPr>
        <p:spPr bwMode="auto">
          <a:xfrm>
            <a:off x="1836738" y="2803525"/>
            <a:ext cx="117475" cy="10318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7" name="Oval 841"/>
          <p:cNvSpPr>
            <a:spLocks noChangeArrowheads="1"/>
          </p:cNvSpPr>
          <p:nvPr/>
        </p:nvSpPr>
        <p:spPr bwMode="auto">
          <a:xfrm>
            <a:off x="1973263" y="3222625"/>
            <a:ext cx="119062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8" name="Oval 842"/>
          <p:cNvSpPr>
            <a:spLocks noChangeArrowheads="1"/>
          </p:cNvSpPr>
          <p:nvPr/>
        </p:nvSpPr>
        <p:spPr bwMode="auto">
          <a:xfrm>
            <a:off x="2185988" y="3646488"/>
            <a:ext cx="119062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9" name="Oval 843"/>
          <p:cNvSpPr>
            <a:spLocks noChangeArrowheads="1"/>
          </p:cNvSpPr>
          <p:nvPr/>
        </p:nvSpPr>
        <p:spPr bwMode="auto">
          <a:xfrm>
            <a:off x="2468563" y="4067175"/>
            <a:ext cx="115887" cy="1016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0" name="Oval 844"/>
          <p:cNvSpPr>
            <a:spLocks noChangeArrowheads="1"/>
          </p:cNvSpPr>
          <p:nvPr/>
        </p:nvSpPr>
        <p:spPr bwMode="auto">
          <a:xfrm>
            <a:off x="2857500" y="4487863"/>
            <a:ext cx="119062" cy="1016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1" name="Oval 845"/>
          <p:cNvSpPr>
            <a:spLocks noChangeArrowheads="1"/>
          </p:cNvSpPr>
          <p:nvPr/>
        </p:nvSpPr>
        <p:spPr bwMode="auto">
          <a:xfrm>
            <a:off x="3381375" y="4905375"/>
            <a:ext cx="119062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2" name="Oval 846"/>
          <p:cNvSpPr>
            <a:spLocks noChangeArrowheads="1"/>
          </p:cNvSpPr>
          <p:nvPr/>
        </p:nvSpPr>
        <p:spPr bwMode="auto">
          <a:xfrm>
            <a:off x="4330700" y="5330825"/>
            <a:ext cx="120650" cy="10318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3" name="Rectangle 882"/>
          <p:cNvSpPr>
            <a:spLocks noChangeArrowheads="1"/>
          </p:cNvSpPr>
          <p:nvPr/>
        </p:nvSpPr>
        <p:spPr bwMode="auto">
          <a:xfrm>
            <a:off x="4340225" y="4956175"/>
            <a:ext cx="898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Demand curve, </a:t>
            </a:r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104" name="Rectangle 883"/>
          <p:cNvSpPr>
            <a:spLocks noChangeArrowheads="1"/>
          </p:cNvSpPr>
          <p:nvPr/>
        </p:nvSpPr>
        <p:spPr bwMode="auto">
          <a:xfrm>
            <a:off x="1676400" y="4834995"/>
            <a:ext cx="14414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As price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falls,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 quantity demanded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rises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274571"/>
            <a:ext cx="3200400" cy="434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Machine generated alternative text: 10.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3928" y="4396015"/>
            <a:ext cx="457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chine generated alternative text: 11.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4065" y="4804849"/>
            <a:ext cx="476926" cy="24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3503" y="3955091"/>
            <a:ext cx="418051" cy="26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7986" y="3531679"/>
            <a:ext cx="389085" cy="24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69648" y="3105282"/>
            <a:ext cx="365760" cy="2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585" y="2650728"/>
            <a:ext cx="413886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3354" y="5230231"/>
            <a:ext cx="498349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6807" y="5230231"/>
            <a:ext cx="457200" cy="24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6807" y="4817793"/>
            <a:ext cx="457200" cy="2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6807" y="4366167"/>
            <a:ext cx="457200" cy="28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908" y="3923250"/>
            <a:ext cx="468998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6807" y="3498061"/>
            <a:ext cx="457200" cy="25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6807" y="3093645"/>
            <a:ext cx="457200" cy="23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1" y="2650728"/>
            <a:ext cx="616013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2863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94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/>
      <p:bldP spid="1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Don’t be sloppy in terminology:</a:t>
            </a:r>
          </a:p>
          <a:p>
            <a:endParaRPr lang="en-US" smtClean="0"/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ot Equal 5"/>
          <p:cNvSpPr/>
          <p:nvPr/>
        </p:nvSpPr>
        <p:spPr>
          <a:xfrm>
            <a:off x="3733800" y="2716213"/>
            <a:ext cx="914400" cy="533400"/>
          </a:xfrm>
          <a:prstGeom prst="mathNotEqual">
            <a:avLst>
              <a:gd name="adj1" fmla="val 14918"/>
              <a:gd name="adj2" fmla="val 6600000"/>
              <a:gd name="adj3" fmla="val 20362"/>
            </a:avLst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C0066"/>
              </a:solidFill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2000" y="2601913"/>
            <a:ext cx="2819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latin typeface="Century Gothic"/>
                <a:cs typeface="Century Gothic"/>
              </a:rPr>
              <a:t>a </a:t>
            </a:r>
            <a:r>
              <a:rPr lang="en-US" sz="3200" b="1" i="1" dirty="0" smtClean="0">
                <a:latin typeface="Century Gothic"/>
                <a:cs typeface="Century Gothic"/>
              </a:rPr>
              <a:t>“change in demand”  </a:t>
            </a:r>
            <a:r>
              <a:rPr lang="en-US" sz="3200" b="1" dirty="0" smtClean="0">
                <a:latin typeface="Century Gothic"/>
                <a:cs typeface="Century Gothic"/>
              </a:rPr>
              <a:t>	</a:t>
            </a:r>
            <a:endParaRPr lang="en-US" sz="3200" b="1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029200" y="2544763"/>
            <a:ext cx="3886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latin typeface="Century Gothic"/>
                <a:cs typeface="Century Gothic"/>
              </a:rPr>
              <a:t>a </a:t>
            </a:r>
            <a:r>
              <a:rPr lang="en-US" sz="3200" b="1" i="1" dirty="0" smtClean="0">
                <a:latin typeface="Century Gothic"/>
                <a:cs typeface="Century Gothic"/>
              </a:rPr>
              <a:t>“change in quantity demanded”</a:t>
            </a:r>
            <a:endParaRPr lang="en-US" sz="3200" b="1" i="1" dirty="0">
              <a:latin typeface="Century Gothic"/>
              <a:cs typeface="Century Gothic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40970" name="Text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900" dirty="0">
                <a:latin typeface="Century Gothic"/>
                <a:cs typeface="Century Gothic"/>
                <a:hlinkClick r:id="rId4" action="ppaction://hlinksldjump"/>
              </a:rPr>
              <a:t>Back to Table of contents</a:t>
            </a:r>
            <a:endParaRPr lang="en-US" sz="900" dirty="0">
              <a:latin typeface="Century Gothic"/>
              <a:cs typeface="Century Gothic"/>
            </a:endParaRPr>
          </a:p>
          <a:p>
            <a:pPr eaLnBrk="1" hangingPunct="1"/>
            <a:endParaRPr lang="en-US" sz="900" dirty="0">
              <a:latin typeface="Century Gothic"/>
              <a:cs typeface="Century Gothic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</p:spPr>
        <p:txBody>
          <a:bodyPr/>
          <a:lstStyle/>
          <a:p>
            <a:pPr>
              <a:defRPr/>
            </a:pPr>
            <a:r>
              <a:rPr lang="en-US" sz="1000" kern="0" cap="all" spc="1060" dirty="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7966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9BBB59"/>
                </a:solidFill>
              </a:rPr>
              <a:t>CHANGES IN DEMAND VS. CHANGES IN QUANTITY DEMANDED</a:t>
            </a:r>
            <a:endParaRPr lang="en-US" sz="3600" dirty="0">
              <a:solidFill>
                <a:srgbClr val="9BBB59"/>
              </a:solidFill>
            </a:endParaRPr>
          </a:p>
        </p:txBody>
      </p:sp>
      <p:sp>
        <p:nvSpPr>
          <p:cNvPr id="41987" name="Line 6"/>
          <p:cNvSpPr>
            <a:spLocks noChangeShapeType="1"/>
          </p:cNvSpPr>
          <p:nvPr/>
        </p:nvSpPr>
        <p:spPr bwMode="auto">
          <a:xfrm>
            <a:off x="685800" y="2057400"/>
            <a:ext cx="0" cy="335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1988" name="Line 7"/>
          <p:cNvSpPr>
            <a:spLocks noChangeShapeType="1"/>
          </p:cNvSpPr>
          <p:nvPr/>
        </p:nvSpPr>
        <p:spPr bwMode="auto">
          <a:xfrm>
            <a:off x="685800" y="54102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1989" name="Line 8"/>
          <p:cNvSpPr>
            <a:spLocks noChangeShapeType="1"/>
          </p:cNvSpPr>
          <p:nvPr/>
        </p:nvSpPr>
        <p:spPr bwMode="auto">
          <a:xfrm>
            <a:off x="4800600" y="54102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1990" name="Line 9"/>
          <p:cNvSpPr>
            <a:spLocks noChangeShapeType="1"/>
          </p:cNvSpPr>
          <p:nvPr/>
        </p:nvSpPr>
        <p:spPr bwMode="auto">
          <a:xfrm flipV="1">
            <a:off x="4800600" y="19050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1991" name="Text Box 10"/>
          <p:cNvSpPr txBox="1">
            <a:spLocks noChangeArrowheads="1"/>
          </p:cNvSpPr>
          <p:nvPr/>
        </p:nvSpPr>
        <p:spPr bwMode="auto">
          <a:xfrm>
            <a:off x="8088313" y="5715000"/>
            <a:ext cx="10438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1600" b="1">
                <a:latin typeface="Century Gothic"/>
                <a:cs typeface="Century Gothic"/>
              </a:rPr>
              <a:t>Quantity</a:t>
            </a:r>
          </a:p>
        </p:txBody>
      </p:sp>
      <p:sp>
        <p:nvSpPr>
          <p:cNvPr id="41992" name="Text Box 11"/>
          <p:cNvSpPr txBox="1">
            <a:spLocks noChangeArrowheads="1"/>
          </p:cNvSpPr>
          <p:nvPr/>
        </p:nvSpPr>
        <p:spPr bwMode="auto">
          <a:xfrm>
            <a:off x="3592513" y="5711825"/>
            <a:ext cx="10438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1600" b="1">
                <a:latin typeface="Century Gothic"/>
                <a:cs typeface="Century Gothic"/>
              </a:rPr>
              <a:t>Quantity </a:t>
            </a:r>
          </a:p>
        </p:txBody>
      </p:sp>
      <p:sp>
        <p:nvSpPr>
          <p:cNvPr id="41993" name="Text Box 12"/>
          <p:cNvSpPr txBox="1">
            <a:spLocks noChangeArrowheads="1"/>
          </p:cNvSpPr>
          <p:nvPr/>
        </p:nvSpPr>
        <p:spPr bwMode="auto">
          <a:xfrm rot="-5400000">
            <a:off x="42636" y="2141815"/>
            <a:ext cx="7386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b="1">
                <a:latin typeface="Century Gothic"/>
                <a:cs typeface="Century Gothic"/>
              </a:rPr>
              <a:t>Price </a:t>
            </a:r>
          </a:p>
        </p:txBody>
      </p:sp>
      <p:sp>
        <p:nvSpPr>
          <p:cNvPr id="41994" name="Text Box 13"/>
          <p:cNvSpPr txBox="1">
            <a:spLocks noChangeArrowheads="1"/>
          </p:cNvSpPr>
          <p:nvPr/>
        </p:nvSpPr>
        <p:spPr bwMode="auto">
          <a:xfrm rot="-5400000">
            <a:off x="4081236" y="2218015"/>
            <a:ext cx="7386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b="1">
                <a:latin typeface="Century Gothic"/>
                <a:cs typeface="Century Gothic"/>
              </a:rPr>
              <a:t>Price </a:t>
            </a:r>
          </a:p>
        </p:txBody>
      </p:sp>
      <p:sp>
        <p:nvSpPr>
          <p:cNvPr id="41995" name="Text Box 14"/>
          <p:cNvSpPr txBox="1">
            <a:spLocks noChangeArrowheads="1"/>
          </p:cNvSpPr>
          <p:nvPr/>
        </p:nvSpPr>
        <p:spPr bwMode="auto">
          <a:xfrm>
            <a:off x="647948" y="1295400"/>
            <a:ext cx="28347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2000" b="1" dirty="0" smtClean="0">
                <a:latin typeface="Century Gothic"/>
                <a:cs typeface="Century Gothic"/>
              </a:rPr>
              <a:t>Change in </a:t>
            </a:r>
            <a:r>
              <a:rPr lang="en-US" sz="2400" b="1" dirty="0" smtClean="0">
                <a:solidFill>
                  <a:srgbClr val="0070C0"/>
                </a:solidFill>
                <a:latin typeface="Century Gothic"/>
                <a:cs typeface="Century Gothic"/>
              </a:rPr>
              <a:t>demand</a:t>
            </a:r>
            <a:endParaRPr lang="en-US" sz="1600" b="1" dirty="0">
              <a:solidFill>
                <a:srgbClr val="0070C0"/>
              </a:solidFill>
              <a:latin typeface="Century Gothic"/>
              <a:cs typeface="Century Gothic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4309362" y="1295400"/>
            <a:ext cx="4533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2000" b="1" dirty="0">
                <a:latin typeface="Century Gothic"/>
                <a:cs typeface="Century Gothic"/>
              </a:rPr>
              <a:t>Change in </a:t>
            </a:r>
            <a:r>
              <a:rPr lang="en-US" sz="2400" b="1" dirty="0" smtClean="0">
                <a:solidFill>
                  <a:srgbClr val="990033"/>
                </a:solidFill>
                <a:latin typeface="Century Gothic"/>
                <a:cs typeface="Century Gothic"/>
              </a:rPr>
              <a:t>quantity demanded</a:t>
            </a:r>
            <a:endParaRPr lang="en-US" sz="2400" b="1" dirty="0">
              <a:solidFill>
                <a:srgbClr val="990033"/>
              </a:solidFill>
              <a:latin typeface="Century Gothic"/>
              <a:cs typeface="Century Gothic"/>
            </a:endParaRPr>
          </a:p>
        </p:txBody>
      </p:sp>
      <p:sp>
        <p:nvSpPr>
          <p:cNvPr id="41997" name="Line 16"/>
          <p:cNvSpPr>
            <a:spLocks noChangeShapeType="1"/>
          </p:cNvSpPr>
          <p:nvPr/>
        </p:nvSpPr>
        <p:spPr bwMode="auto">
          <a:xfrm>
            <a:off x="990600" y="2362200"/>
            <a:ext cx="2438400" cy="2362200"/>
          </a:xfrm>
          <a:prstGeom prst="line">
            <a:avLst/>
          </a:prstGeom>
          <a:noFill/>
          <a:ln w="30163" cap="flat">
            <a:solidFill>
              <a:srgbClr val="3C5D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1998" name="Line 17"/>
          <p:cNvSpPr>
            <a:spLocks noChangeShapeType="1"/>
          </p:cNvSpPr>
          <p:nvPr/>
        </p:nvSpPr>
        <p:spPr bwMode="auto">
          <a:xfrm>
            <a:off x="5257800" y="2438400"/>
            <a:ext cx="2209800" cy="2133600"/>
          </a:xfrm>
          <a:prstGeom prst="line">
            <a:avLst/>
          </a:prstGeom>
          <a:noFill/>
          <a:ln w="30163" cap="flat">
            <a:solidFill>
              <a:srgbClr val="3C5D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>
            <a:off x="2108200" y="2198688"/>
            <a:ext cx="1828800" cy="1828800"/>
          </a:xfrm>
          <a:prstGeom prst="line">
            <a:avLst/>
          </a:prstGeom>
          <a:noFill/>
          <a:ln w="30163" cap="flat">
            <a:solidFill>
              <a:srgbClr val="3C5D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8" name="Oval 20"/>
          <p:cNvSpPr>
            <a:spLocks noChangeArrowheads="1"/>
          </p:cNvSpPr>
          <p:nvPr/>
        </p:nvSpPr>
        <p:spPr bwMode="auto">
          <a:xfrm>
            <a:off x="5715000" y="2895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entury Gothic"/>
              <a:cs typeface="Century Gothic"/>
            </a:endParaRPr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>
            <a:off x="1752600" y="2895600"/>
            <a:ext cx="609600" cy="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>
            <a:off x="6019800" y="2895600"/>
            <a:ext cx="1066800" cy="106680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2003" name="Text Box 25"/>
          <p:cNvSpPr txBox="1">
            <a:spLocks noChangeArrowheads="1"/>
          </p:cNvSpPr>
          <p:nvPr/>
        </p:nvSpPr>
        <p:spPr bwMode="auto">
          <a:xfrm>
            <a:off x="3352800" y="4662488"/>
            <a:ext cx="445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0" hangingPunct="0">
              <a:defRPr b="1">
                <a:solidFill>
                  <a:schemeClr val="accent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9pPr>
          </a:lstStyle>
          <a:p>
            <a:r>
              <a:rPr lang="en-US" i="1" dirty="0" smtClean="0">
                <a:latin typeface="Century Gothic"/>
                <a:cs typeface="Century Gothic"/>
              </a:rPr>
              <a:t>D</a:t>
            </a:r>
            <a:r>
              <a:rPr lang="en-US" baseline="-25000" dirty="0" smtClean="0">
                <a:latin typeface="Century Gothic"/>
                <a:cs typeface="Century Gothic"/>
              </a:rPr>
              <a:t>1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3910013" y="3919538"/>
            <a:ext cx="445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b="1" i="1" dirty="0" smtClean="0">
                <a:solidFill>
                  <a:schemeClr val="accent1"/>
                </a:solidFill>
                <a:latin typeface="Century Gothic"/>
                <a:cs typeface="Century Gothic"/>
              </a:rPr>
              <a:t>D</a:t>
            </a:r>
            <a:r>
              <a:rPr lang="en-US" b="1" baseline="-25000" dirty="0" smtClean="0">
                <a:solidFill>
                  <a:schemeClr val="accent1"/>
                </a:solidFill>
                <a:latin typeface="Century Gothic"/>
                <a:cs typeface="Century Gothic"/>
              </a:rPr>
              <a:t>2</a:t>
            </a:r>
            <a:endParaRPr lang="en-US" b="1" baseline="-25000" dirty="0">
              <a:solidFill>
                <a:schemeClr val="accent1"/>
              </a:solidFill>
              <a:latin typeface="Century Gothic"/>
              <a:cs typeface="Century Gothic"/>
            </a:endParaRPr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>
            <a:off x="4800600" y="2971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" name="Line 29"/>
          <p:cNvSpPr>
            <a:spLocks noChangeShapeType="1"/>
          </p:cNvSpPr>
          <p:nvPr/>
        </p:nvSpPr>
        <p:spPr bwMode="auto">
          <a:xfrm>
            <a:off x="5791200" y="30480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" name="Line 31"/>
          <p:cNvSpPr>
            <a:spLocks noChangeShapeType="1"/>
          </p:cNvSpPr>
          <p:nvPr/>
        </p:nvSpPr>
        <p:spPr bwMode="auto">
          <a:xfrm>
            <a:off x="7010400" y="4148138"/>
            <a:ext cx="0" cy="12811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9" name="Line 33"/>
          <p:cNvSpPr>
            <a:spLocks noChangeShapeType="1"/>
          </p:cNvSpPr>
          <p:nvPr/>
        </p:nvSpPr>
        <p:spPr bwMode="auto">
          <a:xfrm>
            <a:off x="4800600" y="4148138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2009" name="Text Box 34"/>
          <p:cNvSpPr txBox="1">
            <a:spLocks noChangeArrowheads="1"/>
          </p:cNvSpPr>
          <p:nvPr/>
        </p:nvSpPr>
        <p:spPr bwMode="auto">
          <a:xfrm>
            <a:off x="4191000" y="2819400"/>
            <a:ext cx="6963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1600" dirty="0" smtClean="0">
                <a:latin typeface="Century Gothic"/>
                <a:cs typeface="Century Gothic"/>
              </a:rPr>
              <a:t>$1.00</a:t>
            </a: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42010" name="Text Box 35"/>
          <p:cNvSpPr txBox="1">
            <a:spLocks noChangeArrowheads="1"/>
          </p:cNvSpPr>
          <p:nvPr/>
        </p:nvSpPr>
        <p:spPr bwMode="auto">
          <a:xfrm>
            <a:off x="4419600" y="3962400"/>
            <a:ext cx="4688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1600" dirty="0" smtClean="0">
                <a:latin typeface="Century Gothic"/>
                <a:cs typeface="Century Gothic"/>
              </a:rPr>
              <a:t>.50</a:t>
            </a: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42011" name="Text Box 36"/>
          <p:cNvSpPr txBox="1">
            <a:spLocks noChangeArrowheads="1"/>
          </p:cNvSpPr>
          <p:nvPr/>
        </p:nvSpPr>
        <p:spPr bwMode="auto">
          <a:xfrm>
            <a:off x="5622925" y="5395913"/>
            <a:ext cx="4120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1600" dirty="0" smtClean="0">
                <a:latin typeface="Century Gothic"/>
                <a:cs typeface="Century Gothic"/>
              </a:rPr>
              <a:t>10</a:t>
            </a: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42012" name="Text Box 37"/>
          <p:cNvSpPr txBox="1">
            <a:spLocks noChangeArrowheads="1"/>
          </p:cNvSpPr>
          <p:nvPr/>
        </p:nvSpPr>
        <p:spPr bwMode="auto">
          <a:xfrm>
            <a:off x="6781800" y="5410200"/>
            <a:ext cx="5826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1600" dirty="0" smtClean="0">
                <a:latin typeface="Century Gothic"/>
                <a:cs typeface="Century Gothic"/>
              </a:rPr>
              <a:t>14.2</a:t>
            </a: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42013" name="Text Box 25"/>
          <p:cNvSpPr txBox="1">
            <a:spLocks noChangeArrowheads="1"/>
          </p:cNvSpPr>
          <p:nvPr/>
        </p:nvSpPr>
        <p:spPr bwMode="auto">
          <a:xfrm>
            <a:off x="7415213" y="4572000"/>
            <a:ext cx="445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0" hangingPunct="0">
              <a:defRPr b="1">
                <a:solidFill>
                  <a:schemeClr val="accent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9pPr>
          </a:lstStyle>
          <a:p>
            <a:r>
              <a:rPr lang="en-US" i="1" dirty="0" smtClean="0">
                <a:latin typeface="Century Gothic"/>
                <a:cs typeface="Century Gothic"/>
              </a:rPr>
              <a:t>D</a:t>
            </a:r>
            <a:r>
              <a:rPr lang="en-US" baseline="-25000" dirty="0" smtClean="0">
                <a:latin typeface="Century Gothic"/>
                <a:cs typeface="Century Gothic"/>
              </a:rPr>
              <a:t>1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9" name="Oval 21"/>
          <p:cNvSpPr>
            <a:spLocks noChangeArrowheads="1"/>
          </p:cNvSpPr>
          <p:nvPr/>
        </p:nvSpPr>
        <p:spPr bwMode="auto">
          <a:xfrm>
            <a:off x="6934200" y="40671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entury Gothic"/>
              <a:cs typeface="Century Gothic"/>
            </a:endParaRPr>
          </a:p>
        </p:txBody>
      </p:sp>
      <p:sp>
        <p:nvSpPr>
          <p:cNvPr id="35" name="Line 28"/>
          <p:cNvSpPr>
            <a:spLocks noChangeShapeType="1"/>
          </p:cNvSpPr>
          <p:nvPr/>
        </p:nvSpPr>
        <p:spPr bwMode="auto">
          <a:xfrm>
            <a:off x="669925" y="2971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6" name="Line 29"/>
          <p:cNvSpPr>
            <a:spLocks noChangeShapeType="1"/>
          </p:cNvSpPr>
          <p:nvPr/>
        </p:nvSpPr>
        <p:spPr bwMode="auto">
          <a:xfrm>
            <a:off x="1660525" y="30480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2017" name="Text Box 34"/>
          <p:cNvSpPr txBox="1">
            <a:spLocks noChangeArrowheads="1"/>
          </p:cNvSpPr>
          <p:nvPr/>
        </p:nvSpPr>
        <p:spPr bwMode="auto">
          <a:xfrm>
            <a:off x="76200" y="2819400"/>
            <a:ext cx="6963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1600" dirty="0" smtClean="0">
                <a:latin typeface="Century Gothic"/>
                <a:cs typeface="Century Gothic"/>
              </a:rPr>
              <a:t>$1.00</a:t>
            </a: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42018" name="Text Box 36"/>
          <p:cNvSpPr txBox="1">
            <a:spLocks noChangeArrowheads="1"/>
          </p:cNvSpPr>
          <p:nvPr/>
        </p:nvSpPr>
        <p:spPr bwMode="auto">
          <a:xfrm>
            <a:off x="1492250" y="5395913"/>
            <a:ext cx="4120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1600" dirty="0" smtClean="0">
                <a:latin typeface="Century Gothic"/>
                <a:cs typeface="Century Gothic"/>
              </a:rPr>
              <a:t>10</a:t>
            </a: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39" name="Line 31"/>
          <p:cNvSpPr>
            <a:spLocks noChangeShapeType="1"/>
          </p:cNvSpPr>
          <p:nvPr/>
        </p:nvSpPr>
        <p:spPr bwMode="auto">
          <a:xfrm>
            <a:off x="2895600" y="2971800"/>
            <a:ext cx="0" cy="24685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0" name="Line 33"/>
          <p:cNvSpPr>
            <a:spLocks noChangeShapeType="1"/>
          </p:cNvSpPr>
          <p:nvPr/>
        </p:nvSpPr>
        <p:spPr bwMode="auto">
          <a:xfrm>
            <a:off x="685800" y="2971800"/>
            <a:ext cx="21939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2667000" y="5453063"/>
            <a:ext cx="4120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1600" dirty="0" smtClean="0">
                <a:latin typeface="Century Gothic"/>
                <a:cs typeface="Century Gothic"/>
              </a:rPr>
              <a:t>15</a:t>
            </a: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42" name="Oval 21"/>
          <p:cNvSpPr>
            <a:spLocks noChangeArrowheads="1"/>
          </p:cNvSpPr>
          <p:nvPr/>
        </p:nvSpPr>
        <p:spPr bwMode="auto">
          <a:xfrm>
            <a:off x="2819400" y="290671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entury Gothic"/>
              <a:cs typeface="Century Gothic"/>
            </a:endParaRPr>
          </a:p>
        </p:txBody>
      </p:sp>
      <p:sp>
        <p:nvSpPr>
          <p:cNvPr id="42023" name="Oval 21"/>
          <p:cNvSpPr>
            <a:spLocks noChangeArrowheads="1"/>
          </p:cNvSpPr>
          <p:nvPr/>
        </p:nvSpPr>
        <p:spPr bwMode="auto">
          <a:xfrm>
            <a:off x="1577975" y="291782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entury Gothic"/>
              <a:cs typeface="Century Gothic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8382000" y="6096000"/>
            <a:ext cx="744538" cy="747713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42026" name="TextBox 4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428038" y="6203950"/>
            <a:ext cx="669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900" dirty="0">
                <a:latin typeface="Century Gothic"/>
                <a:cs typeface="Century Gothic"/>
                <a:hlinkClick r:id="rId3" action="ppaction://hlinksldjump"/>
              </a:rPr>
              <a:t>Back to Table of contents</a:t>
            </a:r>
            <a:endParaRPr lang="en-US" sz="900" dirty="0">
              <a:latin typeface="Century Gothic"/>
              <a:cs typeface="Century Gothic"/>
            </a:endParaRPr>
          </a:p>
          <a:p>
            <a:pPr eaLnBrk="1" hangingPunct="1"/>
            <a:endParaRPr lang="en-US" sz="900" dirty="0">
              <a:latin typeface="Century Gothic"/>
              <a:cs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dirty="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075666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20" grpId="0" animBg="1"/>
      <p:bldP spid="22" grpId="0" animBg="1"/>
      <p:bldP spid="25" grpId="0"/>
      <p:bldP spid="26" grpId="0" animBg="1"/>
      <p:bldP spid="27" grpId="0" animBg="1"/>
      <p:bldP spid="28" grpId="0" animBg="1"/>
      <p:bldP spid="29" grpId="0" animBg="1"/>
      <p:bldP spid="19" grpId="0" animBg="1"/>
      <p:bldP spid="35" grpId="0" animBg="1"/>
      <p:bldP spid="36" grpId="0" animBg="1"/>
      <p:bldP spid="39" grpId="0" animBg="1"/>
      <p:bldP spid="40" grpId="0" animBg="1"/>
      <p:bldP spid="41" grpId="0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accent5">
              <a:lumMod val="20000"/>
              <a:lumOff val="80000"/>
              <a:alpha val="76000"/>
            </a:schemeClr>
          </a:solidFill>
        </p:spPr>
        <p:txBody>
          <a:bodyPr>
            <a:noAutofit/>
          </a:bodyPr>
          <a:lstStyle/>
          <a:p>
            <a:r>
              <a:rPr lang="en-US" sz="3600" dirty="0" smtClean="0"/>
              <a:t>THE DEMAND SCHEDULE AND THE DEMAND CURVE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57800"/>
            <a:ext cx="9144000" cy="990600"/>
          </a:xfrm>
          <a:solidFill>
            <a:schemeClr val="tx1">
              <a:alpha val="73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Law of demand: </a:t>
            </a:r>
            <a:r>
              <a:rPr lang="en-US" sz="2800" b="0" dirty="0" smtClean="0">
                <a:solidFill>
                  <a:schemeClr val="bg1"/>
                </a:solidFill>
              </a:rPr>
              <a:t>a higher </a:t>
            </a:r>
            <a:r>
              <a:rPr lang="en-US" sz="2800" b="0" dirty="0">
                <a:solidFill>
                  <a:schemeClr val="bg1"/>
                </a:solidFill>
              </a:rPr>
              <a:t>price for a good or </a:t>
            </a:r>
            <a:r>
              <a:rPr lang="en-US" sz="2800" b="0" dirty="0" smtClean="0">
                <a:solidFill>
                  <a:schemeClr val="bg1"/>
                </a:solidFill>
              </a:rPr>
              <a:t>service leads </a:t>
            </a:r>
            <a:r>
              <a:rPr lang="en-US" sz="2800" b="0" dirty="0">
                <a:solidFill>
                  <a:schemeClr val="bg1"/>
                </a:solidFill>
              </a:rPr>
              <a:t>people </a:t>
            </a:r>
            <a:r>
              <a:rPr lang="en-US" sz="2800" b="0" dirty="0" smtClean="0">
                <a:solidFill>
                  <a:schemeClr val="bg1"/>
                </a:solidFill>
              </a:rPr>
              <a:t>to demand </a:t>
            </a:r>
            <a:r>
              <a:rPr lang="en-US" sz="2800" b="0" dirty="0">
                <a:solidFill>
                  <a:schemeClr val="bg1"/>
                </a:solidFill>
              </a:rPr>
              <a:t>a smaller </a:t>
            </a:r>
            <a:r>
              <a:rPr lang="en-US" sz="2800" b="0" dirty="0" smtClean="0">
                <a:solidFill>
                  <a:schemeClr val="bg1"/>
                </a:solidFill>
              </a:rPr>
              <a:t>quantity.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24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36b51b489c4ca4a433848442769c5724e52fb9"/>
</p:tagLst>
</file>

<file path=ppt/theme/theme1.xml><?xml version="1.0" encoding="utf-8"?>
<a:theme xmlns:a="http://schemas.openxmlformats.org/drawingml/2006/main" name="2_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newer Krugman PPT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Krugman 3e main content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Krugman 3e main content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Krugman 3e main content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Krugman 3e Pitfalls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1_Krugman 3e main content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e Krugman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Newest 2e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Custom 1">
      <a:majorFont>
        <a:latin typeface="Garamond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2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3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Krugman 3e theme</Template>
  <TotalTime>10012</TotalTime>
  <Words>3316</Words>
  <Application>Microsoft Office PowerPoint</Application>
  <PresentationFormat>On-screen Show (4:3)</PresentationFormat>
  <Paragraphs>694</Paragraphs>
  <Slides>52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52</vt:i4>
      </vt:variant>
    </vt:vector>
  </HeadingPairs>
  <TitlesOfParts>
    <vt:vector size="68" baseType="lpstr">
      <vt:lpstr>2_Custom Design</vt:lpstr>
      <vt:lpstr>Custom Design</vt:lpstr>
      <vt:lpstr>4e Krugman Theme</vt:lpstr>
      <vt:lpstr>6_Custom Design</vt:lpstr>
      <vt:lpstr>1_Newest 2e theme</vt:lpstr>
      <vt:lpstr>10_Stone ppt Theme1</vt:lpstr>
      <vt:lpstr>11_Stone ppt Theme1</vt:lpstr>
      <vt:lpstr>12_Stone ppt Theme1</vt:lpstr>
      <vt:lpstr>13_Stone ppt Theme1</vt:lpstr>
      <vt:lpstr>7_Custom Design</vt:lpstr>
      <vt:lpstr>newer Krugman PPT theme</vt:lpstr>
      <vt:lpstr>8_Krugman 3e main content</vt:lpstr>
      <vt:lpstr>9_Krugman 3e main content</vt:lpstr>
      <vt:lpstr>10_Krugman 3e main content</vt:lpstr>
      <vt:lpstr>Krugman 3e Pitfalls</vt:lpstr>
      <vt:lpstr>11_Krugman 3e main content</vt:lpstr>
      <vt:lpstr>PowerPoint Presentation</vt:lpstr>
      <vt:lpstr>PowerPoint Presentation</vt:lpstr>
      <vt:lpstr>PowerPoint Presentation</vt:lpstr>
      <vt:lpstr>COMPETITIVE MARKETS</vt:lpstr>
      <vt:lpstr>DEMAND</vt:lpstr>
      <vt:lpstr>THE DEMAND SCHEDULE AND THE DEMAND CURVE</vt:lpstr>
      <vt:lpstr>PowerPoint Presentation</vt:lpstr>
      <vt:lpstr>CHANGES IN DEMAND VS. CHANGES IN QUANTITY DEMANDED</vt:lpstr>
      <vt:lpstr>THE DEMAND SCHEDULE AND THE DEMAND CURVE</vt:lpstr>
      <vt:lpstr>SHIFTS OF THE DEMAND CURVE</vt:lpstr>
      <vt:lpstr>SHIFTS OF THE DEMAND CURVE</vt:lpstr>
      <vt:lpstr>UNDERSTANDING SHIFTS OF THE DEMAND CURVE</vt:lpstr>
      <vt:lpstr>CHANGES IN PRICE OF RELATED GOODS: SUBSTITUTES</vt:lpstr>
      <vt:lpstr>CHANGES IN PRICE OF RELATED GOODS: COMPLEMENTS</vt:lpstr>
      <vt:lpstr>CHANGES IN INCOME</vt:lpstr>
      <vt:lpstr>CHANGES IN TASTES</vt:lpstr>
      <vt:lpstr>CHANGES IN EXPECTATIONS</vt:lpstr>
      <vt:lpstr>PowerPoint Presentation</vt:lpstr>
      <vt:lpstr>CHANGES IN THE NUMBER OF CONSUMERS</vt:lpstr>
      <vt:lpstr>PowerPoint Presentation</vt:lpstr>
      <vt:lpstr>INDIVIDUAL DEMAND CURVES AND THE MARKET DEMAND CURVE</vt:lpstr>
      <vt:lpstr>PowerPoint Presentation</vt:lpstr>
      <vt:lpstr>SUPPLY</vt:lpstr>
      <vt:lpstr>THE SUPPLY SCHEDULE AND THE SUPPLY CURVE</vt:lpstr>
      <vt:lpstr>AN INCREASE IN SUPPLY</vt:lpstr>
      <vt:lpstr>SHIFTS OF THE SUPPLY CURVE</vt:lpstr>
      <vt:lpstr>UNDERSTANDING SHIFTS OF THE SUPPLY CURVE</vt:lpstr>
      <vt:lpstr>CHANGES IN INPUT PRICES</vt:lpstr>
      <vt:lpstr>CHANGES IN INPUT PRICES</vt:lpstr>
      <vt:lpstr>CHANGES IN THE PRICE OF RELATED GOODS OR SERVICES</vt:lpstr>
      <vt:lpstr>CHANGES IN TECHNOLOGY</vt:lpstr>
      <vt:lpstr>CHANGES IN EXPECTATIONS</vt:lpstr>
      <vt:lpstr>CHANGES IN EXPECTATIONS</vt:lpstr>
      <vt:lpstr>CHANGES IN NUMBER OF PRODUCERS</vt:lpstr>
      <vt:lpstr>THE INDIVIDUAL SUPPLY CURVE AND THE MARKET SUPPLY CURVE</vt:lpstr>
      <vt:lpstr>SUPPLY, DEMAND AND MARKET EQUILIBRIUM</vt:lpstr>
      <vt:lpstr>PowerPoint Presentation</vt:lpstr>
      <vt:lpstr>FINDING THE EQUILIBRIUM PRICE AND QUANTITY</vt:lpstr>
      <vt:lpstr>WHY DO ALL SALES AND PURCHASES IN A MARKET TAKE PLACE AT THE SAME PRICE?</vt:lpstr>
      <vt:lpstr>WHY DOES THE MARKET PRICE FALL IF IT IS ABOVE THE EQUILIBRIUM PRICE?</vt:lpstr>
      <vt:lpstr>WHY DOES THE MARKET PRICE RISE IF IT IS BELOW THE EQUILIBRIUM PRICE?</vt:lpstr>
      <vt:lpstr>PowerPoint Presentation</vt:lpstr>
      <vt:lpstr>WHAT HAPPENS WHEN THE DEMAND CURVE SHIFTS</vt:lpstr>
      <vt:lpstr>WHAT HAPPENS WHEN THE SUPPLY CURVE SHIFTS</vt:lpstr>
      <vt:lpstr>PowerPoint Presentation</vt:lpstr>
      <vt:lpstr>PowerPoint Presentation</vt:lpstr>
      <vt:lpstr>PowerPoint Presentation</vt:lpstr>
      <vt:lpstr>PowerPoint Presentation</vt:lpstr>
      <vt:lpstr>SIMULTANEOUS SHIFTS OF SUPPLY AND DEMAND</vt:lpstr>
      <vt:lpstr>SIMULTANEOUS SHIFTS OF SUPPLY AND DEMAND</vt:lpstr>
      <vt:lpstr>PowerPoint Presentation</vt:lpstr>
      <vt:lpstr>COMPETITIVE MARKETS—AND OTHERS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Models: Trade-Offs and Trade</dc:title>
  <dc:subject/>
  <dc:creator>Solina Lindahl</dc:creator>
  <cp:keywords/>
  <dc:description/>
  <cp:lastModifiedBy>Lukia Kliossis</cp:lastModifiedBy>
  <cp:revision>215</cp:revision>
  <dcterms:created xsi:type="dcterms:W3CDTF">2012-06-20T14:36:21Z</dcterms:created>
  <dcterms:modified xsi:type="dcterms:W3CDTF">2015-04-08T14:56:32Z</dcterms:modified>
  <cp:category/>
</cp:coreProperties>
</file>