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6" r:id="rId2"/>
    <p:sldMasterId id="2147483672" r:id="rId3"/>
    <p:sldMasterId id="2147483676" r:id="rId4"/>
    <p:sldMasterId id="2147483679" r:id="rId5"/>
    <p:sldMasterId id="2147483682" r:id="rId6"/>
    <p:sldMasterId id="2147483685" r:id="rId7"/>
    <p:sldMasterId id="2147483692" r:id="rId8"/>
    <p:sldMasterId id="2147483735" r:id="rId9"/>
  </p:sldMasterIdLst>
  <p:notesMasterIdLst>
    <p:notesMasterId r:id="rId35"/>
  </p:notesMasterIdLst>
  <p:handoutMasterIdLst>
    <p:handoutMasterId r:id="rId36"/>
  </p:handoutMasterIdLst>
  <p:sldIdLst>
    <p:sldId id="289" r:id="rId10"/>
    <p:sldId id="290" r:id="rId11"/>
    <p:sldId id="258" r:id="rId12"/>
    <p:sldId id="264" r:id="rId13"/>
    <p:sldId id="262" r:id="rId14"/>
    <p:sldId id="265" r:id="rId15"/>
    <p:sldId id="266" r:id="rId16"/>
    <p:sldId id="267" r:id="rId17"/>
    <p:sldId id="269" r:id="rId18"/>
    <p:sldId id="270" r:id="rId19"/>
    <p:sldId id="268" r:id="rId20"/>
    <p:sldId id="271" r:id="rId21"/>
    <p:sldId id="272" r:id="rId22"/>
    <p:sldId id="273" r:id="rId23"/>
    <p:sldId id="274" r:id="rId24"/>
    <p:sldId id="28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" initials="K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C102"/>
    <a:srgbClr val="C5BE76"/>
    <a:srgbClr val="808000"/>
    <a:srgbClr val="F8EF59"/>
    <a:srgbClr val="CBF577"/>
    <a:srgbClr val="9900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994" autoAdjust="0"/>
  </p:normalViewPr>
  <p:slideViewPr>
    <p:cSldViewPr>
      <p:cViewPr varScale="1">
        <p:scale>
          <a:sx n="95" d="100"/>
          <a:sy n="95" d="100"/>
        </p:scale>
        <p:origin x="-6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AB5DB-A919-5146-BD65-A38D7C488AD3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56E69-9379-4E4C-A18D-7A0BA74C6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10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93DEE-6DC7-4019-B2E9-0C4238D5EE49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5D073-3400-42D1-88BB-37DC21B29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205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kera.org/video/1283843915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5D073-3400-42D1-88BB-37DC21B29C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</a:t>
            </a:r>
            <a:r>
              <a:rPr lang="en-US" baseline="0" dirty="0" smtClean="0"/>
              <a:t> good ice-breaker for students.  An effective way to discuss is via “Think, Pair, Share</a:t>
            </a:r>
            <a:r>
              <a:rPr lang="en-US" baseline="0" dirty="0" smtClean="0">
                <a:solidFill>
                  <a:srgbClr val="FF0000"/>
                </a:solidFill>
              </a:rPr>
              <a:t>,</a:t>
            </a:r>
            <a:r>
              <a:rPr lang="en-US" baseline="0" dirty="0" smtClean="0"/>
              <a:t>” where students are asked to jot down their ideas for a minute or two, then form a pair with their neighbor, discuss with him or her, and finally be ready to share with the entire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5D073-3400-42D1-88BB-37DC21B29C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38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5D073-3400-42D1-88BB-37DC21B29C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98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http://video.kera.org/video/1283843915/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036A36-B3E5-45FD-A575-0C8D7E54F80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hyperlink" Target="http://krugman.blogs.nytimes.com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hyperlink" Target="http://www.gregmankiw.blogspot.com/" TargetMode="External"/><Relationship Id="rId1" Type="http://schemas.openxmlformats.org/officeDocument/2006/relationships/slideMaster" Target="../slideMasters/slideMaster9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hyperlink" Target="http://research.stlouisfed.org/fred2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ls.gov/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hyperlink" Target="http://krugman.blogs.nytimes.com/" TargetMode="External"/><Relationship Id="rId2" Type="http://schemas.openxmlformats.org/officeDocument/2006/relationships/hyperlink" Target="http://www.gregmankiw.blogspot.com/" TargetMode="External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hyperlink" Target="http://www.bea.gov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9.png"/><Relationship Id="rId14" Type="http://schemas.openxmlformats.org/officeDocument/2006/relationships/hyperlink" Target="http://research.stlouisfed.org/fred2/" TargetMode="Externa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1390603" y="6755659"/>
            <a:ext cx="709699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3844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3844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0"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87308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7400" y="51250"/>
            <a:ext cx="3276600" cy="13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solidFill>
                <a:prstClr val="black"/>
              </a:solidFill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prstClr val="white">
                    <a:lumMod val="75000"/>
                  </a:prstClr>
                </a:solidFill>
                <a:latin typeface="Tw Cen MT"/>
                <a:cs typeface="Tw Cen MT"/>
              </a:rPr>
              <a:t>Chapter</a:t>
            </a:r>
            <a:endParaRPr lang="en-US" sz="2000" b="1" kern="0" cap="all" spc="300" dirty="0">
              <a:solidFill>
                <a:prstClr val="white">
                  <a:lumMod val="75000"/>
                </a:prstClr>
              </a:solidFill>
              <a:latin typeface="Tw Cen MT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kern="0" cap="small" spc="400" dirty="0">
                <a:solidFill>
                  <a:prstClr val="black">
                    <a:lumMod val="50000"/>
                    <a:lumOff val="50000"/>
                  </a:prstClr>
                </a:solidFill>
                <a:latin typeface="Tw Cen MT" pitchFamily="34" charset="0"/>
              </a:rPr>
              <a:t>Dynamic PowerPoint™ Slides by </a:t>
            </a:r>
            <a:r>
              <a:rPr lang="en-US" sz="1400" b="1" kern="0" cap="small" spc="4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w Cen MT" pitchFamily="34" charset="0"/>
              </a:rPr>
              <a:t>Solina</a:t>
            </a:r>
            <a:r>
              <a:rPr lang="en-US" sz="1400" b="1" kern="0" cap="small" spc="400" dirty="0">
                <a:solidFill>
                  <a:prstClr val="black">
                    <a:lumMod val="50000"/>
                    <a:lumOff val="50000"/>
                  </a:prstClr>
                </a:solidFill>
                <a:latin typeface="Tw Cen MT" pitchFamily="34" charset="0"/>
              </a:rPr>
              <a:t> </a:t>
            </a:r>
            <a:r>
              <a:rPr lang="en-US" sz="1400" b="1" kern="0" cap="small" spc="4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w Cen MT" pitchFamily="34" charset="0"/>
              </a:rPr>
              <a:t>Lindahl</a:t>
            </a:r>
            <a:endParaRPr lang="en-US" sz="1400" b="1" kern="0" cap="small" spc="400" dirty="0">
              <a:solidFill>
                <a:prstClr val="black">
                  <a:lumMod val="50000"/>
                  <a:lumOff val="50000"/>
                </a:prstClr>
              </a:solidFill>
              <a:latin typeface="Tw Cen MT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486400"/>
            <a:ext cx="7772400" cy="13715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kern="0" spc="500" dirty="0">
                <a:latin typeface="Tw Cen MT"/>
                <a:cs typeface="Tw Cen MT"/>
              </a:rPr>
              <a:t>First Principles</a:t>
            </a:r>
          </a:p>
        </p:txBody>
      </p:sp>
    </p:spTree>
    <p:extLst>
      <p:ext uri="{BB962C8B-B14F-4D97-AF65-F5344CB8AC3E}">
        <p14:creationId xmlns:p14="http://schemas.microsoft.com/office/powerpoint/2010/main" val="96787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spc="300" dirty="0" smtClean="0">
                <a:solidFill>
                  <a:srgbClr val="F79646"/>
                </a:solidFill>
                <a:latin typeface="Century Gothic"/>
              </a:rPr>
              <a:t>SOME GOOD BLOGS AND OTHER SITES TO GET THE JUICES FLOWING:</a:t>
            </a:r>
            <a:endParaRPr lang="en-US" sz="1600" spc="300" dirty="0">
              <a:solidFill>
                <a:srgbClr val="F79646"/>
              </a:solidFill>
              <a:latin typeface="Century Gothic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dirty="0" smtClean="0">
                <a:solidFill>
                  <a:srgbClr val="F7964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 THOUGHT….</a:t>
            </a:r>
            <a:endParaRPr lang="en-US" sz="4800" dirty="0">
              <a:solidFill>
                <a:srgbClr val="F7964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3048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8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971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3434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113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5952053"/>
            <a:ext cx="1143000" cy="905947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</a:t>
            </a:r>
            <a:r>
              <a:rPr lang="en-US" sz="11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Active Learning</a:t>
            </a:r>
            <a:endParaRPr lang="en-US" sz="11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126895" y="6209547"/>
            <a:ext cx="63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noaction"/>
              </a:rPr>
              <a:t>To Video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1459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742950" indent="0"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676400"/>
          </a:xfrm>
          <a:prstGeom prst="downArrowCallout">
            <a:avLst>
              <a:gd name="adj1" fmla="val 32640"/>
              <a:gd name="adj2" fmla="val 28183"/>
              <a:gd name="adj3" fmla="val 25000"/>
              <a:gd name="adj4" fmla="val 6179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Century Gothic"/>
              </a:rPr>
              <a:t>     What you will learn in this chapter</a:t>
            </a:r>
            <a:endParaRPr lang="en-US" sz="24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103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TAKE A LOOK…..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Slides </a:t>
            </a: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by Solina Lindahl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486400"/>
            <a:ext cx="7772400" cy="13715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b="1" kern="0" spc="500" dirty="0" smtClean="0">
                <a:latin typeface="Tw Cen MT"/>
                <a:cs typeface="Tw Cen MT"/>
              </a:rPr>
              <a:t>First Principles</a:t>
            </a:r>
            <a:endParaRPr lang="en-US" b="1" kern="0" spc="5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 smtClean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  <a:endParaRPr lang="en-US" sz="1600" b="0" i="0" spc="300" dirty="0">
              <a:solidFill>
                <a:srgbClr val="F79646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  <a:endParaRPr lang="en-US" sz="4800" b="0" dirty="0"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667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105400"/>
            <a:ext cx="2667000" cy="36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105400"/>
            <a:ext cx="3130550" cy="38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12"/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590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37338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12813" indent="-5715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120015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 marL="137160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 marL="17145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 marL="21717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676400"/>
          </a:xfrm>
          <a:prstGeom prst="downArrowCallout">
            <a:avLst>
              <a:gd name="adj1" fmla="val 32640"/>
              <a:gd name="adj2" fmla="val 28183"/>
              <a:gd name="adj3" fmla="val 25000"/>
              <a:gd name="adj4" fmla="val 6179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     What you will learn in this chapter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" Target="../slides/slide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slide" Target="../slides/slide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slide" Target="../slides/slide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slide" Target="../slides/slide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slide" Target="../slides/slide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Relationship Id="rId4" Type="http://schemas.openxmlformats.org/officeDocument/2006/relationships/slide" Target="../slides/slide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slide" Target="../slides/slide3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0" name="Right Arrow 9"/>
          <p:cNvSpPr/>
          <p:nvPr userDrawn="1"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F8EF59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rgbClr val="C5BE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rgbClr val="C5BE7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0" r:id="rId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91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673" r:id="rId2"/>
    <p:sldLayoutId id="2147483674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 userDrawn="1"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 userDrawn="1"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0600" y="120650"/>
            <a:ext cx="8153400" cy="946150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Take a look…..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5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7" r:id="rId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2926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kera.org/video/1283843915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0.xml"/><Relationship Id="rId5" Type="http://schemas.openxmlformats.org/officeDocument/2006/relationships/image" Target="../media/image16.png"/><Relationship Id="rId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5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0" dirty="0" smtClean="0"/>
              <a:t>New York City Mayor Michael Bloomberg </a:t>
            </a:r>
            <a:r>
              <a:rPr lang="en-US" sz="2800" b="0" dirty="0"/>
              <a:t>proposed a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ban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on the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sale of any sugary beverage over 16 ounces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0" dirty="0"/>
              <a:t>in any of the city's restaurants, delis, movie </a:t>
            </a:r>
            <a:r>
              <a:rPr lang="en-US" sz="2800" b="0" dirty="0" smtClean="0"/>
              <a:t>theaters, and street </a:t>
            </a:r>
            <a:r>
              <a:rPr lang="en-US" sz="2800" b="0" dirty="0"/>
              <a:t>carts.</a:t>
            </a:r>
          </a:p>
          <a:p>
            <a:pPr marL="973138"/>
            <a:r>
              <a:rPr lang="en-US" sz="2800" i="1" dirty="0" smtClean="0">
                <a:solidFill>
                  <a:schemeClr val="accent2"/>
                </a:solidFill>
              </a:rPr>
              <a:t>“</a:t>
            </a:r>
            <a:r>
              <a:rPr lang="en-US" sz="2800" i="1" dirty="0">
                <a:solidFill>
                  <a:schemeClr val="accent2"/>
                </a:solidFill>
              </a:rPr>
              <a:t>Obesity is a nationwide problem, </a:t>
            </a:r>
            <a:r>
              <a:rPr lang="en-US" sz="2800" i="1" dirty="0"/>
              <a:t>and all over the United States, public health officials are wringing their hands saying, ‘Oh, this is terrible.’ New York City is not about wringing your hands; it’s about doing something. I think that’s what the public wants the mayor to do,”</a:t>
            </a:r>
            <a:r>
              <a:rPr lang="en-US" sz="2800" b="0" i="1" dirty="0"/>
              <a:t> Bloomberg told The New York Times in making his </a:t>
            </a:r>
            <a:r>
              <a:rPr lang="en-US" sz="2800" b="0" i="1" dirty="0" smtClean="0"/>
              <a:t>proposal.</a:t>
            </a:r>
            <a:endParaRPr lang="en-US" sz="2800" b="0" i="1" dirty="0"/>
          </a:p>
          <a:p>
            <a:r>
              <a:rPr lang="en-US" sz="3000" dirty="0" smtClean="0">
                <a:solidFill>
                  <a:srgbClr val="008000"/>
                </a:solidFill>
              </a:rPr>
              <a:t>Discuss: Do you agree that soda should be taxed or banned?  Why or why not?</a:t>
            </a:r>
            <a:endParaRPr lang="en-US" sz="3000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73801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3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607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INDIVIDUAL CHOICE: THE PRINCIPLES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4. People usually respond to incentives, exploiting opportunities to make themselves better off.</a:t>
            </a:r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242733" y="2743200"/>
            <a:ext cx="5438078" cy="3962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/>
              </a:rPr>
              <a:t>In the United States, restaurant customers have the option of adding a tip to the restaurant bill.  In much of Europe a tip is added automatically.  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008000"/>
                </a:solidFill>
                <a:latin typeface="Century Gothic"/>
                <a:ea typeface="ＭＳ Ｐゴシック"/>
                <a:cs typeface="Century Gothic"/>
              </a:rPr>
              <a:t>Where would you expect waiters to be more attentive?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8" name="Content Placeholder 6" descr="wai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3028950" cy="403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36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1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219200"/>
            <a:ext cx="4724400" cy="5365750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5100" b="0" dirty="0" smtClean="0">
                <a:solidFill>
                  <a:srgbClr val="008000"/>
                </a:solidFill>
                <a:latin typeface="Century Gothic"/>
              </a:rPr>
              <a:t>CAN YOU SPOT THE PROBLEM WITH THIS INCENTIVE SYSTEM?  </a:t>
            </a:r>
          </a:p>
          <a:p>
            <a:pPr>
              <a:spcAft>
                <a:spcPts val="1200"/>
              </a:spcAft>
            </a:pPr>
            <a:r>
              <a:rPr lang="en-US" sz="4400" dirty="0" smtClean="0">
                <a:latin typeface="Century Gothic"/>
              </a:rPr>
              <a:t>A </a:t>
            </a:r>
            <a:r>
              <a:rPr lang="en-US" sz="4400" dirty="0">
                <a:latin typeface="Century Gothic"/>
              </a:rPr>
              <a:t>juvenile prison in Pennsylvania offered judges bribes the more young people they sent to jail.</a:t>
            </a:r>
          </a:p>
          <a:p>
            <a:pPr>
              <a:spcAft>
                <a:spcPts val="1200"/>
              </a:spcAft>
            </a:pPr>
            <a:r>
              <a:rPr lang="en-US" sz="4400" dirty="0">
                <a:latin typeface="Century Gothic"/>
              </a:rPr>
              <a:t>One teen was jailed for a Facebook page that was critical of her high-school </a:t>
            </a:r>
            <a:r>
              <a:rPr lang="en-US" sz="4400" dirty="0" smtClean="0">
                <a:latin typeface="Century Gothic"/>
              </a:rPr>
              <a:t>principal.</a:t>
            </a:r>
            <a:endParaRPr lang="en-US" sz="4400" dirty="0">
              <a:latin typeface="Century Gothic"/>
            </a:endParaRPr>
          </a:p>
          <a:p>
            <a:pPr>
              <a:spcAft>
                <a:spcPts val="1200"/>
              </a:spcAft>
            </a:pPr>
            <a:r>
              <a:rPr lang="en-US" sz="4400" dirty="0">
                <a:solidFill>
                  <a:srgbClr val="E46C0A"/>
                </a:solidFill>
                <a:latin typeface="Century Gothic"/>
              </a:rPr>
              <a:t>Both </a:t>
            </a:r>
            <a:r>
              <a:rPr lang="en-US" sz="4400" dirty="0" smtClean="0">
                <a:solidFill>
                  <a:srgbClr val="E46C0A"/>
                </a:solidFill>
                <a:latin typeface="Century Gothic"/>
              </a:rPr>
              <a:t>judges pleaded guilty </a:t>
            </a:r>
            <a:r>
              <a:rPr lang="en-US" sz="4400" dirty="0">
                <a:solidFill>
                  <a:srgbClr val="E46C0A"/>
                </a:solidFill>
                <a:latin typeface="Century Gothic"/>
              </a:rPr>
              <a:t>to accepting $2.6 million in bribes.</a:t>
            </a:r>
          </a:p>
          <a:p>
            <a:endParaRPr lang="en-US" dirty="0">
              <a:latin typeface="Century Gothic"/>
            </a:endParaRPr>
          </a:p>
        </p:txBody>
      </p:sp>
      <p:pic>
        <p:nvPicPr>
          <p:cNvPr id="7" name="Picture 3" descr="pb200049.jpg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0344" y="1447800"/>
            <a:ext cx="3915056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3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</a:t>
            </a: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105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INTERACTION AND INDIVIDUAL CHOICE</a:t>
            </a:r>
            <a:endParaRPr lang="en-US" sz="3600" dirty="0"/>
          </a:p>
        </p:txBody>
      </p:sp>
      <p:pic>
        <p:nvPicPr>
          <p:cNvPr id="6" name="Picture 5" descr="file0006279869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6" y="1411976"/>
            <a:ext cx="4688050" cy="48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ile0003663865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933" y="1411976"/>
            <a:ext cx="4419600" cy="483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8470" y="3360207"/>
            <a:ext cx="9144000" cy="95410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E46C0A"/>
                </a:solidFill>
                <a:latin typeface="Century Gothic"/>
                <a:cs typeface="Century Gothic"/>
              </a:rPr>
              <a:t>Trade allows us all to </a:t>
            </a:r>
            <a:r>
              <a:rPr lang="en-US" sz="2800" b="1" dirty="0" smtClean="0">
                <a:solidFill>
                  <a:srgbClr val="E46C0A"/>
                </a:solidFill>
                <a:latin typeface="Century Gothic"/>
                <a:cs typeface="Century Gothic"/>
              </a:rPr>
              <a:t>consume </a:t>
            </a:r>
            <a:r>
              <a:rPr lang="en-US" sz="2800" b="1" dirty="0">
                <a:solidFill>
                  <a:srgbClr val="E46C0A"/>
                </a:solidFill>
                <a:latin typeface="Century Gothic"/>
                <a:cs typeface="Century Gothic"/>
              </a:rPr>
              <a:t>more than we otherwise </a:t>
            </a:r>
            <a:r>
              <a:rPr lang="en-US" sz="2800" b="1" dirty="0" smtClean="0">
                <a:solidFill>
                  <a:srgbClr val="E46C0A"/>
                </a:solidFill>
                <a:latin typeface="Century Gothic"/>
                <a:cs typeface="Century Gothic"/>
              </a:rPr>
              <a:t>could.</a:t>
            </a:r>
            <a:endParaRPr lang="en-US" sz="2800" b="1" dirty="0">
              <a:solidFill>
                <a:srgbClr val="E46C0A"/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839200" cy="4648200"/>
          </a:xfrm>
        </p:spPr>
        <p:txBody>
          <a:bodyPr/>
          <a:lstStyle/>
          <a:p>
            <a:r>
              <a:rPr lang="en-US" dirty="0" smtClean="0"/>
              <a:t>5. </a:t>
            </a:r>
            <a:r>
              <a:rPr lang="en-US" dirty="0"/>
              <a:t>There </a:t>
            </a:r>
            <a:r>
              <a:rPr lang="en-US" dirty="0" smtClean="0"/>
              <a:t>are gains from trade.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9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INTERACTION AND INDIVIDUAL CHOICE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0"/>
            <a:ext cx="9144000" cy="1143000"/>
          </a:xfrm>
          <a:solidFill>
            <a:schemeClr val="bg2">
              <a:alpha val="69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990033"/>
                </a:solidFill>
              </a:rPr>
              <a:t>Specialization</a:t>
            </a:r>
            <a:r>
              <a:rPr lang="en-US" b="0" dirty="0" smtClean="0">
                <a:solidFill>
                  <a:srgbClr val="990033"/>
                </a:solidFill>
              </a:rPr>
              <a:t>: </a:t>
            </a:r>
            <a:r>
              <a:rPr lang="en-US" b="0" dirty="0" smtClean="0"/>
              <a:t>the situation in which each person specializes in the task that he or she is good at performing.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2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INTERACTION AND INDIVIDUAL CHOICE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839200" cy="4648200"/>
          </a:xfrm>
        </p:spPr>
        <p:txBody>
          <a:bodyPr/>
          <a:lstStyle/>
          <a:p>
            <a:r>
              <a:rPr lang="en-US" dirty="0" smtClean="0"/>
              <a:t>6. </a:t>
            </a:r>
            <a:r>
              <a:rPr lang="en-US" dirty="0"/>
              <a:t>Markets </a:t>
            </a:r>
            <a:r>
              <a:rPr lang="en-US" dirty="0" smtClean="0"/>
              <a:t>move toward equilibrium.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990033"/>
                </a:solidFill>
              </a:rPr>
              <a:t>Equilibrium:</a:t>
            </a:r>
            <a:r>
              <a:rPr lang="en-US" dirty="0" smtClean="0"/>
              <a:t> </a:t>
            </a:r>
            <a:r>
              <a:rPr lang="en-US" b="0" dirty="0"/>
              <a:t>an economic situation </a:t>
            </a:r>
            <a:r>
              <a:rPr lang="en-US" b="0" dirty="0" smtClean="0"/>
              <a:t>in which </a:t>
            </a:r>
            <a:r>
              <a:rPr lang="en-US" b="0" dirty="0"/>
              <a:t>no individual would be better </a:t>
            </a:r>
            <a:r>
              <a:rPr lang="en-US" b="0" dirty="0" smtClean="0"/>
              <a:t>off doing </a:t>
            </a:r>
            <a:r>
              <a:rPr lang="en-US" b="0" dirty="0"/>
              <a:t>something different.</a:t>
            </a:r>
            <a:endParaRPr lang="en-US" dirty="0"/>
          </a:p>
        </p:txBody>
      </p:sp>
      <p:pic>
        <p:nvPicPr>
          <p:cNvPr id="5122" name="Picture 2" descr="C:\Users\solina\Downloads\file0007049195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" y="3614929"/>
            <a:ext cx="4791804" cy="324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1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For a look at a real-world equilibrium, click the picture below to see the </a:t>
            </a:r>
            <a:r>
              <a:rPr lang="en-US" sz="2800" dirty="0" err="1" smtClean="0"/>
              <a:t>Aalsmeer</a:t>
            </a:r>
            <a:r>
              <a:rPr lang="en-US" sz="2800" dirty="0" smtClean="0"/>
              <a:t> Dutch Tulip auction in action.  (3 minutes)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-31750"/>
            <a:ext cx="8153400" cy="946150"/>
          </a:xfrm>
          <a:prstGeom prst="rect">
            <a:avLst/>
          </a:prstGeom>
        </p:spPr>
        <p:txBody>
          <a:bodyPr/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a look…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200" y="3048000"/>
            <a:ext cx="3096491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2812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880532"/>
            <a:ext cx="4114800" cy="5483132"/>
          </a:xfr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3124199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Lane speeds reach equilibrium quickly as people respond to incentives.</a:t>
            </a: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5636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INTERACTION AND INDIVIDUAL CHOICE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7. Resources should be used efficiently</a:t>
            </a:r>
          </a:p>
          <a:p>
            <a:r>
              <a:rPr lang="en-US" dirty="0" smtClean="0"/>
              <a:t>to achieve society’s goals.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990033"/>
                </a:solidFill>
              </a:rPr>
              <a:t>Efficient:  </a:t>
            </a:r>
            <a:r>
              <a:rPr lang="en-US" b="0" dirty="0" smtClean="0"/>
              <a:t>taking </a:t>
            </a:r>
            <a:r>
              <a:rPr lang="en-US" b="0" dirty="0"/>
              <a:t>all opportunities </a:t>
            </a:r>
            <a:r>
              <a:rPr lang="en-US" b="0" dirty="0" smtClean="0"/>
              <a:t>to make </a:t>
            </a:r>
            <a:r>
              <a:rPr lang="en-US" b="0" dirty="0"/>
              <a:t>some people better off </a:t>
            </a:r>
            <a:r>
              <a:rPr lang="en-US" b="0" dirty="0" smtClean="0"/>
              <a:t>without making </a:t>
            </a:r>
            <a:r>
              <a:rPr lang="en-US" b="0" dirty="0"/>
              <a:t>other people worse off.</a:t>
            </a: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24926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INTERACTION AND INDIVIDUAL CHOICE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82372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905000"/>
            <a:ext cx="5105400" cy="3276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990033"/>
                </a:solidFill>
              </a:rPr>
              <a:t>Equity:</a:t>
            </a:r>
            <a:r>
              <a:rPr lang="en-US" dirty="0" smtClean="0"/>
              <a:t> </a:t>
            </a:r>
            <a:r>
              <a:rPr lang="en-US" b="0" dirty="0" smtClean="0"/>
              <a:t>a condition in which</a:t>
            </a:r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b="0" dirty="0" smtClean="0"/>
              <a:t>everyone </a:t>
            </a:r>
            <a:r>
              <a:rPr lang="en-US" b="0" dirty="0"/>
              <a:t>gets </a:t>
            </a:r>
            <a:r>
              <a:rPr lang="en-US" b="0" dirty="0" smtClean="0"/>
              <a:t>his or </a:t>
            </a:r>
            <a:r>
              <a:rPr lang="en-US" b="0" dirty="0"/>
              <a:t>her </a:t>
            </a:r>
            <a:r>
              <a:rPr lang="en-US" b="0" dirty="0" smtClean="0"/>
              <a:t>“fair share.” </a:t>
            </a:r>
            <a:endParaRPr lang="en-US" b="0" dirty="0"/>
          </a:p>
          <a:p>
            <a:r>
              <a:rPr lang="en-US" b="0" dirty="0" smtClean="0"/>
              <a:t>(There are many definitions of equity.)</a:t>
            </a:r>
          </a:p>
          <a:p>
            <a:r>
              <a:rPr lang="en-US" sz="3900" b="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EQUITY AND EFFICIENCY ARE OFTEN AT ODDS.</a:t>
            </a:r>
            <a:endParaRPr lang="en-US" sz="3900" b="0" dirty="0">
              <a:solidFill>
                <a:schemeClr val="accent6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81400"/>
            <a:ext cx="3823722" cy="1200328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/>
                <a:cs typeface="Century Gothic"/>
              </a:rPr>
              <a:t>Equity trumps efficiency in disabled parking space offerings.</a:t>
            </a:r>
            <a:endParaRPr lang="en-US" sz="24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55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069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INTERACTION AND INDIVIDUAL CHOICE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1143000"/>
          </a:xfrm>
          <a:solidFill>
            <a:schemeClr val="bg1">
              <a:alpha val="71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8. </a:t>
            </a:r>
            <a:r>
              <a:rPr lang="en-US" dirty="0"/>
              <a:t>Markets </a:t>
            </a:r>
            <a:r>
              <a:rPr lang="en-US" dirty="0" smtClean="0"/>
              <a:t>usually lead to efficiency.</a:t>
            </a:r>
            <a:endParaRPr lang="en-US" dirty="0"/>
          </a:p>
          <a:p>
            <a:r>
              <a:rPr lang="en-US" b="0" dirty="0" smtClean="0"/>
              <a:t>People normally take </a:t>
            </a:r>
            <a:r>
              <a:rPr lang="en-US" b="0" dirty="0"/>
              <a:t>opportunities for mutual </a:t>
            </a:r>
            <a:r>
              <a:rPr lang="en-US" b="0" dirty="0" smtClean="0"/>
              <a:t>gain.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INTERACTION AND INDIVIDUAL CHOICE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9. </a:t>
            </a:r>
            <a:r>
              <a:rPr lang="en-US" dirty="0"/>
              <a:t>When </a:t>
            </a:r>
            <a:r>
              <a:rPr lang="en-US" dirty="0" smtClean="0"/>
              <a:t>markets don’t achieve efficiency,</a:t>
            </a:r>
          </a:p>
          <a:p>
            <a:r>
              <a:rPr lang="en-US" dirty="0" smtClean="0"/>
              <a:t>government intervention can improve society’s welfare.</a:t>
            </a:r>
          </a:p>
          <a:p>
            <a:r>
              <a:rPr lang="en-US" dirty="0" smtClean="0"/>
              <a:t>Sometimes </a:t>
            </a:r>
            <a:r>
              <a:rPr lang="en-US" dirty="0" smtClean="0">
                <a:solidFill>
                  <a:srgbClr val="990033"/>
                </a:solidFill>
              </a:rPr>
              <a:t>markets fail </a:t>
            </a:r>
            <a:r>
              <a:rPr lang="en-US" dirty="0" smtClean="0"/>
              <a:t>and need correction.</a:t>
            </a:r>
            <a:endParaRPr lang="en-US" dirty="0"/>
          </a:p>
        </p:txBody>
      </p:sp>
      <p:pic>
        <p:nvPicPr>
          <p:cNvPr id="7" name="Picture 7" descr="http://www.morguefile.com/data/imageData/public/files/w/wallyir/preview/fldr_2009_03_01/file5481235941106.jpg"/>
          <p:cNvPicPr>
            <a:picLocks noChangeAspect="1" noChangeArrowheads="1"/>
          </p:cNvPicPr>
          <p:nvPr/>
        </p:nvPicPr>
        <p:blipFill>
          <a:blip r:embed="rId2" cstate="email">
            <a:lum bright="3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915578"/>
            <a:ext cx="419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1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9000"/>
            </a:schemeClr>
          </a:solidFill>
        </p:spPr>
        <p:txBody>
          <a:bodyPr/>
          <a:lstStyle/>
          <a:p>
            <a:r>
              <a:rPr lang="en-US" dirty="0" smtClean="0"/>
              <a:t>ECONOMY-WIDE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165"/>
            <a:ext cx="9144000" cy="1058339"/>
          </a:xfrm>
          <a:solidFill>
            <a:schemeClr val="bg1">
              <a:alpha val="76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10. One person’s spending is another person’s income.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8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ECONOMY-WIDE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During recessions, a drop in business spending leads to:</a:t>
            </a:r>
          </a:p>
          <a:p>
            <a:r>
              <a:rPr lang="en-US" dirty="0" smtClean="0"/>
              <a:t>Less income, </a:t>
            </a:r>
          </a:p>
          <a:p>
            <a:r>
              <a:rPr lang="en-US" dirty="0" smtClean="0"/>
              <a:t>less spending…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…and further drops in business spending, layoffs, and rising unemployment.  </a:t>
            </a:r>
            <a:endParaRPr lang="en-US" dirty="0"/>
          </a:p>
        </p:txBody>
      </p:sp>
      <p:pic>
        <p:nvPicPr>
          <p:cNvPr id="8202" name="Picture 10" descr="http://farm3.static.flickr.com/2503/3770395993_0dc4e5d55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1600200"/>
            <a:ext cx="293608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1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ECONOMY-WIDE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11. Overall spending sometimes gets out of line with the economy’s productive capacity.</a:t>
            </a:r>
            <a:endParaRPr lang="en-US" dirty="0"/>
          </a:p>
        </p:txBody>
      </p:sp>
      <p:pic>
        <p:nvPicPr>
          <p:cNvPr id="5" name="Picture 4" descr="http://upload.wikimedia.org/wikipedia/commons/6/6c/Unemployed_men_queued_outside_a_depression_soup_kitchen_opened_in_Chicago_by_Al_Capone%2C_02-1931_-_NARA_-_54192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8710" y="2465712"/>
            <a:ext cx="5124090" cy="412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2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ECONOMY-WIDE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838200"/>
            <a:ext cx="8839200" cy="4648200"/>
          </a:xfrm>
        </p:spPr>
        <p:txBody>
          <a:bodyPr/>
          <a:lstStyle/>
          <a:p>
            <a:r>
              <a:rPr lang="en-US" dirty="0" smtClean="0"/>
              <a:t>12. Government policies can change spending.</a:t>
            </a:r>
            <a:endParaRPr lang="en-US" dirty="0"/>
          </a:p>
        </p:txBody>
      </p:sp>
      <p:pic>
        <p:nvPicPr>
          <p:cNvPr id="10242" name="Picture 2" descr="File:WPA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5257800" cy="374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58674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E46C0A"/>
                </a:solidFill>
                <a:latin typeface="Century Gothic"/>
                <a:cs typeface="Century Gothic"/>
              </a:rPr>
              <a:t>The U.S. government funded the WPA and provided </a:t>
            </a:r>
            <a:r>
              <a:rPr lang="en-US" b="1" i="1" dirty="0">
                <a:solidFill>
                  <a:srgbClr val="E46C0A"/>
                </a:solidFill>
                <a:latin typeface="Century Gothic"/>
                <a:cs typeface="Century Gothic"/>
              </a:rPr>
              <a:t>almost 8 million jobs between 1935 and </a:t>
            </a:r>
            <a:r>
              <a:rPr lang="en-US" b="1" i="1" dirty="0" smtClean="0">
                <a:solidFill>
                  <a:srgbClr val="E46C0A"/>
                </a:solidFill>
                <a:latin typeface="Century Gothic"/>
                <a:cs typeface="Century Gothic"/>
              </a:rPr>
              <a:t>1943.</a:t>
            </a:r>
            <a:endParaRPr lang="en-US" b="1" i="1" dirty="0">
              <a:solidFill>
                <a:srgbClr val="E46C0A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1114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/>
          <a:lstStyle/>
          <a:p>
            <a:pPr marL="457200" indent="-457200">
              <a:buClr>
                <a:schemeClr val="accent3"/>
              </a:buClr>
              <a:buFont typeface="Wingdings" charset="2"/>
              <a:buChar char="§"/>
            </a:pPr>
            <a:r>
              <a:rPr lang="en-US" sz="3200" dirty="0"/>
              <a:t>A set of principles for </a:t>
            </a:r>
            <a:r>
              <a:rPr lang="en-US" sz="3200" dirty="0" smtClean="0"/>
              <a:t>understanding the </a:t>
            </a:r>
            <a:r>
              <a:rPr lang="en-US" sz="3200" dirty="0"/>
              <a:t>economics of how </a:t>
            </a:r>
            <a:r>
              <a:rPr lang="en-US" sz="3200" dirty="0">
                <a:hlinkClick r:id="rId2" action="ppaction://hlinksldjump"/>
              </a:rPr>
              <a:t>individuals make choices</a:t>
            </a:r>
            <a:endParaRPr lang="en-US" sz="3200" dirty="0"/>
          </a:p>
          <a:p>
            <a:pPr marL="457200" indent="-457200">
              <a:buClr>
                <a:schemeClr val="accent3"/>
              </a:buClr>
              <a:buFont typeface="Wingdings" charset="2"/>
              <a:buChar char="§"/>
            </a:pPr>
            <a:r>
              <a:rPr lang="en-US" sz="3200" dirty="0"/>
              <a:t>A set of principles for understanding how economies work through the </a:t>
            </a:r>
            <a:r>
              <a:rPr lang="en-US" sz="3200" dirty="0">
                <a:hlinkClick r:id="rId3" action="ppaction://hlinksldjump"/>
              </a:rPr>
              <a:t>interaction of individual choices</a:t>
            </a:r>
            <a:endParaRPr lang="en-US" sz="3200" dirty="0"/>
          </a:p>
          <a:p>
            <a:pPr marL="457200" indent="-457200">
              <a:buClr>
                <a:schemeClr val="accent3"/>
              </a:buClr>
              <a:buFont typeface="Wingdings" charset="2"/>
              <a:buChar char="§"/>
            </a:pPr>
            <a:r>
              <a:rPr lang="en-US" sz="3200" dirty="0"/>
              <a:t>A set of principles for understanding </a:t>
            </a:r>
            <a:r>
              <a:rPr lang="en-US" sz="3200" dirty="0">
                <a:hlinkClick r:id="rId4" action="ppaction://hlinksldjump"/>
              </a:rPr>
              <a:t>economy-wide </a:t>
            </a:r>
            <a:r>
              <a:rPr lang="en-US" sz="3200" dirty="0" smtClean="0">
                <a:hlinkClick r:id="rId4" action="ppaction://hlinksldjump"/>
              </a:rPr>
              <a:t>interactions</a:t>
            </a:r>
            <a:endParaRPr lang="en-US" sz="3200" dirty="0" smtClean="0"/>
          </a:p>
          <a:p>
            <a:pPr marL="457200" indent="-457200">
              <a:buBlip>
                <a:blip r:embed="rId5"/>
              </a:buBlip>
            </a:pP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-49096" y="6273798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6" action="ppaction://hlinksldjump"/>
              </a:rPr>
              <a:t>To First </a:t>
            </a:r>
            <a:endParaRPr lang="en-US" sz="10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  <a:hlinkClick r:id="rId6" action="ppaction://hlinksldjump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6" action="ppaction://hlinksldjump"/>
              </a:rPr>
              <a:t>Active </a:t>
            </a: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6" action="ppaction://hlinksldjump"/>
              </a:rPr>
              <a:t>Learning</a:t>
            </a:r>
            <a:endParaRPr lang="en-US" sz="10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6895" y="6209547"/>
            <a:ext cx="63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To Video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kern="0" cap="all" spc="1060" dirty="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2016 Worth Publishers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452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r>
              <a:rPr lang="en-US" sz="4000" spc="-150" dirty="0" smtClean="0"/>
              <a:t>CHOICE: THE HEART OF ECONOMICS.</a:t>
            </a:r>
            <a:endParaRPr lang="en-US" sz="4000" spc="-1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33800"/>
            <a:ext cx="9144000" cy="685800"/>
          </a:xfrm>
          <a:solidFill>
            <a:schemeClr val="bg1">
              <a:alpha val="75000"/>
            </a:schemeClr>
          </a:solidFill>
        </p:spPr>
        <p:txBody>
          <a:bodyPr>
            <a:normAutofit fontScale="92500"/>
          </a:bodyPr>
          <a:lstStyle/>
          <a:p>
            <a:pPr algn="ctr"/>
            <a:r>
              <a:rPr lang="en-US" dirty="0" smtClean="0"/>
              <a:t>She must choose. And her choice affects others.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INDIVIDUAL CHOICE: THE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1371600"/>
          </a:xfrm>
          <a:solidFill>
            <a:schemeClr val="tx1">
              <a:alpha val="4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1. Choices are necessary because resources are scarce.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AND SCARCITY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90033"/>
                </a:solidFill>
              </a:rPr>
              <a:t>Resource: </a:t>
            </a:r>
            <a:r>
              <a:rPr lang="en-US" b="0" dirty="0"/>
              <a:t>anything that can </a:t>
            </a:r>
            <a:r>
              <a:rPr lang="en-US" b="0" dirty="0" smtClean="0"/>
              <a:t>be used </a:t>
            </a:r>
            <a:r>
              <a:rPr lang="en-US" b="0" dirty="0"/>
              <a:t>to produce something else</a:t>
            </a:r>
            <a:r>
              <a:rPr lang="en-US" b="0" dirty="0" smtClean="0"/>
              <a:t>.</a:t>
            </a:r>
          </a:p>
          <a:p>
            <a:endParaRPr lang="en-US" b="0" dirty="0" smtClean="0"/>
          </a:p>
          <a:p>
            <a:r>
              <a:rPr lang="en-US" dirty="0" smtClean="0">
                <a:solidFill>
                  <a:srgbClr val="990033"/>
                </a:solidFill>
              </a:rPr>
              <a:t>Scarce</a:t>
            </a:r>
            <a:r>
              <a:rPr lang="en-US" b="0" dirty="0" smtClean="0">
                <a:solidFill>
                  <a:srgbClr val="990033"/>
                </a:solidFill>
              </a:rPr>
              <a:t>: </a:t>
            </a:r>
            <a:r>
              <a:rPr lang="en-US" b="0" dirty="0"/>
              <a:t>in short supply; a </a:t>
            </a:r>
            <a:r>
              <a:rPr lang="en-US" b="0" i="1" dirty="0"/>
              <a:t>resource </a:t>
            </a:r>
            <a:r>
              <a:rPr lang="en-US" b="0" dirty="0" smtClean="0"/>
              <a:t>is scarce </a:t>
            </a:r>
            <a:r>
              <a:rPr lang="en-US" b="0" dirty="0"/>
              <a:t>when there is not enough </a:t>
            </a:r>
            <a:r>
              <a:rPr lang="en-US" b="0" dirty="0" smtClean="0"/>
              <a:t>of the </a:t>
            </a:r>
            <a:r>
              <a:rPr lang="en-US" b="0" dirty="0"/>
              <a:t>resource available to satisfy </a:t>
            </a:r>
            <a:r>
              <a:rPr lang="en-US" b="0"/>
              <a:t>all </a:t>
            </a:r>
            <a:r>
              <a:rPr lang="en-US" b="0" smtClean="0"/>
              <a:t>the various </a:t>
            </a:r>
            <a:r>
              <a:rPr lang="en-US" b="0" dirty="0"/>
              <a:t>ways a society wants to use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INDIVIDUAL CHOICE: THE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15400" cy="4648200"/>
          </a:xfrm>
        </p:spPr>
        <p:txBody>
          <a:bodyPr/>
          <a:lstStyle/>
          <a:p>
            <a:r>
              <a:rPr lang="en-US" dirty="0" smtClean="0"/>
              <a:t>2. The true cost of something is its opportunity cost.</a:t>
            </a:r>
          </a:p>
          <a:p>
            <a:r>
              <a:rPr lang="en-US" dirty="0" smtClean="0">
                <a:solidFill>
                  <a:srgbClr val="990033"/>
                </a:solidFill>
              </a:rPr>
              <a:t>Opportunity </a:t>
            </a:r>
            <a:r>
              <a:rPr lang="en-US" dirty="0">
                <a:solidFill>
                  <a:srgbClr val="990033"/>
                </a:solidFill>
              </a:rPr>
              <a:t>cost</a:t>
            </a:r>
            <a:r>
              <a:rPr lang="en-US" b="0" dirty="0">
                <a:solidFill>
                  <a:srgbClr val="990033"/>
                </a:solidFill>
              </a:rPr>
              <a:t>:</a:t>
            </a:r>
            <a:r>
              <a:rPr lang="en-US" b="0" dirty="0"/>
              <a:t> what you </a:t>
            </a:r>
            <a:r>
              <a:rPr lang="en-US" b="0" dirty="0" smtClean="0"/>
              <a:t>must give </a:t>
            </a:r>
            <a:r>
              <a:rPr lang="en-US" b="0" dirty="0"/>
              <a:t>up in order to get </a:t>
            </a:r>
            <a:r>
              <a:rPr lang="en-US" b="0" dirty="0" smtClean="0"/>
              <a:t>something.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1746563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38862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Mark </a:t>
            </a:r>
            <a:r>
              <a:rPr lang="en-US" sz="2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Zuckerberg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 understood the concept of opportunity cost—and dropped out of Harvard.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INDIVIDUAL CHOICE: THE PRINCIPLES</a:t>
            </a:r>
            <a:endParaRPr lang="en-US" dirty="0"/>
          </a:p>
        </p:txBody>
      </p:sp>
      <p:pic>
        <p:nvPicPr>
          <p:cNvPr id="5" name="Picture 10" descr="http://www.imageafter.com/dbase/images/nature_food/b19nature_food047.jpg"/>
          <p:cNvPicPr>
            <a:picLocks noChangeAspect="1" noChangeArrowheads="1"/>
          </p:cNvPicPr>
          <p:nvPr/>
        </p:nvPicPr>
        <p:blipFill>
          <a:blip r:embed="rId2" cstate="email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407561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839200" cy="49530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3. “How much” is a decision at the margin.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990033"/>
                </a:solidFill>
              </a:rPr>
              <a:t>Trade-off:</a:t>
            </a:r>
            <a:r>
              <a:rPr lang="en-US" dirty="0" smtClean="0"/>
              <a:t> </a:t>
            </a:r>
            <a:r>
              <a:rPr lang="en-US" b="0" dirty="0" smtClean="0"/>
              <a:t>comparison of the costs and the benefits of doing something.</a:t>
            </a:r>
          </a:p>
          <a:p>
            <a:pPr>
              <a:spcAft>
                <a:spcPts val="1800"/>
              </a:spcAft>
            </a:pPr>
            <a:r>
              <a:rPr lang="en-US" i="1" dirty="0" smtClean="0">
                <a:solidFill>
                  <a:srgbClr val="E46C0A"/>
                </a:solidFill>
              </a:rPr>
              <a:t>Each bite of the candy bar has costs and benefits.</a:t>
            </a:r>
            <a:endParaRPr lang="en-US" i="1" dirty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0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INDIVIDUAL CHOICE: THE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990033"/>
                </a:solidFill>
              </a:rPr>
              <a:t>Marginal decision: </a:t>
            </a:r>
            <a:r>
              <a:rPr lang="en-US" b="0" dirty="0" smtClean="0"/>
              <a:t>decision made at the margin of an activity about </a:t>
            </a:r>
            <a:r>
              <a:rPr lang="en-US" b="0" dirty="0"/>
              <a:t>whether to do </a:t>
            </a:r>
            <a:r>
              <a:rPr lang="en-US" b="0" dirty="0" smtClean="0"/>
              <a:t>a bit </a:t>
            </a:r>
            <a:r>
              <a:rPr lang="en-US" b="0" dirty="0"/>
              <a:t>more or a bit less of </a:t>
            </a:r>
            <a:r>
              <a:rPr lang="en-US" b="0" dirty="0" smtClean="0"/>
              <a:t>that activity.</a:t>
            </a:r>
          </a:p>
          <a:p>
            <a:endParaRPr lang="en-US" b="0" dirty="0" smtClean="0"/>
          </a:p>
          <a:p>
            <a:r>
              <a:rPr lang="en-US" dirty="0" smtClean="0">
                <a:solidFill>
                  <a:srgbClr val="990033"/>
                </a:solidFill>
              </a:rPr>
              <a:t>Marginal analysis</a:t>
            </a:r>
            <a:r>
              <a:rPr lang="en-US" b="0" dirty="0" smtClean="0">
                <a:solidFill>
                  <a:srgbClr val="990033"/>
                </a:solidFill>
              </a:rPr>
              <a:t>: </a:t>
            </a:r>
            <a:r>
              <a:rPr lang="en-US" b="0" dirty="0" smtClean="0"/>
              <a:t>the study of marginal decisions.</a:t>
            </a:r>
          </a:p>
          <a:p>
            <a:endParaRPr lang="en-US" b="0" dirty="0"/>
          </a:p>
          <a:p>
            <a:r>
              <a:rPr lang="en-US" dirty="0" smtClean="0">
                <a:solidFill>
                  <a:srgbClr val="990033"/>
                </a:solidFill>
              </a:rPr>
              <a:t>Incentive: </a:t>
            </a:r>
            <a:r>
              <a:rPr lang="en-US" b="0" dirty="0" smtClean="0"/>
              <a:t>anything </a:t>
            </a:r>
            <a:r>
              <a:rPr lang="en-US" b="0" dirty="0"/>
              <a:t>that </a:t>
            </a:r>
            <a:r>
              <a:rPr lang="en-US" b="0" dirty="0" smtClean="0"/>
              <a:t>offers rewards </a:t>
            </a:r>
            <a:r>
              <a:rPr lang="en-US" b="0" dirty="0"/>
              <a:t>to people who change </a:t>
            </a:r>
            <a:r>
              <a:rPr lang="en-US" b="0" dirty="0" smtClean="0"/>
              <a:t>their behavior.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7718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278bcee4bdde9764bca9e2716b89732e4676b"/>
</p:tagLst>
</file>

<file path=ppt/theme/theme1.xml><?xml version="1.0" encoding="utf-8"?>
<a:theme xmlns:a="http://schemas.openxmlformats.org/drawingml/2006/main" name="newer Krugman PPT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newer Krugman 3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newer Krugman PPT theme</Template>
  <TotalTime>8822</TotalTime>
  <Words>915</Words>
  <Application>Microsoft Office PowerPoint</Application>
  <PresentationFormat>On-screen Show (4:3)</PresentationFormat>
  <Paragraphs>98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newer Krugman PPT theme</vt:lpstr>
      <vt:lpstr>2_Custom Design</vt:lpstr>
      <vt:lpstr>Newest 2e theme</vt:lpstr>
      <vt:lpstr>7_Stone ppt Theme1</vt:lpstr>
      <vt:lpstr>8_Stone ppt Theme1</vt:lpstr>
      <vt:lpstr>9_Stone ppt Theme1</vt:lpstr>
      <vt:lpstr>Custom Design</vt:lpstr>
      <vt:lpstr>newer Krugman 3e theme</vt:lpstr>
      <vt:lpstr>1_Newest 2e theme</vt:lpstr>
      <vt:lpstr>PowerPoint Presentation</vt:lpstr>
      <vt:lpstr>PowerPoint Presentation</vt:lpstr>
      <vt:lpstr>PowerPoint Presentation</vt:lpstr>
      <vt:lpstr>CHOICE: THE HEART OF ECONOMICS.</vt:lpstr>
      <vt:lpstr>INDIVIDUAL CHOICE: THE PRINCIPLES</vt:lpstr>
      <vt:lpstr>RESOURCES AND SCARCITY</vt:lpstr>
      <vt:lpstr>INDIVIDUAL CHOICE: THE PRINCIPLES</vt:lpstr>
      <vt:lpstr>INDIVIDUAL CHOICE: THE PRINCIPLES</vt:lpstr>
      <vt:lpstr>INDIVIDUAL CHOICE: THE PRINCIPLES</vt:lpstr>
      <vt:lpstr>PowerPoint Presentation</vt:lpstr>
      <vt:lpstr>INDIVIDUAL CHOICE: THE PRINCIPLES</vt:lpstr>
      <vt:lpstr>PowerPoint Presentation</vt:lpstr>
      <vt:lpstr>INTERACTION AND INDIVIDUAL CHOICE</vt:lpstr>
      <vt:lpstr>INTERACTION AND INDIVIDUAL CHOICE</vt:lpstr>
      <vt:lpstr>INTERACTION AND INDIVIDUAL CHOICE</vt:lpstr>
      <vt:lpstr>Take a look…</vt:lpstr>
      <vt:lpstr>PowerPoint Presentation</vt:lpstr>
      <vt:lpstr>INTERACTION AND INDIVIDUAL CHOICE</vt:lpstr>
      <vt:lpstr>INTERACTION AND INDIVIDUAL CHOICE</vt:lpstr>
      <vt:lpstr>INTERACTION AND INDIVIDUAL CHOICE</vt:lpstr>
      <vt:lpstr>INTERACTION AND INDIVIDUAL CHOICE</vt:lpstr>
      <vt:lpstr>ECONOMY-WIDE INTERACTIONS</vt:lpstr>
      <vt:lpstr>ECONOMY-WIDE INTERACTIONS</vt:lpstr>
      <vt:lpstr>ECONOMY-WIDE INTERACTIONS</vt:lpstr>
      <vt:lpstr>ECONOMY-WIDE INTERACTIONS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Solina Lindahl</dc:creator>
  <cp:keywords/>
  <dc:description/>
  <cp:lastModifiedBy>Lukia Kliossis</cp:lastModifiedBy>
  <cp:revision>110</cp:revision>
  <dcterms:created xsi:type="dcterms:W3CDTF">2012-06-19T18:43:36Z</dcterms:created>
  <dcterms:modified xsi:type="dcterms:W3CDTF">2015-04-08T14:55:41Z</dcterms:modified>
  <cp:category/>
</cp:coreProperties>
</file>